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258" r:id="rId2"/>
    <p:sldId id="359" r:id="rId3"/>
    <p:sldId id="270" r:id="rId4"/>
    <p:sldId id="360" r:id="rId5"/>
    <p:sldId id="361" r:id="rId6"/>
    <p:sldId id="362" r:id="rId7"/>
    <p:sldId id="541" r:id="rId8"/>
    <p:sldId id="363" r:id="rId9"/>
    <p:sldId id="364" r:id="rId10"/>
    <p:sldId id="365" r:id="rId11"/>
    <p:sldId id="366" r:id="rId12"/>
    <p:sldId id="368" r:id="rId13"/>
    <p:sldId id="263" r:id="rId14"/>
    <p:sldId id="371" r:id="rId15"/>
    <p:sldId id="289" r:id="rId16"/>
    <p:sldId id="367" r:id="rId17"/>
    <p:sldId id="372" r:id="rId18"/>
    <p:sldId id="373" r:id="rId19"/>
    <p:sldId id="374" r:id="rId20"/>
    <p:sldId id="375" r:id="rId21"/>
    <p:sldId id="376" r:id="rId22"/>
    <p:sldId id="377" r:id="rId23"/>
    <p:sldId id="542" r:id="rId24"/>
    <p:sldId id="378" r:id="rId25"/>
    <p:sldId id="321" r:id="rId26"/>
    <p:sldId id="322" r:id="rId27"/>
    <p:sldId id="379" r:id="rId28"/>
    <p:sldId id="380" r:id="rId29"/>
    <p:sldId id="381" r:id="rId30"/>
    <p:sldId id="387" r:id="rId31"/>
    <p:sldId id="388" r:id="rId32"/>
    <p:sldId id="389" r:id="rId33"/>
    <p:sldId id="535" r:id="rId34"/>
    <p:sldId id="328" r:id="rId35"/>
    <p:sldId id="329" r:id="rId36"/>
    <p:sldId id="536" r:id="rId37"/>
    <p:sldId id="332" r:id="rId38"/>
    <p:sldId id="537" r:id="rId39"/>
    <p:sldId id="538" r:id="rId40"/>
    <p:sldId id="539" r:id="rId41"/>
    <p:sldId id="540" r:id="rId42"/>
    <p:sldId id="309" r:id="rId43"/>
    <p:sldId id="544" r:id="rId44"/>
    <p:sldId id="545" r:id="rId45"/>
    <p:sldId id="547" r:id="rId46"/>
    <p:sldId id="548" r:id="rId47"/>
    <p:sldId id="546" r:id="rId48"/>
    <p:sldId id="549" r:id="rId49"/>
    <p:sldId id="275"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4EA2"/>
    <a:srgbClr val="004494"/>
    <a:srgbClr val="035DC1"/>
    <a:srgbClr val="024B9C"/>
    <a:srgbClr val="0356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9" autoAdjust="0"/>
    <p:restoredTop sz="84371" autoAdjust="0"/>
  </p:normalViewPr>
  <p:slideViewPr>
    <p:cSldViewPr snapToGrid="0">
      <p:cViewPr varScale="1">
        <p:scale>
          <a:sx n="92" d="100"/>
          <a:sy n="92" d="100"/>
        </p:scale>
        <p:origin x="1230" y="96"/>
      </p:cViewPr>
      <p:guideLst>
        <p:guide orient="horz" pos="2092"/>
        <p:guide pos="384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_rels/data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1A0988-A011-455C-8C83-D948C5D99333}" type="doc">
      <dgm:prSet loTypeId="urn:microsoft.com/office/officeart/2005/8/layout/bList2" loCatId="list" qsTypeId="urn:microsoft.com/office/officeart/2005/8/quickstyle/3d1" qsCatId="3D" csTypeId="urn:microsoft.com/office/officeart/2005/8/colors/accent0_3" csCatId="mainScheme" phldr="1"/>
      <dgm:spPr/>
      <dgm:t>
        <a:bodyPr/>
        <a:lstStyle/>
        <a:p>
          <a:endParaRPr lang="en-US"/>
        </a:p>
      </dgm:t>
    </dgm:pt>
    <dgm:pt modelId="{21E19DED-E004-4E59-AA0A-5C6E8346CE72}">
      <dgm:prSet phldrT="[Text]" custT="1"/>
      <dgm:spPr/>
      <dgm:t>
        <a:bodyPr/>
        <a:lstStyle/>
        <a:p>
          <a:r>
            <a:rPr lang="en-US" sz="2800" b="1" dirty="0">
              <a:latin typeface="+mj-lt"/>
            </a:rPr>
            <a:t>Part A</a:t>
          </a:r>
        </a:p>
      </dgm:t>
    </dgm:pt>
    <dgm:pt modelId="{9C756A41-001E-4298-B3CA-300ED82296F5}" type="parTrans" cxnId="{A5681EEA-2324-4EE3-8F24-4A6C6A5C5B43}">
      <dgm:prSet/>
      <dgm:spPr/>
      <dgm:t>
        <a:bodyPr/>
        <a:lstStyle/>
        <a:p>
          <a:endParaRPr lang="en-US"/>
        </a:p>
      </dgm:t>
    </dgm:pt>
    <dgm:pt modelId="{B27FE38A-D8BB-426A-8143-C9FE4FA36CEA}" type="sibTrans" cxnId="{A5681EEA-2324-4EE3-8F24-4A6C6A5C5B43}">
      <dgm:prSet/>
      <dgm:spPr/>
      <dgm:t>
        <a:bodyPr/>
        <a:lstStyle/>
        <a:p>
          <a:endParaRPr lang="en-US"/>
        </a:p>
      </dgm:t>
    </dgm:pt>
    <dgm:pt modelId="{2F46120F-9DBA-499C-8B05-1D5FE992EF4C}">
      <dgm:prSet phldrT="[Text]" custT="1"/>
      <dgm:spPr/>
      <dgm:t>
        <a:bodyPr/>
        <a:lstStyle/>
        <a:p>
          <a:r>
            <a:rPr lang="en-US" sz="2800" b="1" dirty="0">
              <a:latin typeface="+mj-lt"/>
            </a:rPr>
            <a:t>Part B</a:t>
          </a:r>
        </a:p>
      </dgm:t>
    </dgm:pt>
    <dgm:pt modelId="{A5B8ED6D-FE79-49B1-838F-3F879112FA6D}" type="parTrans" cxnId="{B29A2B6E-C870-4AEE-8842-E134B1CC1D9B}">
      <dgm:prSet/>
      <dgm:spPr/>
      <dgm:t>
        <a:bodyPr/>
        <a:lstStyle/>
        <a:p>
          <a:endParaRPr lang="en-US"/>
        </a:p>
      </dgm:t>
    </dgm:pt>
    <dgm:pt modelId="{4B379F00-DC6C-4BE6-B0D8-AD43F0F8CF99}" type="sibTrans" cxnId="{B29A2B6E-C870-4AEE-8842-E134B1CC1D9B}">
      <dgm:prSet/>
      <dgm:spPr/>
      <dgm:t>
        <a:bodyPr/>
        <a:lstStyle/>
        <a:p>
          <a:endParaRPr lang="en-US"/>
        </a:p>
      </dgm:t>
    </dgm:pt>
    <dgm:pt modelId="{4D9B1F97-5159-40A6-BE46-A4F342621996}">
      <dgm:prSet phldrT="[Text]" custT="1"/>
      <dgm:spPr/>
      <dgm:t>
        <a:bodyPr/>
        <a:lstStyle/>
        <a:p>
          <a:r>
            <a:rPr lang="en-US" sz="2800" b="1" dirty="0">
              <a:latin typeface="+mj-lt"/>
            </a:rPr>
            <a:t>Annexes</a:t>
          </a:r>
          <a:endParaRPr lang="en-US" sz="3600" b="1" dirty="0">
            <a:latin typeface="+mj-lt"/>
          </a:endParaRPr>
        </a:p>
      </dgm:t>
    </dgm:pt>
    <dgm:pt modelId="{E0D818D3-1D3C-4987-9D34-97BE3B6C1232}" type="parTrans" cxnId="{945BC850-B5D7-44E7-9C1F-F3B24B5BAD7E}">
      <dgm:prSet/>
      <dgm:spPr/>
      <dgm:t>
        <a:bodyPr/>
        <a:lstStyle/>
        <a:p>
          <a:endParaRPr lang="en-US"/>
        </a:p>
      </dgm:t>
    </dgm:pt>
    <dgm:pt modelId="{D1873080-9FFB-459C-B780-BF75C87336C5}" type="sibTrans" cxnId="{945BC850-B5D7-44E7-9C1F-F3B24B5BAD7E}">
      <dgm:prSet/>
      <dgm:spPr/>
      <dgm:t>
        <a:bodyPr/>
        <a:lstStyle/>
        <a:p>
          <a:endParaRPr lang="en-US"/>
        </a:p>
      </dgm:t>
    </dgm:pt>
    <dgm:pt modelId="{DAD0049C-2CE7-48CB-86BF-C1C639737831}">
      <dgm:prSet/>
      <dgm:spPr/>
      <dgm:t>
        <a:bodyPr/>
        <a:lstStyle/>
        <a:p>
          <a:r>
            <a:rPr lang="fr-BE" sz="1900" kern="1200" dirty="0"/>
            <a:t>Administrative </a:t>
          </a:r>
          <a:r>
            <a:rPr lang="fr-BE" sz="1900" kern="1200" dirty="0" err="1"/>
            <a:t>forms</a:t>
          </a:r>
          <a:endParaRPr lang="en-US" sz="1900" kern="1200" dirty="0"/>
        </a:p>
      </dgm:t>
    </dgm:pt>
    <dgm:pt modelId="{B0ECF97E-A525-4CA4-9D54-E6EAC51C6321}" type="parTrans" cxnId="{E3492CF4-21E2-4699-BB0C-DBB7798E5541}">
      <dgm:prSet/>
      <dgm:spPr/>
      <dgm:t>
        <a:bodyPr/>
        <a:lstStyle/>
        <a:p>
          <a:endParaRPr lang="en-US"/>
        </a:p>
      </dgm:t>
    </dgm:pt>
    <dgm:pt modelId="{2B701F0C-994F-4758-9D79-8B05007399BD}" type="sibTrans" cxnId="{E3492CF4-21E2-4699-BB0C-DBB7798E5541}">
      <dgm:prSet/>
      <dgm:spPr/>
      <dgm:t>
        <a:bodyPr/>
        <a:lstStyle/>
        <a:p>
          <a:endParaRPr lang="en-US"/>
        </a:p>
      </dgm:t>
    </dgm:pt>
    <dgm:pt modelId="{D4E5EEF3-6CFE-408C-A3F4-3A5FEFB09F79}">
      <dgm:prSet custT="1"/>
      <dgm:spPr/>
      <dgm:t>
        <a:bodyPr/>
        <a:lstStyle/>
        <a:p>
          <a:r>
            <a:rPr lang="fr-BE" sz="1900" kern="1200" dirty="0" err="1">
              <a:solidFill>
                <a:srgbClr val="4D4D4D">
                  <a:hueOff val="0"/>
                  <a:satOff val="0"/>
                  <a:lumOff val="0"/>
                  <a:alphaOff val="0"/>
                </a:srgbClr>
              </a:solidFill>
              <a:latin typeface="Arial"/>
              <a:ea typeface="+mn-ea"/>
              <a:cs typeface="+mn-cs"/>
            </a:rPr>
            <a:t>Technical</a:t>
          </a:r>
          <a:r>
            <a:rPr lang="fr-BE" sz="1900" kern="1200" dirty="0">
              <a:solidFill>
                <a:srgbClr val="4D4D4D">
                  <a:hueOff val="0"/>
                  <a:satOff val="0"/>
                  <a:lumOff val="0"/>
                  <a:alphaOff val="0"/>
                </a:srgbClr>
              </a:solidFill>
              <a:latin typeface="Arial"/>
              <a:ea typeface="+mn-ea"/>
              <a:cs typeface="+mn-cs"/>
            </a:rPr>
            <a:t> / Narrative</a:t>
          </a:r>
          <a:endParaRPr lang="en-US" sz="1900" kern="1200" dirty="0">
            <a:solidFill>
              <a:srgbClr val="4D4D4D">
                <a:hueOff val="0"/>
                <a:satOff val="0"/>
                <a:lumOff val="0"/>
                <a:alphaOff val="0"/>
              </a:srgbClr>
            </a:solidFill>
            <a:latin typeface="Arial"/>
            <a:ea typeface="+mn-ea"/>
            <a:cs typeface="+mn-cs"/>
          </a:endParaRPr>
        </a:p>
      </dgm:t>
    </dgm:pt>
    <dgm:pt modelId="{C0997CD1-8D11-4EDC-8EE3-9E116C4B26BB}" type="parTrans" cxnId="{C8D8BFBB-1796-48C3-B146-EF80EEE2D8A6}">
      <dgm:prSet/>
      <dgm:spPr/>
      <dgm:t>
        <a:bodyPr/>
        <a:lstStyle/>
        <a:p>
          <a:endParaRPr lang="en-US"/>
        </a:p>
      </dgm:t>
    </dgm:pt>
    <dgm:pt modelId="{EF07C560-771B-4D85-934E-98DA8BDD89D9}" type="sibTrans" cxnId="{C8D8BFBB-1796-48C3-B146-EF80EEE2D8A6}">
      <dgm:prSet/>
      <dgm:spPr/>
      <dgm:t>
        <a:bodyPr/>
        <a:lstStyle/>
        <a:p>
          <a:endParaRPr lang="en-US"/>
        </a:p>
      </dgm:t>
    </dgm:pt>
    <dgm:pt modelId="{85B41DF6-5588-46A1-8B69-44D3B1F06FA1}">
      <dgm:prSet custT="1"/>
      <dgm:spPr/>
      <dgm:t>
        <a:bodyPr/>
        <a:lstStyle/>
        <a:p>
          <a:r>
            <a:rPr lang="fr-BE" sz="1900" kern="1200" dirty="0" err="1">
              <a:solidFill>
                <a:srgbClr val="4D4D4D">
                  <a:hueOff val="0"/>
                  <a:satOff val="0"/>
                  <a:lumOff val="0"/>
                  <a:alphaOff val="0"/>
                </a:srgbClr>
              </a:solidFill>
              <a:latin typeface="Arial"/>
              <a:ea typeface="+mn-ea"/>
              <a:cs typeface="+mn-cs"/>
            </a:rPr>
            <a:t>Detailed</a:t>
          </a:r>
          <a:r>
            <a:rPr lang="fr-BE" sz="1900" kern="1200" dirty="0">
              <a:solidFill>
                <a:srgbClr val="4D4D4D">
                  <a:hueOff val="0"/>
                  <a:satOff val="0"/>
                  <a:lumOff val="0"/>
                  <a:alphaOff val="0"/>
                </a:srgbClr>
              </a:solidFill>
              <a:latin typeface="Arial"/>
              <a:ea typeface="+mn-ea"/>
              <a:cs typeface="+mn-cs"/>
            </a:rPr>
            <a:t> Budget</a:t>
          </a:r>
        </a:p>
      </dgm:t>
    </dgm:pt>
    <dgm:pt modelId="{18725E58-6B9A-4E02-BB6F-DF5E3CA9B393}" type="parTrans" cxnId="{6D0924AD-415B-45A7-B232-1222D6055ED0}">
      <dgm:prSet/>
      <dgm:spPr/>
      <dgm:t>
        <a:bodyPr/>
        <a:lstStyle/>
        <a:p>
          <a:endParaRPr lang="en-US"/>
        </a:p>
      </dgm:t>
    </dgm:pt>
    <dgm:pt modelId="{3B54085A-1D1E-4EBD-919B-6478169A5B23}" type="sibTrans" cxnId="{6D0924AD-415B-45A7-B232-1222D6055ED0}">
      <dgm:prSet/>
      <dgm:spPr/>
      <dgm:t>
        <a:bodyPr/>
        <a:lstStyle/>
        <a:p>
          <a:endParaRPr lang="en-US"/>
        </a:p>
      </dgm:t>
    </dgm:pt>
    <dgm:pt modelId="{E4884360-5E8D-46B7-ACFC-85B72A584E2B}">
      <dgm:prSet custT="1"/>
      <dgm:spPr/>
      <dgm:t>
        <a:bodyPr/>
        <a:lstStyle/>
        <a:p>
          <a:r>
            <a:rPr lang="en-US" sz="1900" kern="1200" dirty="0">
              <a:solidFill>
                <a:srgbClr val="4D4D4D">
                  <a:hueOff val="0"/>
                  <a:satOff val="0"/>
                  <a:lumOff val="0"/>
                  <a:alphaOff val="0"/>
                </a:srgbClr>
              </a:solidFill>
              <a:latin typeface="Arial"/>
              <a:ea typeface="+mn-ea"/>
              <a:cs typeface="+mn-cs"/>
            </a:rPr>
            <a:t>Detailed budget</a:t>
          </a:r>
        </a:p>
      </dgm:t>
    </dgm:pt>
    <dgm:pt modelId="{59698747-A696-4B37-A3B0-E524ACD2681A}" type="parTrans" cxnId="{03B52C2C-3BEC-4286-9367-F752D117A2F7}">
      <dgm:prSet/>
      <dgm:spPr/>
      <dgm:t>
        <a:bodyPr/>
        <a:lstStyle/>
        <a:p>
          <a:endParaRPr lang="en-US"/>
        </a:p>
      </dgm:t>
    </dgm:pt>
    <dgm:pt modelId="{4BACDC57-D661-454F-80D3-32CE1805D876}" type="sibTrans" cxnId="{03B52C2C-3BEC-4286-9367-F752D117A2F7}">
      <dgm:prSet/>
      <dgm:spPr/>
      <dgm:t>
        <a:bodyPr/>
        <a:lstStyle/>
        <a:p>
          <a:endParaRPr lang="en-US"/>
        </a:p>
      </dgm:t>
    </dgm:pt>
    <dgm:pt modelId="{301ADE9D-4EA8-4E42-B8E3-ABFC7C16A055}">
      <dgm:prSet custT="1"/>
      <dgm:spPr/>
      <dgm:t>
        <a:bodyPr/>
        <a:lstStyle/>
        <a:p>
          <a:r>
            <a:rPr lang="fr-BE" sz="1900" kern="1200" dirty="0" err="1">
              <a:solidFill>
                <a:srgbClr val="4D4D4D">
                  <a:hueOff val="0"/>
                  <a:satOff val="0"/>
                  <a:lumOff val="0"/>
                  <a:alphaOff val="0"/>
                </a:srgbClr>
              </a:solidFill>
              <a:latin typeface="Arial"/>
              <a:ea typeface="+mn-ea"/>
              <a:cs typeface="+mn-cs"/>
            </a:rPr>
            <a:t>Overview</a:t>
          </a:r>
          <a:r>
            <a:rPr lang="fr-BE" sz="1900" kern="1200" dirty="0">
              <a:solidFill>
                <a:srgbClr val="4D4D4D">
                  <a:hueOff val="0"/>
                  <a:satOff val="0"/>
                  <a:lumOff val="0"/>
                  <a:alphaOff val="0"/>
                </a:srgbClr>
              </a:solidFill>
              <a:latin typeface="Arial"/>
              <a:ea typeface="+mn-ea"/>
              <a:cs typeface="+mn-cs"/>
            </a:rPr>
            <a:t> budget</a:t>
          </a:r>
          <a:endParaRPr lang="en-GB" sz="1900" kern="1200" dirty="0">
            <a:solidFill>
              <a:srgbClr val="4D4D4D">
                <a:hueOff val="0"/>
                <a:satOff val="0"/>
                <a:lumOff val="0"/>
                <a:alphaOff val="0"/>
              </a:srgbClr>
            </a:solidFill>
            <a:latin typeface="Arial"/>
            <a:ea typeface="+mn-ea"/>
            <a:cs typeface="+mn-cs"/>
          </a:endParaRPr>
        </a:p>
        <a:p>
          <a:endParaRPr lang="en-US" sz="1900" kern="1200" dirty="0"/>
        </a:p>
      </dgm:t>
    </dgm:pt>
    <dgm:pt modelId="{EAA8EDC7-7EC5-4C49-BD24-601B9CB35066}" type="parTrans" cxnId="{7539A862-4D7A-4522-AF0B-82C2B9ACA790}">
      <dgm:prSet/>
      <dgm:spPr/>
      <dgm:t>
        <a:bodyPr/>
        <a:lstStyle/>
        <a:p>
          <a:endParaRPr lang="en-US"/>
        </a:p>
      </dgm:t>
    </dgm:pt>
    <dgm:pt modelId="{F572D6C5-8B3C-45A2-B0DA-B490E73C8BCB}" type="sibTrans" cxnId="{7539A862-4D7A-4522-AF0B-82C2B9ACA790}">
      <dgm:prSet/>
      <dgm:spPr/>
      <dgm:t>
        <a:bodyPr/>
        <a:lstStyle/>
        <a:p>
          <a:endParaRPr lang="en-US"/>
        </a:p>
      </dgm:t>
    </dgm:pt>
    <dgm:pt modelId="{11899806-EC89-45DA-A6FB-F240249575D5}">
      <dgm:prSet/>
      <dgm:spPr/>
      <dgm:t>
        <a:bodyPr/>
        <a:lstStyle/>
        <a:p>
          <a:endParaRPr lang="en-US" sz="2400" kern="1200" dirty="0"/>
        </a:p>
      </dgm:t>
    </dgm:pt>
    <dgm:pt modelId="{23E16625-1FEA-4325-94F1-40B6AB59A060}" type="parTrans" cxnId="{D09E8F5E-DD78-4A52-8E8F-08AE6749244B}">
      <dgm:prSet/>
      <dgm:spPr/>
      <dgm:t>
        <a:bodyPr/>
        <a:lstStyle/>
        <a:p>
          <a:endParaRPr lang="en-US"/>
        </a:p>
      </dgm:t>
    </dgm:pt>
    <dgm:pt modelId="{D2EC915B-F1E6-4B69-A374-FAFB1DDC7518}" type="sibTrans" cxnId="{D09E8F5E-DD78-4A52-8E8F-08AE6749244B}">
      <dgm:prSet/>
      <dgm:spPr/>
      <dgm:t>
        <a:bodyPr/>
        <a:lstStyle/>
        <a:p>
          <a:endParaRPr lang="en-US"/>
        </a:p>
      </dgm:t>
    </dgm:pt>
    <dgm:pt modelId="{28E89C0E-E460-441B-987D-EE902F277AF5}">
      <dgm:prSet/>
      <dgm:spPr/>
      <dgm:t>
        <a:bodyPr/>
        <a:lstStyle/>
        <a:p>
          <a:endParaRPr lang="en-US" sz="1900" kern="1200" dirty="0"/>
        </a:p>
      </dgm:t>
    </dgm:pt>
    <dgm:pt modelId="{6934735C-52D6-42EB-AAC2-3EA20D426464}" type="parTrans" cxnId="{195F345F-24C7-4B6E-9D74-6EDB11393AB5}">
      <dgm:prSet/>
      <dgm:spPr/>
      <dgm:t>
        <a:bodyPr/>
        <a:lstStyle/>
        <a:p>
          <a:endParaRPr lang="en-US"/>
        </a:p>
      </dgm:t>
    </dgm:pt>
    <dgm:pt modelId="{B97A524E-976D-4961-965B-CB11B61CFEA4}" type="sibTrans" cxnId="{195F345F-24C7-4B6E-9D74-6EDB11393AB5}">
      <dgm:prSet/>
      <dgm:spPr/>
      <dgm:t>
        <a:bodyPr/>
        <a:lstStyle/>
        <a:p>
          <a:endParaRPr lang="en-US"/>
        </a:p>
      </dgm:t>
    </dgm:pt>
    <dgm:pt modelId="{E26CE812-F51B-4BC6-B8A4-D46BEA34C6E3}">
      <dgm:prSet custT="1"/>
      <dgm:spPr/>
      <dgm:t>
        <a:bodyPr/>
        <a:lstStyle/>
        <a:p>
          <a:r>
            <a:rPr lang="en-US" sz="1900" kern="1200" dirty="0">
              <a:solidFill>
                <a:srgbClr val="4D4D4D">
                  <a:hueOff val="0"/>
                  <a:satOff val="0"/>
                  <a:lumOff val="0"/>
                  <a:alphaOff val="0"/>
                </a:srgbClr>
              </a:solidFill>
              <a:latin typeface="Arial"/>
              <a:ea typeface="+mn-ea"/>
              <a:cs typeface="+mn-cs"/>
            </a:rPr>
            <a:t>CVs</a:t>
          </a:r>
        </a:p>
      </dgm:t>
    </dgm:pt>
    <dgm:pt modelId="{67CCE989-47CB-4B46-B7B1-D0498C7EAF6B}" type="parTrans" cxnId="{ED16C7C3-F807-4F5E-84A6-E26BD9D95AA6}">
      <dgm:prSet/>
      <dgm:spPr/>
      <dgm:t>
        <a:bodyPr/>
        <a:lstStyle/>
        <a:p>
          <a:endParaRPr lang="en-IE"/>
        </a:p>
      </dgm:t>
    </dgm:pt>
    <dgm:pt modelId="{3C331B11-7186-4CCD-95FF-648654854B72}" type="sibTrans" cxnId="{ED16C7C3-F807-4F5E-84A6-E26BD9D95AA6}">
      <dgm:prSet/>
      <dgm:spPr/>
      <dgm:t>
        <a:bodyPr/>
        <a:lstStyle/>
        <a:p>
          <a:endParaRPr lang="en-IE"/>
        </a:p>
      </dgm:t>
    </dgm:pt>
    <dgm:pt modelId="{6044B169-9C7A-4B41-847B-1127D56ACA84}">
      <dgm:prSet custT="1"/>
      <dgm:spPr/>
      <dgm:t>
        <a:bodyPr/>
        <a:lstStyle/>
        <a:p>
          <a:r>
            <a:rPr lang="en-US" sz="1900" kern="1200" dirty="0">
              <a:solidFill>
                <a:srgbClr val="4D4D4D">
                  <a:hueOff val="0"/>
                  <a:satOff val="0"/>
                  <a:lumOff val="0"/>
                  <a:alphaOff val="0"/>
                </a:srgbClr>
              </a:solidFill>
              <a:latin typeface="Arial"/>
              <a:ea typeface="+mn-ea"/>
              <a:cs typeface="+mn-cs"/>
            </a:rPr>
            <a:t>List of previous projects</a:t>
          </a:r>
        </a:p>
      </dgm:t>
    </dgm:pt>
    <dgm:pt modelId="{D2E5D468-A45E-4A85-9615-B0932985D4CF}" type="parTrans" cxnId="{C6389A10-0BDE-4B93-BC0F-02A0BBD09303}">
      <dgm:prSet/>
      <dgm:spPr/>
      <dgm:t>
        <a:bodyPr/>
        <a:lstStyle/>
        <a:p>
          <a:endParaRPr lang="en-IE"/>
        </a:p>
      </dgm:t>
    </dgm:pt>
    <dgm:pt modelId="{418B494D-BCE6-41D0-9A97-615DE61CFD54}" type="sibTrans" cxnId="{C6389A10-0BDE-4B93-BC0F-02A0BBD09303}">
      <dgm:prSet/>
      <dgm:spPr/>
      <dgm:t>
        <a:bodyPr/>
        <a:lstStyle/>
        <a:p>
          <a:endParaRPr lang="en-IE"/>
        </a:p>
      </dgm:t>
    </dgm:pt>
    <dgm:pt modelId="{239E22B6-FA8F-41A4-8CA4-064CC978F625}">
      <dgm:prSet custT="1"/>
      <dgm:spPr/>
      <dgm:t>
        <a:bodyPr/>
        <a:lstStyle/>
        <a:p>
          <a:r>
            <a:rPr lang="en-US" sz="1900" kern="1200" dirty="0">
              <a:solidFill>
                <a:srgbClr val="4D4D4D">
                  <a:hueOff val="0"/>
                  <a:satOff val="0"/>
                  <a:lumOff val="0"/>
                  <a:alphaOff val="0"/>
                </a:srgbClr>
              </a:solidFill>
              <a:latin typeface="Arial"/>
              <a:ea typeface="+mn-ea"/>
              <a:cs typeface="+mn-cs"/>
            </a:rPr>
            <a:t>…..</a:t>
          </a:r>
        </a:p>
      </dgm:t>
    </dgm:pt>
    <dgm:pt modelId="{6429C8FB-7157-40DF-917E-E1B3D8EAF34A}" type="parTrans" cxnId="{BC6396D5-784F-4271-9B8E-A7C18A7C76D6}">
      <dgm:prSet/>
      <dgm:spPr/>
      <dgm:t>
        <a:bodyPr/>
        <a:lstStyle/>
        <a:p>
          <a:endParaRPr lang="en-IE"/>
        </a:p>
      </dgm:t>
    </dgm:pt>
    <dgm:pt modelId="{4BBBB445-EEAB-43E9-A22D-EA15BD7423AE}" type="sibTrans" cxnId="{BC6396D5-784F-4271-9B8E-A7C18A7C76D6}">
      <dgm:prSet/>
      <dgm:spPr/>
      <dgm:t>
        <a:bodyPr/>
        <a:lstStyle/>
        <a:p>
          <a:endParaRPr lang="en-IE"/>
        </a:p>
      </dgm:t>
    </dgm:pt>
    <dgm:pt modelId="{346680F3-08FB-48EA-BA5C-E9F21ABB4EB7}">
      <dgm:prSet custT="1"/>
      <dgm:spPr/>
      <dgm:t>
        <a:bodyPr/>
        <a:lstStyle/>
        <a:p>
          <a:endParaRPr lang="en-US" sz="1900" kern="1200" dirty="0">
            <a:solidFill>
              <a:srgbClr val="4D4D4D">
                <a:hueOff val="0"/>
                <a:satOff val="0"/>
                <a:lumOff val="0"/>
                <a:alphaOff val="0"/>
              </a:srgbClr>
            </a:solidFill>
            <a:latin typeface="Arial"/>
            <a:ea typeface="+mn-ea"/>
            <a:cs typeface="+mn-cs"/>
          </a:endParaRPr>
        </a:p>
      </dgm:t>
    </dgm:pt>
    <dgm:pt modelId="{6AF964A1-527C-4914-877D-ACB9ACE3C2DC}" type="parTrans" cxnId="{FBC6FCB2-66E1-4090-A7DA-8E62BF4CE9C1}">
      <dgm:prSet/>
      <dgm:spPr/>
      <dgm:t>
        <a:bodyPr/>
        <a:lstStyle/>
        <a:p>
          <a:endParaRPr lang="en-IE"/>
        </a:p>
      </dgm:t>
    </dgm:pt>
    <dgm:pt modelId="{FF76C24D-D875-430A-BC2B-CB06EC2B2773}" type="sibTrans" cxnId="{FBC6FCB2-66E1-4090-A7DA-8E62BF4CE9C1}">
      <dgm:prSet/>
      <dgm:spPr/>
      <dgm:t>
        <a:bodyPr/>
        <a:lstStyle/>
        <a:p>
          <a:endParaRPr lang="en-IE"/>
        </a:p>
      </dgm:t>
    </dgm:pt>
    <dgm:pt modelId="{7FFA128D-0F65-48BD-86C6-13CCD2660F65}">
      <dgm:prSet custT="1"/>
      <dgm:spPr/>
      <dgm:t>
        <a:bodyPr/>
        <a:lstStyle/>
        <a:p>
          <a:endParaRPr lang="en-US" sz="1900" kern="1200" dirty="0">
            <a:solidFill>
              <a:srgbClr val="4D4D4D">
                <a:hueOff val="0"/>
                <a:satOff val="0"/>
                <a:lumOff val="0"/>
                <a:alphaOff val="0"/>
              </a:srgbClr>
            </a:solidFill>
            <a:latin typeface="Arial"/>
            <a:ea typeface="+mn-ea"/>
            <a:cs typeface="+mn-cs"/>
          </a:endParaRPr>
        </a:p>
      </dgm:t>
    </dgm:pt>
    <dgm:pt modelId="{53E5ADA8-7534-4CAE-A9A7-E0674E4FE08F}" type="parTrans" cxnId="{0543E0D8-6EAE-4E0B-9373-C35AB7E00D86}">
      <dgm:prSet/>
      <dgm:spPr/>
      <dgm:t>
        <a:bodyPr/>
        <a:lstStyle/>
        <a:p>
          <a:endParaRPr lang="en-IE"/>
        </a:p>
      </dgm:t>
    </dgm:pt>
    <dgm:pt modelId="{0784E024-1225-4A13-A23F-790CCC246DD5}" type="sibTrans" cxnId="{0543E0D8-6EAE-4E0B-9373-C35AB7E00D86}">
      <dgm:prSet/>
      <dgm:spPr/>
      <dgm:t>
        <a:bodyPr/>
        <a:lstStyle/>
        <a:p>
          <a:endParaRPr lang="en-IE"/>
        </a:p>
      </dgm:t>
    </dgm:pt>
    <dgm:pt modelId="{5187DE35-BFCD-4F98-8C25-6BEC685D7DA2}" type="pres">
      <dgm:prSet presAssocID="{891A0988-A011-455C-8C83-D948C5D99333}" presName="diagram" presStyleCnt="0">
        <dgm:presLayoutVars>
          <dgm:dir/>
          <dgm:animLvl val="lvl"/>
          <dgm:resizeHandles val="exact"/>
        </dgm:presLayoutVars>
      </dgm:prSet>
      <dgm:spPr/>
    </dgm:pt>
    <dgm:pt modelId="{2C3FEAB9-1C30-4881-AAEC-EDBDAAB113DF}" type="pres">
      <dgm:prSet presAssocID="{21E19DED-E004-4E59-AA0A-5C6E8346CE72}" presName="compNode" presStyleCnt="0"/>
      <dgm:spPr/>
    </dgm:pt>
    <dgm:pt modelId="{564F6E65-DF85-4335-9F23-A0B00E06C095}" type="pres">
      <dgm:prSet presAssocID="{21E19DED-E004-4E59-AA0A-5C6E8346CE72}" presName="childRect" presStyleLbl="bgAcc1" presStyleIdx="0" presStyleCnt="3">
        <dgm:presLayoutVars>
          <dgm:bulletEnabled val="1"/>
        </dgm:presLayoutVars>
      </dgm:prSet>
      <dgm:spPr/>
    </dgm:pt>
    <dgm:pt modelId="{FB974D22-A6CE-466C-9EA4-F2BCE659C0A5}" type="pres">
      <dgm:prSet presAssocID="{21E19DED-E004-4E59-AA0A-5C6E8346CE72}" presName="parentText" presStyleLbl="node1" presStyleIdx="0" presStyleCnt="0">
        <dgm:presLayoutVars>
          <dgm:chMax val="0"/>
          <dgm:bulletEnabled val="1"/>
        </dgm:presLayoutVars>
      </dgm:prSet>
      <dgm:spPr/>
    </dgm:pt>
    <dgm:pt modelId="{61D5C7DE-AD2E-4CE0-8408-E7969B48FF54}" type="pres">
      <dgm:prSet presAssocID="{21E19DED-E004-4E59-AA0A-5C6E8346CE72}" presName="parentRect" presStyleLbl="alignNode1" presStyleIdx="0" presStyleCnt="3"/>
      <dgm:spPr/>
    </dgm:pt>
    <dgm:pt modelId="{FE7F0A54-A10C-4751-9EE9-089FBEC9C2D1}" type="pres">
      <dgm:prSet presAssocID="{21E19DED-E004-4E59-AA0A-5C6E8346CE72}" presName="adorn" presStyleLbl="fgAccFollowNode1" presStyleIdx="0" presStyleCnt="3"/>
      <dgm:spPr>
        <a:blipFill>
          <a:blip xmlns:r="http://schemas.openxmlformats.org/officeDocument/2006/relationships" r:embed="rId1"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l="-17000" r="-17000"/>
          </a:stretch>
        </a:blipFill>
      </dgm:spPr>
      <dgm:extLst>
        <a:ext uri="{E40237B7-FDA0-4F09-8148-C483321AD2D9}">
          <dgm14:cNvPr xmlns:dgm14="http://schemas.microsoft.com/office/drawing/2010/diagram" id="0" name="" descr="Cartoon checklist and pencil"/>
        </a:ext>
      </dgm:extLst>
    </dgm:pt>
    <dgm:pt modelId="{763E73B5-E801-49F2-9C60-E730C69345E4}" type="pres">
      <dgm:prSet presAssocID="{B27FE38A-D8BB-426A-8143-C9FE4FA36CEA}" presName="sibTrans" presStyleLbl="sibTrans2D1" presStyleIdx="0" presStyleCnt="0"/>
      <dgm:spPr/>
    </dgm:pt>
    <dgm:pt modelId="{E05590F9-BEFB-4CAD-AF54-B250A696EFD0}" type="pres">
      <dgm:prSet presAssocID="{2F46120F-9DBA-499C-8B05-1D5FE992EF4C}" presName="compNode" presStyleCnt="0"/>
      <dgm:spPr/>
    </dgm:pt>
    <dgm:pt modelId="{EDB8AD77-E80B-4C2E-A4C8-B1EBA2B2BC6E}" type="pres">
      <dgm:prSet presAssocID="{2F46120F-9DBA-499C-8B05-1D5FE992EF4C}" presName="childRect" presStyleLbl="bgAcc1" presStyleIdx="1" presStyleCnt="3">
        <dgm:presLayoutVars>
          <dgm:bulletEnabled val="1"/>
        </dgm:presLayoutVars>
      </dgm:prSet>
      <dgm:spPr/>
    </dgm:pt>
    <dgm:pt modelId="{D4341947-2602-4A0C-B601-86C92302A724}" type="pres">
      <dgm:prSet presAssocID="{2F46120F-9DBA-499C-8B05-1D5FE992EF4C}" presName="parentText" presStyleLbl="node1" presStyleIdx="0" presStyleCnt="0">
        <dgm:presLayoutVars>
          <dgm:chMax val="0"/>
          <dgm:bulletEnabled val="1"/>
        </dgm:presLayoutVars>
      </dgm:prSet>
      <dgm:spPr/>
    </dgm:pt>
    <dgm:pt modelId="{29C8183E-03C9-4121-9834-9168D1F0A4AC}" type="pres">
      <dgm:prSet presAssocID="{2F46120F-9DBA-499C-8B05-1D5FE992EF4C}" presName="parentRect" presStyleLbl="alignNode1" presStyleIdx="1" presStyleCnt="3"/>
      <dgm:spPr/>
    </dgm:pt>
    <dgm:pt modelId="{A373C982-1847-4409-87E0-D8773EED9274}" type="pres">
      <dgm:prSet presAssocID="{2F46120F-9DBA-499C-8B05-1D5FE992EF4C}" presName="adorn" presStyleLbl="fgAccFollowNode1" presStyleIdx="1" presStyleCnt="3"/>
      <dgm:spPr>
        <a:blipFill>
          <a:blip xmlns:r="http://schemas.openxmlformats.org/officeDocument/2006/relationships" r:embed="rId2"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Spreadsheet and calculator"/>
        </a:ext>
      </dgm:extLst>
    </dgm:pt>
    <dgm:pt modelId="{72C33F27-149C-48C6-BF13-381F1DD2A86F}" type="pres">
      <dgm:prSet presAssocID="{4B379F00-DC6C-4BE6-B0D8-AD43F0F8CF99}" presName="sibTrans" presStyleLbl="sibTrans2D1" presStyleIdx="0" presStyleCnt="0"/>
      <dgm:spPr/>
    </dgm:pt>
    <dgm:pt modelId="{F37AB785-5BD1-49CA-A79D-217162E06D8D}" type="pres">
      <dgm:prSet presAssocID="{4D9B1F97-5159-40A6-BE46-A4F342621996}" presName="compNode" presStyleCnt="0"/>
      <dgm:spPr/>
    </dgm:pt>
    <dgm:pt modelId="{F882C233-C810-47EC-B77F-27D57D71C95C}" type="pres">
      <dgm:prSet presAssocID="{4D9B1F97-5159-40A6-BE46-A4F342621996}" presName="childRect" presStyleLbl="bgAcc1" presStyleIdx="2" presStyleCnt="3">
        <dgm:presLayoutVars>
          <dgm:bulletEnabled val="1"/>
        </dgm:presLayoutVars>
      </dgm:prSet>
      <dgm:spPr/>
    </dgm:pt>
    <dgm:pt modelId="{C405A678-18EA-4FE7-91FC-A30F9DA999D9}" type="pres">
      <dgm:prSet presAssocID="{4D9B1F97-5159-40A6-BE46-A4F342621996}" presName="parentText" presStyleLbl="node1" presStyleIdx="0" presStyleCnt="0">
        <dgm:presLayoutVars>
          <dgm:chMax val="0"/>
          <dgm:bulletEnabled val="1"/>
        </dgm:presLayoutVars>
      </dgm:prSet>
      <dgm:spPr/>
    </dgm:pt>
    <dgm:pt modelId="{D9B9D123-57B2-4F67-BD45-81423268A96B}" type="pres">
      <dgm:prSet presAssocID="{4D9B1F97-5159-40A6-BE46-A4F342621996}" presName="parentRect" presStyleLbl="alignNode1" presStyleIdx="2" presStyleCnt="3"/>
      <dgm:spPr/>
    </dgm:pt>
    <dgm:pt modelId="{3F9C9420-D234-415A-BB9D-6A4ABC261711}" type="pres">
      <dgm:prSet presAssocID="{4D9B1F97-5159-40A6-BE46-A4F342621996}" presName="adorn" presStyleLbl="fgAccFollowNode1" presStyleIdx="2" presStyleCnt="3"/>
      <dgm:spPr>
        <a:blipFill>
          <a:blip xmlns:r="http://schemas.openxmlformats.org/officeDocument/2006/relationships" r:embed="rId3"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t="-25000" b="-25000"/>
          </a:stretch>
        </a:blipFill>
      </dgm:spPr>
      <dgm:extLst>
        <a:ext uri="{E40237B7-FDA0-4F09-8148-C483321AD2D9}">
          <dgm14:cNvPr xmlns:dgm14="http://schemas.microsoft.com/office/drawing/2010/diagram" id="0" name="" descr="Stack of file folders"/>
        </a:ext>
      </dgm:extLst>
    </dgm:pt>
  </dgm:ptLst>
  <dgm:cxnLst>
    <dgm:cxn modelId="{C6389A10-0BDE-4B93-BC0F-02A0BBD09303}" srcId="{4D9B1F97-5159-40A6-BE46-A4F342621996}" destId="{6044B169-9C7A-4B41-847B-1127D56ACA84}" srcOrd="4" destOrd="0" parTransId="{D2E5D468-A45E-4A85-9615-B0932985D4CF}" sibTransId="{418B494D-BCE6-41D0-9A97-615DE61CFD54}"/>
    <dgm:cxn modelId="{284B4415-3A77-4A6B-8151-608A6583BACE}" type="presOf" srcId="{2F46120F-9DBA-499C-8B05-1D5FE992EF4C}" destId="{D4341947-2602-4A0C-B601-86C92302A724}" srcOrd="0" destOrd="0" presId="urn:microsoft.com/office/officeart/2005/8/layout/bList2"/>
    <dgm:cxn modelId="{06A2FF1B-B76C-4B0D-A7A3-0EDC3B360B39}" type="presOf" srcId="{301ADE9D-4EA8-4E42-B8E3-ABFC7C16A055}" destId="{564F6E65-DF85-4335-9F23-A0B00E06C095}" srcOrd="0" destOrd="2" presId="urn:microsoft.com/office/officeart/2005/8/layout/bList2"/>
    <dgm:cxn modelId="{5C35A626-0A9A-4C74-91C8-21A7FE7CBEDC}" type="presOf" srcId="{4B379F00-DC6C-4BE6-B0D8-AD43F0F8CF99}" destId="{72C33F27-149C-48C6-BF13-381F1DD2A86F}" srcOrd="0" destOrd="0" presId="urn:microsoft.com/office/officeart/2005/8/layout/bList2"/>
    <dgm:cxn modelId="{03B52C2C-3BEC-4286-9367-F752D117A2F7}" srcId="{4D9B1F97-5159-40A6-BE46-A4F342621996}" destId="{E4884360-5E8D-46B7-ACFC-85B72A584E2B}" srcOrd="0" destOrd="0" parTransId="{59698747-A696-4B37-A3B0-E524ACD2681A}" sibTransId="{4BACDC57-D661-454F-80D3-32CE1805D876}"/>
    <dgm:cxn modelId="{00B7045B-EF3D-4D2C-BE5D-574B3196F0F5}" type="presOf" srcId="{6044B169-9C7A-4B41-847B-1127D56ACA84}" destId="{F882C233-C810-47EC-B77F-27D57D71C95C}" srcOrd="0" destOrd="4" presId="urn:microsoft.com/office/officeart/2005/8/layout/bList2"/>
    <dgm:cxn modelId="{D09E8F5E-DD78-4A52-8E8F-08AE6749244B}" srcId="{2F46120F-9DBA-499C-8B05-1D5FE992EF4C}" destId="{11899806-EC89-45DA-A6FB-F240249575D5}" srcOrd="1" destOrd="0" parTransId="{23E16625-1FEA-4325-94F1-40B6AB59A060}" sibTransId="{D2EC915B-F1E6-4B69-A374-FAFB1DDC7518}"/>
    <dgm:cxn modelId="{195F345F-24C7-4B6E-9D74-6EDB11393AB5}" srcId="{21E19DED-E004-4E59-AA0A-5C6E8346CE72}" destId="{28E89C0E-E460-441B-987D-EE902F277AF5}" srcOrd="1" destOrd="0" parTransId="{6934735C-52D6-42EB-AAC2-3EA20D426464}" sibTransId="{B97A524E-976D-4961-965B-CB11B61CFEA4}"/>
    <dgm:cxn modelId="{7539A862-4D7A-4522-AF0B-82C2B9ACA790}" srcId="{21E19DED-E004-4E59-AA0A-5C6E8346CE72}" destId="{301ADE9D-4EA8-4E42-B8E3-ABFC7C16A055}" srcOrd="2" destOrd="0" parTransId="{EAA8EDC7-7EC5-4C49-BD24-601B9CB35066}" sibTransId="{F572D6C5-8B3C-45A2-B0DA-B490E73C8BCB}"/>
    <dgm:cxn modelId="{07305C64-3E58-4096-B03E-66FF171FF9B2}" type="presOf" srcId="{E4884360-5E8D-46B7-ACFC-85B72A584E2B}" destId="{F882C233-C810-47EC-B77F-27D57D71C95C}" srcOrd="0" destOrd="0" presId="urn:microsoft.com/office/officeart/2005/8/layout/bList2"/>
    <dgm:cxn modelId="{B29A2B6E-C870-4AEE-8842-E134B1CC1D9B}" srcId="{891A0988-A011-455C-8C83-D948C5D99333}" destId="{2F46120F-9DBA-499C-8B05-1D5FE992EF4C}" srcOrd="1" destOrd="0" parTransId="{A5B8ED6D-FE79-49B1-838F-3F879112FA6D}" sibTransId="{4B379F00-DC6C-4BE6-B0D8-AD43F0F8CF99}"/>
    <dgm:cxn modelId="{945BC850-B5D7-44E7-9C1F-F3B24B5BAD7E}" srcId="{891A0988-A011-455C-8C83-D948C5D99333}" destId="{4D9B1F97-5159-40A6-BE46-A4F342621996}" srcOrd="2" destOrd="0" parTransId="{E0D818D3-1D3C-4987-9D34-97BE3B6C1232}" sibTransId="{D1873080-9FFB-459C-B780-BF75C87336C5}"/>
    <dgm:cxn modelId="{5CEA6454-6971-45B8-B5B5-51BC685A7E86}" type="presOf" srcId="{7FFA128D-0F65-48BD-86C6-13CCD2660F65}" destId="{F882C233-C810-47EC-B77F-27D57D71C95C}" srcOrd="0" destOrd="3" presId="urn:microsoft.com/office/officeart/2005/8/layout/bList2"/>
    <dgm:cxn modelId="{BA46D856-F0BE-4F74-B8F9-4F20FC1F75CA}" type="presOf" srcId="{28E89C0E-E460-441B-987D-EE902F277AF5}" destId="{564F6E65-DF85-4335-9F23-A0B00E06C095}" srcOrd="0" destOrd="1" presId="urn:microsoft.com/office/officeart/2005/8/layout/bList2"/>
    <dgm:cxn modelId="{756B5478-7952-430F-9B63-33F56467EF5E}" type="presOf" srcId="{346680F3-08FB-48EA-BA5C-E9F21ABB4EB7}" destId="{F882C233-C810-47EC-B77F-27D57D71C95C}" srcOrd="0" destOrd="1" presId="urn:microsoft.com/office/officeart/2005/8/layout/bList2"/>
    <dgm:cxn modelId="{D64BC67F-4942-4CD9-A488-B32413ABCCA9}" type="presOf" srcId="{DAD0049C-2CE7-48CB-86BF-C1C639737831}" destId="{564F6E65-DF85-4335-9F23-A0B00E06C095}" srcOrd="0" destOrd="0" presId="urn:microsoft.com/office/officeart/2005/8/layout/bList2"/>
    <dgm:cxn modelId="{4EF82180-447F-40A8-864E-EBCD4A07D37E}" type="presOf" srcId="{2F46120F-9DBA-499C-8B05-1D5FE992EF4C}" destId="{29C8183E-03C9-4121-9834-9168D1F0A4AC}" srcOrd="1" destOrd="0" presId="urn:microsoft.com/office/officeart/2005/8/layout/bList2"/>
    <dgm:cxn modelId="{05E8D98B-3027-409E-B410-EE4913FA4843}" type="presOf" srcId="{D4E5EEF3-6CFE-408C-A3F4-3A5FEFB09F79}" destId="{EDB8AD77-E80B-4C2E-A4C8-B1EBA2B2BC6E}" srcOrd="0" destOrd="0" presId="urn:microsoft.com/office/officeart/2005/8/layout/bList2"/>
    <dgm:cxn modelId="{2B2D6F8D-1B0A-4A10-A241-9046FF4D3B40}" type="presOf" srcId="{E26CE812-F51B-4BC6-B8A4-D46BEA34C6E3}" destId="{F882C233-C810-47EC-B77F-27D57D71C95C}" srcOrd="0" destOrd="2" presId="urn:microsoft.com/office/officeart/2005/8/layout/bList2"/>
    <dgm:cxn modelId="{64A54A8F-8E14-458E-99D9-564C54831DA3}" type="presOf" srcId="{21E19DED-E004-4E59-AA0A-5C6E8346CE72}" destId="{FB974D22-A6CE-466C-9EA4-F2BCE659C0A5}" srcOrd="0" destOrd="0" presId="urn:microsoft.com/office/officeart/2005/8/layout/bList2"/>
    <dgm:cxn modelId="{4FECE89B-F4B7-42B7-BDB7-D04ABE588D9E}" type="presOf" srcId="{891A0988-A011-455C-8C83-D948C5D99333}" destId="{5187DE35-BFCD-4F98-8C25-6BEC685D7DA2}" srcOrd="0" destOrd="0" presId="urn:microsoft.com/office/officeart/2005/8/layout/bList2"/>
    <dgm:cxn modelId="{4D14859D-8455-4BE6-98B0-39605DA3D927}" type="presOf" srcId="{4D9B1F97-5159-40A6-BE46-A4F342621996}" destId="{D9B9D123-57B2-4F67-BD45-81423268A96B}" srcOrd="1" destOrd="0" presId="urn:microsoft.com/office/officeart/2005/8/layout/bList2"/>
    <dgm:cxn modelId="{3BE7F49F-2D6D-4F6C-9646-C09DF1C0D4B5}" type="presOf" srcId="{21E19DED-E004-4E59-AA0A-5C6E8346CE72}" destId="{61D5C7DE-AD2E-4CE0-8408-E7969B48FF54}" srcOrd="1" destOrd="0" presId="urn:microsoft.com/office/officeart/2005/8/layout/bList2"/>
    <dgm:cxn modelId="{6D0924AD-415B-45A7-B232-1222D6055ED0}" srcId="{2F46120F-9DBA-499C-8B05-1D5FE992EF4C}" destId="{85B41DF6-5588-46A1-8B69-44D3B1F06FA1}" srcOrd="2" destOrd="0" parTransId="{18725E58-6B9A-4E02-BB6F-DF5E3CA9B393}" sibTransId="{3B54085A-1D1E-4EBD-919B-6478169A5B23}"/>
    <dgm:cxn modelId="{C887A6B2-C24B-4CAA-BB03-AC296625C484}" type="presOf" srcId="{4D9B1F97-5159-40A6-BE46-A4F342621996}" destId="{C405A678-18EA-4FE7-91FC-A30F9DA999D9}" srcOrd="0" destOrd="0" presId="urn:microsoft.com/office/officeart/2005/8/layout/bList2"/>
    <dgm:cxn modelId="{FBC6FCB2-66E1-4090-A7DA-8E62BF4CE9C1}" srcId="{4D9B1F97-5159-40A6-BE46-A4F342621996}" destId="{346680F3-08FB-48EA-BA5C-E9F21ABB4EB7}" srcOrd="1" destOrd="0" parTransId="{6AF964A1-527C-4914-877D-ACB9ACE3C2DC}" sibTransId="{FF76C24D-D875-430A-BC2B-CB06EC2B2773}"/>
    <dgm:cxn modelId="{C8D8BFBB-1796-48C3-B146-EF80EEE2D8A6}" srcId="{2F46120F-9DBA-499C-8B05-1D5FE992EF4C}" destId="{D4E5EEF3-6CFE-408C-A3F4-3A5FEFB09F79}" srcOrd="0" destOrd="0" parTransId="{C0997CD1-8D11-4EDC-8EE3-9E116C4B26BB}" sibTransId="{EF07C560-771B-4D85-934E-98DA8BDD89D9}"/>
    <dgm:cxn modelId="{99C427BC-ACA1-40A7-B908-4439316F50A7}" type="presOf" srcId="{239E22B6-FA8F-41A4-8CA4-064CC978F625}" destId="{F882C233-C810-47EC-B77F-27D57D71C95C}" srcOrd="0" destOrd="5" presId="urn:microsoft.com/office/officeart/2005/8/layout/bList2"/>
    <dgm:cxn modelId="{ED16C7C3-F807-4F5E-84A6-E26BD9D95AA6}" srcId="{4D9B1F97-5159-40A6-BE46-A4F342621996}" destId="{E26CE812-F51B-4BC6-B8A4-D46BEA34C6E3}" srcOrd="2" destOrd="0" parTransId="{67CCE989-47CB-4B46-B7B1-D0498C7EAF6B}" sibTransId="{3C331B11-7186-4CCD-95FF-648654854B72}"/>
    <dgm:cxn modelId="{502F28C6-4786-4ABF-80F3-B6503BEAC6B1}" type="presOf" srcId="{85B41DF6-5588-46A1-8B69-44D3B1F06FA1}" destId="{EDB8AD77-E80B-4C2E-A4C8-B1EBA2B2BC6E}" srcOrd="0" destOrd="2" presId="urn:microsoft.com/office/officeart/2005/8/layout/bList2"/>
    <dgm:cxn modelId="{F2408AD1-F280-4A59-BEEA-0F292812DD9E}" type="presOf" srcId="{B27FE38A-D8BB-426A-8143-C9FE4FA36CEA}" destId="{763E73B5-E801-49F2-9C60-E730C69345E4}" srcOrd="0" destOrd="0" presId="urn:microsoft.com/office/officeart/2005/8/layout/bList2"/>
    <dgm:cxn modelId="{BC6396D5-784F-4271-9B8E-A7C18A7C76D6}" srcId="{4D9B1F97-5159-40A6-BE46-A4F342621996}" destId="{239E22B6-FA8F-41A4-8CA4-064CC978F625}" srcOrd="5" destOrd="0" parTransId="{6429C8FB-7157-40DF-917E-E1B3D8EAF34A}" sibTransId="{4BBBB445-EEAB-43E9-A22D-EA15BD7423AE}"/>
    <dgm:cxn modelId="{0543E0D8-6EAE-4E0B-9373-C35AB7E00D86}" srcId="{4D9B1F97-5159-40A6-BE46-A4F342621996}" destId="{7FFA128D-0F65-48BD-86C6-13CCD2660F65}" srcOrd="3" destOrd="0" parTransId="{53E5ADA8-7534-4CAE-A9A7-E0674E4FE08F}" sibTransId="{0784E024-1225-4A13-A23F-790CCC246DD5}"/>
    <dgm:cxn modelId="{A5681EEA-2324-4EE3-8F24-4A6C6A5C5B43}" srcId="{891A0988-A011-455C-8C83-D948C5D99333}" destId="{21E19DED-E004-4E59-AA0A-5C6E8346CE72}" srcOrd="0" destOrd="0" parTransId="{9C756A41-001E-4298-B3CA-300ED82296F5}" sibTransId="{B27FE38A-D8BB-426A-8143-C9FE4FA36CEA}"/>
    <dgm:cxn modelId="{E3492CF4-21E2-4699-BB0C-DBB7798E5541}" srcId="{21E19DED-E004-4E59-AA0A-5C6E8346CE72}" destId="{DAD0049C-2CE7-48CB-86BF-C1C639737831}" srcOrd="0" destOrd="0" parTransId="{B0ECF97E-A525-4CA4-9D54-E6EAC51C6321}" sibTransId="{2B701F0C-994F-4758-9D79-8B05007399BD}"/>
    <dgm:cxn modelId="{1147D5FE-9726-43FB-BE9E-E3CE7C2CFCF2}" type="presOf" srcId="{11899806-EC89-45DA-A6FB-F240249575D5}" destId="{EDB8AD77-E80B-4C2E-A4C8-B1EBA2B2BC6E}" srcOrd="0" destOrd="1" presId="urn:microsoft.com/office/officeart/2005/8/layout/bList2"/>
    <dgm:cxn modelId="{1188CF27-BA7D-4B8A-9F5A-05AAF5CE5954}" type="presParOf" srcId="{5187DE35-BFCD-4F98-8C25-6BEC685D7DA2}" destId="{2C3FEAB9-1C30-4881-AAEC-EDBDAAB113DF}" srcOrd="0" destOrd="0" presId="urn:microsoft.com/office/officeart/2005/8/layout/bList2"/>
    <dgm:cxn modelId="{0F1B2DE3-6D2C-4AC9-8D89-794A39B72008}" type="presParOf" srcId="{2C3FEAB9-1C30-4881-AAEC-EDBDAAB113DF}" destId="{564F6E65-DF85-4335-9F23-A0B00E06C095}" srcOrd="0" destOrd="0" presId="urn:microsoft.com/office/officeart/2005/8/layout/bList2"/>
    <dgm:cxn modelId="{CC59E572-9BA5-4679-AA57-627DF7819732}" type="presParOf" srcId="{2C3FEAB9-1C30-4881-AAEC-EDBDAAB113DF}" destId="{FB974D22-A6CE-466C-9EA4-F2BCE659C0A5}" srcOrd="1" destOrd="0" presId="urn:microsoft.com/office/officeart/2005/8/layout/bList2"/>
    <dgm:cxn modelId="{4EB18CF4-1B04-4F03-9B15-A00AE2A33042}" type="presParOf" srcId="{2C3FEAB9-1C30-4881-AAEC-EDBDAAB113DF}" destId="{61D5C7DE-AD2E-4CE0-8408-E7969B48FF54}" srcOrd="2" destOrd="0" presId="urn:microsoft.com/office/officeart/2005/8/layout/bList2"/>
    <dgm:cxn modelId="{9C872C72-2E30-4732-B042-17C6BE19019A}" type="presParOf" srcId="{2C3FEAB9-1C30-4881-AAEC-EDBDAAB113DF}" destId="{FE7F0A54-A10C-4751-9EE9-089FBEC9C2D1}" srcOrd="3" destOrd="0" presId="urn:microsoft.com/office/officeart/2005/8/layout/bList2"/>
    <dgm:cxn modelId="{249403A8-E3C8-41F1-B08E-E6935B2FADDC}" type="presParOf" srcId="{5187DE35-BFCD-4F98-8C25-6BEC685D7DA2}" destId="{763E73B5-E801-49F2-9C60-E730C69345E4}" srcOrd="1" destOrd="0" presId="urn:microsoft.com/office/officeart/2005/8/layout/bList2"/>
    <dgm:cxn modelId="{DC703146-36E0-46CA-B915-6FEAFB4395E0}" type="presParOf" srcId="{5187DE35-BFCD-4F98-8C25-6BEC685D7DA2}" destId="{E05590F9-BEFB-4CAD-AF54-B250A696EFD0}" srcOrd="2" destOrd="0" presId="urn:microsoft.com/office/officeart/2005/8/layout/bList2"/>
    <dgm:cxn modelId="{12F74A56-1E86-45CE-B551-707A14706F0F}" type="presParOf" srcId="{E05590F9-BEFB-4CAD-AF54-B250A696EFD0}" destId="{EDB8AD77-E80B-4C2E-A4C8-B1EBA2B2BC6E}" srcOrd="0" destOrd="0" presId="urn:microsoft.com/office/officeart/2005/8/layout/bList2"/>
    <dgm:cxn modelId="{210D867A-42C3-4C44-AEDA-9320487BD606}" type="presParOf" srcId="{E05590F9-BEFB-4CAD-AF54-B250A696EFD0}" destId="{D4341947-2602-4A0C-B601-86C92302A724}" srcOrd="1" destOrd="0" presId="urn:microsoft.com/office/officeart/2005/8/layout/bList2"/>
    <dgm:cxn modelId="{81C19417-2CC7-4213-A793-1BF41991810D}" type="presParOf" srcId="{E05590F9-BEFB-4CAD-AF54-B250A696EFD0}" destId="{29C8183E-03C9-4121-9834-9168D1F0A4AC}" srcOrd="2" destOrd="0" presId="urn:microsoft.com/office/officeart/2005/8/layout/bList2"/>
    <dgm:cxn modelId="{D8AA444E-9646-4A00-BE8C-1BE9CDC7795A}" type="presParOf" srcId="{E05590F9-BEFB-4CAD-AF54-B250A696EFD0}" destId="{A373C982-1847-4409-87E0-D8773EED9274}" srcOrd="3" destOrd="0" presId="urn:microsoft.com/office/officeart/2005/8/layout/bList2"/>
    <dgm:cxn modelId="{5B00DCD0-309A-4101-8F69-D84D9ECEBB97}" type="presParOf" srcId="{5187DE35-BFCD-4F98-8C25-6BEC685D7DA2}" destId="{72C33F27-149C-48C6-BF13-381F1DD2A86F}" srcOrd="3" destOrd="0" presId="urn:microsoft.com/office/officeart/2005/8/layout/bList2"/>
    <dgm:cxn modelId="{5E531D45-9FCE-4DDF-AFF4-48BBDA3E2BC5}" type="presParOf" srcId="{5187DE35-BFCD-4F98-8C25-6BEC685D7DA2}" destId="{F37AB785-5BD1-49CA-A79D-217162E06D8D}" srcOrd="4" destOrd="0" presId="urn:microsoft.com/office/officeart/2005/8/layout/bList2"/>
    <dgm:cxn modelId="{AC54564C-F55F-4F94-AF1E-B6F22FEB652F}" type="presParOf" srcId="{F37AB785-5BD1-49CA-A79D-217162E06D8D}" destId="{F882C233-C810-47EC-B77F-27D57D71C95C}" srcOrd="0" destOrd="0" presId="urn:microsoft.com/office/officeart/2005/8/layout/bList2"/>
    <dgm:cxn modelId="{3B5810F0-3D06-4E0E-868E-5BD296D2E5AB}" type="presParOf" srcId="{F37AB785-5BD1-49CA-A79D-217162E06D8D}" destId="{C405A678-18EA-4FE7-91FC-A30F9DA999D9}" srcOrd="1" destOrd="0" presId="urn:microsoft.com/office/officeart/2005/8/layout/bList2"/>
    <dgm:cxn modelId="{D01B439B-61FB-4431-8DC1-591CC771BE01}" type="presParOf" srcId="{F37AB785-5BD1-49CA-A79D-217162E06D8D}" destId="{D9B9D123-57B2-4F67-BD45-81423268A96B}" srcOrd="2" destOrd="0" presId="urn:microsoft.com/office/officeart/2005/8/layout/bList2"/>
    <dgm:cxn modelId="{E58AE8C1-3C8B-4843-A82E-92BC3999323C}" type="presParOf" srcId="{F37AB785-5BD1-49CA-A79D-217162E06D8D}" destId="{3F9C9420-D234-415A-BB9D-6A4ABC261711}"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4F6E65-DF85-4335-9F23-A0B00E06C095}">
      <dsp:nvSpPr>
        <dsp:cNvPr id="0" name=""/>
        <dsp:cNvSpPr/>
      </dsp:nvSpPr>
      <dsp:spPr>
        <a:xfrm>
          <a:off x="5786" y="1119758"/>
          <a:ext cx="2499063" cy="1865498"/>
        </a:xfrm>
        <a:prstGeom prst="round2SameRect">
          <a:avLst>
            <a:gd name="adj1" fmla="val 8000"/>
            <a:gd name="adj2" fmla="val 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130" tIns="72390" rIns="24130" bIns="24130" numCol="1" spcCol="1270" anchor="t" anchorCtr="0">
          <a:noAutofit/>
        </a:bodyPr>
        <a:lstStyle/>
        <a:p>
          <a:pPr marL="171450" lvl="1" indent="-171450" algn="l" defTabSz="844550">
            <a:lnSpc>
              <a:spcPct val="90000"/>
            </a:lnSpc>
            <a:spcBef>
              <a:spcPct val="0"/>
            </a:spcBef>
            <a:spcAft>
              <a:spcPct val="15000"/>
            </a:spcAft>
            <a:buChar char="•"/>
          </a:pPr>
          <a:r>
            <a:rPr lang="fr-BE" sz="1900" kern="1200" dirty="0"/>
            <a:t>Administrative </a:t>
          </a:r>
          <a:r>
            <a:rPr lang="fr-BE" sz="1900" kern="1200" dirty="0" err="1"/>
            <a:t>forms</a:t>
          </a:r>
          <a:endParaRPr lang="en-US" sz="1900" kern="1200" dirty="0"/>
        </a:p>
        <a:p>
          <a:pPr marL="171450" lvl="1" indent="-171450" algn="l" defTabSz="844550">
            <a:lnSpc>
              <a:spcPct val="90000"/>
            </a:lnSpc>
            <a:spcBef>
              <a:spcPct val="0"/>
            </a:spcBef>
            <a:spcAft>
              <a:spcPct val="15000"/>
            </a:spcAft>
            <a:buChar char="•"/>
          </a:pPr>
          <a:endParaRPr lang="en-US" sz="1900" kern="1200" dirty="0"/>
        </a:p>
        <a:p>
          <a:pPr marL="171450" lvl="1" indent="-171450" algn="l" defTabSz="844550">
            <a:lnSpc>
              <a:spcPct val="90000"/>
            </a:lnSpc>
            <a:spcBef>
              <a:spcPct val="0"/>
            </a:spcBef>
            <a:spcAft>
              <a:spcPct val="15000"/>
            </a:spcAft>
            <a:buChar char="•"/>
          </a:pPr>
          <a:r>
            <a:rPr lang="fr-BE" sz="1900" kern="1200" dirty="0" err="1">
              <a:solidFill>
                <a:srgbClr val="4D4D4D">
                  <a:hueOff val="0"/>
                  <a:satOff val="0"/>
                  <a:lumOff val="0"/>
                  <a:alphaOff val="0"/>
                </a:srgbClr>
              </a:solidFill>
              <a:latin typeface="Arial"/>
              <a:ea typeface="+mn-ea"/>
              <a:cs typeface="+mn-cs"/>
            </a:rPr>
            <a:t>Overview</a:t>
          </a:r>
          <a:r>
            <a:rPr lang="fr-BE" sz="1900" kern="1200" dirty="0">
              <a:solidFill>
                <a:srgbClr val="4D4D4D">
                  <a:hueOff val="0"/>
                  <a:satOff val="0"/>
                  <a:lumOff val="0"/>
                  <a:alphaOff val="0"/>
                </a:srgbClr>
              </a:solidFill>
              <a:latin typeface="Arial"/>
              <a:ea typeface="+mn-ea"/>
              <a:cs typeface="+mn-cs"/>
            </a:rPr>
            <a:t> budget</a:t>
          </a:r>
          <a:endParaRPr lang="en-GB" sz="1900" kern="1200" dirty="0">
            <a:solidFill>
              <a:srgbClr val="4D4D4D">
                <a:hueOff val="0"/>
                <a:satOff val="0"/>
                <a:lumOff val="0"/>
                <a:alphaOff val="0"/>
              </a:srgbClr>
            </a:solidFill>
            <a:latin typeface="Arial"/>
            <a:ea typeface="+mn-ea"/>
            <a:cs typeface="+mn-cs"/>
          </a:endParaRPr>
        </a:p>
        <a:p>
          <a:pPr marL="171450" lvl="1" indent="-171450" algn="l" defTabSz="844550">
            <a:lnSpc>
              <a:spcPct val="90000"/>
            </a:lnSpc>
            <a:spcBef>
              <a:spcPct val="0"/>
            </a:spcBef>
            <a:spcAft>
              <a:spcPct val="15000"/>
            </a:spcAft>
            <a:buChar char="•"/>
          </a:pPr>
          <a:endParaRPr lang="en-US" sz="1900" kern="1200" dirty="0"/>
        </a:p>
      </dsp:txBody>
      <dsp:txXfrm>
        <a:off x="49497" y="1163469"/>
        <a:ext cx="2411641" cy="1821787"/>
      </dsp:txXfrm>
    </dsp:sp>
    <dsp:sp modelId="{61D5C7DE-AD2E-4CE0-8408-E7969B48FF54}">
      <dsp:nvSpPr>
        <dsp:cNvPr id="0" name=""/>
        <dsp:cNvSpPr/>
      </dsp:nvSpPr>
      <dsp:spPr>
        <a:xfrm>
          <a:off x="5786" y="2985257"/>
          <a:ext cx="2499063" cy="802164"/>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06680" tIns="0" rIns="35560" bIns="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mj-lt"/>
            </a:rPr>
            <a:t>Part A</a:t>
          </a:r>
        </a:p>
      </dsp:txBody>
      <dsp:txXfrm>
        <a:off x="5786" y="2985257"/>
        <a:ext cx="1759904" cy="802164"/>
      </dsp:txXfrm>
    </dsp:sp>
    <dsp:sp modelId="{FE7F0A54-A10C-4751-9EE9-089FBEC9C2D1}">
      <dsp:nvSpPr>
        <dsp:cNvPr id="0" name=""/>
        <dsp:cNvSpPr/>
      </dsp:nvSpPr>
      <dsp:spPr>
        <a:xfrm>
          <a:off x="1836384" y="3112673"/>
          <a:ext cx="874672" cy="874672"/>
        </a:xfrm>
        <a:prstGeom prst="ellipse">
          <a:avLst/>
        </a:prstGeom>
        <a:blipFill>
          <a:blip xmlns:r="http://schemas.openxmlformats.org/officeDocument/2006/relationships" r:embed="rId1"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l="-17000" r="-17000"/>
          </a:stretch>
        </a:blip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DB8AD77-E80B-4C2E-A4C8-B1EBA2B2BC6E}">
      <dsp:nvSpPr>
        <dsp:cNvPr id="0" name=""/>
        <dsp:cNvSpPr/>
      </dsp:nvSpPr>
      <dsp:spPr>
        <a:xfrm>
          <a:off x="2927751" y="1119758"/>
          <a:ext cx="2499063" cy="1865498"/>
        </a:xfrm>
        <a:prstGeom prst="round2SameRect">
          <a:avLst>
            <a:gd name="adj1" fmla="val 8000"/>
            <a:gd name="adj2" fmla="val 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130" tIns="72390" rIns="24130" bIns="24130" numCol="1" spcCol="1270" anchor="t" anchorCtr="0">
          <a:noAutofit/>
        </a:bodyPr>
        <a:lstStyle/>
        <a:p>
          <a:pPr marL="171450" lvl="1" indent="-171450" algn="l" defTabSz="844550">
            <a:lnSpc>
              <a:spcPct val="90000"/>
            </a:lnSpc>
            <a:spcBef>
              <a:spcPct val="0"/>
            </a:spcBef>
            <a:spcAft>
              <a:spcPct val="15000"/>
            </a:spcAft>
            <a:buChar char="•"/>
          </a:pPr>
          <a:r>
            <a:rPr lang="fr-BE" sz="1900" kern="1200" dirty="0" err="1">
              <a:solidFill>
                <a:srgbClr val="4D4D4D">
                  <a:hueOff val="0"/>
                  <a:satOff val="0"/>
                  <a:lumOff val="0"/>
                  <a:alphaOff val="0"/>
                </a:srgbClr>
              </a:solidFill>
              <a:latin typeface="Arial"/>
              <a:ea typeface="+mn-ea"/>
              <a:cs typeface="+mn-cs"/>
            </a:rPr>
            <a:t>Technical</a:t>
          </a:r>
          <a:r>
            <a:rPr lang="fr-BE" sz="1900" kern="1200" dirty="0">
              <a:solidFill>
                <a:srgbClr val="4D4D4D">
                  <a:hueOff val="0"/>
                  <a:satOff val="0"/>
                  <a:lumOff val="0"/>
                  <a:alphaOff val="0"/>
                </a:srgbClr>
              </a:solidFill>
              <a:latin typeface="Arial"/>
              <a:ea typeface="+mn-ea"/>
              <a:cs typeface="+mn-cs"/>
            </a:rPr>
            <a:t> / Narrative</a:t>
          </a:r>
          <a:endParaRPr lang="en-US" sz="1900" kern="1200" dirty="0">
            <a:solidFill>
              <a:srgbClr val="4D4D4D">
                <a:hueOff val="0"/>
                <a:satOff val="0"/>
                <a:lumOff val="0"/>
                <a:alphaOff val="0"/>
              </a:srgbClr>
            </a:solidFill>
            <a:latin typeface="Arial"/>
            <a:ea typeface="+mn-ea"/>
            <a:cs typeface="+mn-cs"/>
          </a:endParaRPr>
        </a:p>
        <a:p>
          <a:pPr marL="228600" lvl="1" indent="-228600" algn="l" defTabSz="1066800">
            <a:lnSpc>
              <a:spcPct val="90000"/>
            </a:lnSpc>
            <a:spcBef>
              <a:spcPct val="0"/>
            </a:spcBef>
            <a:spcAft>
              <a:spcPct val="15000"/>
            </a:spcAft>
            <a:buChar char="•"/>
          </a:pPr>
          <a:endParaRPr lang="en-US" sz="2400" kern="1200" dirty="0"/>
        </a:p>
        <a:p>
          <a:pPr marL="171450" lvl="1" indent="-171450" algn="l" defTabSz="844550">
            <a:lnSpc>
              <a:spcPct val="90000"/>
            </a:lnSpc>
            <a:spcBef>
              <a:spcPct val="0"/>
            </a:spcBef>
            <a:spcAft>
              <a:spcPct val="15000"/>
            </a:spcAft>
            <a:buChar char="•"/>
          </a:pPr>
          <a:r>
            <a:rPr lang="fr-BE" sz="1900" kern="1200" dirty="0" err="1">
              <a:solidFill>
                <a:srgbClr val="4D4D4D">
                  <a:hueOff val="0"/>
                  <a:satOff val="0"/>
                  <a:lumOff val="0"/>
                  <a:alphaOff val="0"/>
                </a:srgbClr>
              </a:solidFill>
              <a:latin typeface="Arial"/>
              <a:ea typeface="+mn-ea"/>
              <a:cs typeface="+mn-cs"/>
            </a:rPr>
            <a:t>Detailed</a:t>
          </a:r>
          <a:r>
            <a:rPr lang="fr-BE" sz="1900" kern="1200" dirty="0">
              <a:solidFill>
                <a:srgbClr val="4D4D4D">
                  <a:hueOff val="0"/>
                  <a:satOff val="0"/>
                  <a:lumOff val="0"/>
                  <a:alphaOff val="0"/>
                </a:srgbClr>
              </a:solidFill>
              <a:latin typeface="Arial"/>
              <a:ea typeface="+mn-ea"/>
              <a:cs typeface="+mn-cs"/>
            </a:rPr>
            <a:t> Budget</a:t>
          </a:r>
        </a:p>
      </dsp:txBody>
      <dsp:txXfrm>
        <a:off x="2971462" y="1163469"/>
        <a:ext cx="2411641" cy="1821787"/>
      </dsp:txXfrm>
    </dsp:sp>
    <dsp:sp modelId="{29C8183E-03C9-4121-9834-9168D1F0A4AC}">
      <dsp:nvSpPr>
        <dsp:cNvPr id="0" name=""/>
        <dsp:cNvSpPr/>
      </dsp:nvSpPr>
      <dsp:spPr>
        <a:xfrm>
          <a:off x="2927751" y="2985257"/>
          <a:ext cx="2499063" cy="802164"/>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06680" tIns="0" rIns="35560" bIns="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mj-lt"/>
            </a:rPr>
            <a:t>Part B</a:t>
          </a:r>
        </a:p>
      </dsp:txBody>
      <dsp:txXfrm>
        <a:off x="2927751" y="2985257"/>
        <a:ext cx="1759904" cy="802164"/>
      </dsp:txXfrm>
    </dsp:sp>
    <dsp:sp modelId="{A373C982-1847-4409-87E0-D8773EED9274}">
      <dsp:nvSpPr>
        <dsp:cNvPr id="0" name=""/>
        <dsp:cNvSpPr/>
      </dsp:nvSpPr>
      <dsp:spPr>
        <a:xfrm>
          <a:off x="4758350" y="3112673"/>
          <a:ext cx="874672" cy="874672"/>
        </a:xfrm>
        <a:prstGeom prst="ellipse">
          <a:avLst/>
        </a:prstGeom>
        <a:blipFill>
          <a:blip xmlns:r="http://schemas.openxmlformats.org/officeDocument/2006/relationships" r:embed="rId2"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l="-25000" r="-25000"/>
          </a:stretch>
        </a:blip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882C233-C810-47EC-B77F-27D57D71C95C}">
      <dsp:nvSpPr>
        <dsp:cNvPr id="0" name=""/>
        <dsp:cNvSpPr/>
      </dsp:nvSpPr>
      <dsp:spPr>
        <a:xfrm>
          <a:off x="5849717" y="1119758"/>
          <a:ext cx="2499063" cy="1865498"/>
        </a:xfrm>
        <a:prstGeom prst="round2SameRect">
          <a:avLst>
            <a:gd name="adj1" fmla="val 8000"/>
            <a:gd name="adj2" fmla="val 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130" tIns="72390" rIns="24130" bIns="24130" numCol="1" spcCol="1270" anchor="t" anchorCtr="0">
          <a:noAutofit/>
        </a:bodyPr>
        <a:lstStyle/>
        <a:p>
          <a:pPr marL="171450" lvl="1" indent="-171450" algn="l" defTabSz="844550">
            <a:lnSpc>
              <a:spcPct val="90000"/>
            </a:lnSpc>
            <a:spcBef>
              <a:spcPct val="0"/>
            </a:spcBef>
            <a:spcAft>
              <a:spcPct val="15000"/>
            </a:spcAft>
            <a:buChar char="•"/>
          </a:pPr>
          <a:r>
            <a:rPr lang="en-US" sz="1900" kern="1200" dirty="0">
              <a:solidFill>
                <a:srgbClr val="4D4D4D">
                  <a:hueOff val="0"/>
                  <a:satOff val="0"/>
                  <a:lumOff val="0"/>
                  <a:alphaOff val="0"/>
                </a:srgbClr>
              </a:solidFill>
              <a:latin typeface="Arial"/>
              <a:ea typeface="+mn-ea"/>
              <a:cs typeface="+mn-cs"/>
            </a:rPr>
            <a:t>Detailed budget</a:t>
          </a:r>
        </a:p>
        <a:p>
          <a:pPr marL="171450" lvl="1" indent="-171450" algn="l" defTabSz="844550">
            <a:lnSpc>
              <a:spcPct val="90000"/>
            </a:lnSpc>
            <a:spcBef>
              <a:spcPct val="0"/>
            </a:spcBef>
            <a:spcAft>
              <a:spcPct val="15000"/>
            </a:spcAft>
            <a:buChar char="•"/>
          </a:pPr>
          <a:endParaRPr lang="en-US" sz="1900" kern="1200" dirty="0">
            <a:solidFill>
              <a:srgbClr val="4D4D4D">
                <a:hueOff val="0"/>
                <a:satOff val="0"/>
                <a:lumOff val="0"/>
                <a:alphaOff val="0"/>
              </a:srgbClr>
            </a:solidFill>
            <a:latin typeface="Arial"/>
            <a:ea typeface="+mn-ea"/>
            <a:cs typeface="+mn-cs"/>
          </a:endParaRPr>
        </a:p>
        <a:p>
          <a:pPr marL="171450" lvl="1" indent="-171450" algn="l" defTabSz="844550">
            <a:lnSpc>
              <a:spcPct val="90000"/>
            </a:lnSpc>
            <a:spcBef>
              <a:spcPct val="0"/>
            </a:spcBef>
            <a:spcAft>
              <a:spcPct val="15000"/>
            </a:spcAft>
            <a:buChar char="•"/>
          </a:pPr>
          <a:r>
            <a:rPr lang="en-US" sz="1900" kern="1200" dirty="0">
              <a:solidFill>
                <a:srgbClr val="4D4D4D">
                  <a:hueOff val="0"/>
                  <a:satOff val="0"/>
                  <a:lumOff val="0"/>
                  <a:alphaOff val="0"/>
                </a:srgbClr>
              </a:solidFill>
              <a:latin typeface="Arial"/>
              <a:ea typeface="+mn-ea"/>
              <a:cs typeface="+mn-cs"/>
            </a:rPr>
            <a:t>CVs</a:t>
          </a:r>
        </a:p>
        <a:p>
          <a:pPr marL="171450" lvl="1" indent="-171450" algn="l" defTabSz="844550">
            <a:lnSpc>
              <a:spcPct val="90000"/>
            </a:lnSpc>
            <a:spcBef>
              <a:spcPct val="0"/>
            </a:spcBef>
            <a:spcAft>
              <a:spcPct val="15000"/>
            </a:spcAft>
            <a:buChar char="•"/>
          </a:pPr>
          <a:endParaRPr lang="en-US" sz="1900" kern="1200" dirty="0">
            <a:solidFill>
              <a:srgbClr val="4D4D4D">
                <a:hueOff val="0"/>
                <a:satOff val="0"/>
                <a:lumOff val="0"/>
                <a:alphaOff val="0"/>
              </a:srgbClr>
            </a:solidFill>
            <a:latin typeface="Arial"/>
            <a:ea typeface="+mn-ea"/>
            <a:cs typeface="+mn-cs"/>
          </a:endParaRPr>
        </a:p>
        <a:p>
          <a:pPr marL="171450" lvl="1" indent="-171450" algn="l" defTabSz="844550">
            <a:lnSpc>
              <a:spcPct val="90000"/>
            </a:lnSpc>
            <a:spcBef>
              <a:spcPct val="0"/>
            </a:spcBef>
            <a:spcAft>
              <a:spcPct val="15000"/>
            </a:spcAft>
            <a:buChar char="•"/>
          </a:pPr>
          <a:r>
            <a:rPr lang="en-US" sz="1900" kern="1200" dirty="0">
              <a:solidFill>
                <a:srgbClr val="4D4D4D">
                  <a:hueOff val="0"/>
                  <a:satOff val="0"/>
                  <a:lumOff val="0"/>
                  <a:alphaOff val="0"/>
                </a:srgbClr>
              </a:solidFill>
              <a:latin typeface="Arial"/>
              <a:ea typeface="+mn-ea"/>
              <a:cs typeface="+mn-cs"/>
            </a:rPr>
            <a:t>List of previous projects</a:t>
          </a:r>
        </a:p>
        <a:p>
          <a:pPr marL="171450" lvl="1" indent="-171450" algn="l" defTabSz="844550">
            <a:lnSpc>
              <a:spcPct val="90000"/>
            </a:lnSpc>
            <a:spcBef>
              <a:spcPct val="0"/>
            </a:spcBef>
            <a:spcAft>
              <a:spcPct val="15000"/>
            </a:spcAft>
            <a:buChar char="•"/>
          </a:pPr>
          <a:r>
            <a:rPr lang="en-US" sz="1900" kern="1200" dirty="0">
              <a:solidFill>
                <a:srgbClr val="4D4D4D">
                  <a:hueOff val="0"/>
                  <a:satOff val="0"/>
                  <a:lumOff val="0"/>
                  <a:alphaOff val="0"/>
                </a:srgbClr>
              </a:solidFill>
              <a:latin typeface="Arial"/>
              <a:ea typeface="+mn-ea"/>
              <a:cs typeface="+mn-cs"/>
            </a:rPr>
            <a:t>…..</a:t>
          </a:r>
        </a:p>
      </dsp:txBody>
      <dsp:txXfrm>
        <a:off x="5893428" y="1163469"/>
        <a:ext cx="2411641" cy="1821787"/>
      </dsp:txXfrm>
    </dsp:sp>
    <dsp:sp modelId="{D9B9D123-57B2-4F67-BD45-81423268A96B}">
      <dsp:nvSpPr>
        <dsp:cNvPr id="0" name=""/>
        <dsp:cNvSpPr/>
      </dsp:nvSpPr>
      <dsp:spPr>
        <a:xfrm>
          <a:off x="5849717" y="2985257"/>
          <a:ext cx="2499063" cy="802164"/>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06680" tIns="0" rIns="35560" bIns="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mj-lt"/>
            </a:rPr>
            <a:t>Annexes</a:t>
          </a:r>
          <a:endParaRPr lang="en-US" sz="3600" b="1" kern="1200" dirty="0">
            <a:latin typeface="+mj-lt"/>
          </a:endParaRPr>
        </a:p>
      </dsp:txBody>
      <dsp:txXfrm>
        <a:off x="5849717" y="2985257"/>
        <a:ext cx="1759904" cy="802164"/>
      </dsp:txXfrm>
    </dsp:sp>
    <dsp:sp modelId="{3F9C9420-D234-415A-BB9D-6A4ABC261711}">
      <dsp:nvSpPr>
        <dsp:cNvPr id="0" name=""/>
        <dsp:cNvSpPr/>
      </dsp:nvSpPr>
      <dsp:spPr>
        <a:xfrm>
          <a:off x="7680315" y="3112673"/>
          <a:ext cx="874672" cy="874672"/>
        </a:xfrm>
        <a:prstGeom prst="ellipse">
          <a:avLst/>
        </a:prstGeom>
        <a:blipFill>
          <a:blip xmlns:r="http://schemas.openxmlformats.org/officeDocument/2006/relationships" r:embed="rId3"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t="-25000" b="-25000"/>
          </a:stretch>
        </a:blip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A939EFE-0303-44F6-9A16-FD3B5E015DB1}" type="datetimeFigureOut">
              <a:rPr lang="en-GB" smtClean="0"/>
              <a:t>29/05/2024</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F04766-77AF-4EBE-9704-229FD5F6AD6A}" type="slidenum">
              <a:rPr lang="en-GB" smtClean="0"/>
              <a:t>‹#›</a:t>
            </a:fld>
            <a:endParaRPr lang="en-GB"/>
          </a:p>
        </p:txBody>
      </p:sp>
    </p:spTree>
    <p:extLst>
      <p:ext uri="{BB962C8B-B14F-4D97-AF65-F5344CB8AC3E}">
        <p14:creationId xmlns:p14="http://schemas.microsoft.com/office/powerpoint/2010/main" val="37889881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B926D1-0013-4A80-B64E-9D824EE65210}" type="datetimeFigureOut">
              <a:rPr lang="en-GB" smtClean="0"/>
              <a:t>29/05/2024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CF2995-AB43-4B7C-B8CD-9DC7C3692A9C}" type="slidenum">
              <a:rPr lang="en-GB" smtClean="0"/>
              <a:t>‹#›</a:t>
            </a:fld>
            <a:endParaRPr lang="en-GB"/>
          </a:p>
        </p:txBody>
      </p:sp>
    </p:spTree>
    <p:extLst>
      <p:ext uri="{BB962C8B-B14F-4D97-AF65-F5344CB8AC3E}">
        <p14:creationId xmlns:p14="http://schemas.microsoft.com/office/powerpoint/2010/main" val="146078466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myintracomm.ec.europa.eu/corp/intellectual-property/Documents/2019_Reuse-guidelines%28CC-BY%29.pdf"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9CF2995-AB43-4B7C-B8CD-9DC7C3692A9C}" type="slidenum">
              <a:rPr lang="en-GB" smtClean="0"/>
              <a:t>2</a:t>
            </a:fld>
            <a:endParaRPr lang="en-GB"/>
          </a:p>
        </p:txBody>
      </p:sp>
    </p:spTree>
    <p:extLst>
      <p:ext uri="{BB962C8B-B14F-4D97-AF65-F5344CB8AC3E}">
        <p14:creationId xmlns:p14="http://schemas.microsoft.com/office/powerpoint/2010/main" val="1377183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9CF2995-AB43-4B7C-B8CD-9DC7C3692A9C}" type="slidenum">
              <a:rPr lang="en-GB" smtClean="0"/>
              <a:t>29</a:t>
            </a:fld>
            <a:endParaRPr lang="en-GB"/>
          </a:p>
        </p:txBody>
      </p:sp>
    </p:spTree>
    <p:extLst>
      <p:ext uri="{BB962C8B-B14F-4D97-AF65-F5344CB8AC3E}">
        <p14:creationId xmlns:p14="http://schemas.microsoft.com/office/powerpoint/2010/main" val="2024063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u="none" strike="noStrike" dirty="0">
                <a:solidFill>
                  <a:srgbClr val="595959"/>
                </a:solidFill>
                <a:effectLst/>
                <a:latin typeface="Arial" panose="020B0604020202020204" pitchFamily="34" charset="0"/>
              </a:rPr>
              <a:t>Please complete the table below for each applicant (beneficiary/affiliated entity - separate budget table for coordinator and for each consortium member).</a:t>
            </a:r>
            <a:br>
              <a:rPr lang="en-US" sz="1800" b="0" i="1" u="none" strike="noStrike" dirty="0">
                <a:solidFill>
                  <a:srgbClr val="595959"/>
                </a:solidFill>
                <a:effectLst/>
                <a:latin typeface="Arial" panose="020B0604020202020204" pitchFamily="34" charset="0"/>
              </a:rPr>
            </a:br>
            <a:r>
              <a:rPr lang="en-US" sz="1800" b="0" i="1" u="none" strike="noStrike" dirty="0">
                <a:solidFill>
                  <a:srgbClr val="595959"/>
                </a:solidFill>
                <a:effectLst/>
                <a:latin typeface="Arial" panose="020B0604020202020204" pitchFamily="34" charset="0"/>
              </a:rPr>
              <a:t>Please provide a detailed justification and explanation in the textboxes. The justification, among other parts of your application, will be used for the evaluation of the award criteria on budget.</a:t>
            </a:r>
            <a:r>
              <a:rPr lang="en-US" dirty="0"/>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9CF2995-AB43-4B7C-B8CD-9DC7C3692A9C}" type="slidenum">
              <a:rPr lang="en-GB" smtClean="0"/>
              <a:t>30</a:t>
            </a:fld>
            <a:endParaRPr lang="en-GB"/>
          </a:p>
        </p:txBody>
      </p:sp>
    </p:spTree>
    <p:extLst>
      <p:ext uri="{BB962C8B-B14F-4D97-AF65-F5344CB8AC3E}">
        <p14:creationId xmlns:p14="http://schemas.microsoft.com/office/powerpoint/2010/main" val="3821450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509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8097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9CF2995-AB43-4B7C-B8CD-9DC7C3692A9C}" type="slidenum">
              <a:rPr lang="en-GB" smtClean="0"/>
              <a:t>38</a:t>
            </a:fld>
            <a:endParaRPr lang="en-GB"/>
          </a:p>
        </p:txBody>
      </p:sp>
    </p:spTree>
    <p:extLst>
      <p:ext uri="{BB962C8B-B14F-4D97-AF65-F5344CB8AC3E}">
        <p14:creationId xmlns:p14="http://schemas.microsoft.com/office/powerpoint/2010/main" val="1964861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9CF2995-AB43-4B7C-B8CD-9DC7C3692A9C}" type="slidenum">
              <a:rPr lang="en-GB" smtClean="0"/>
              <a:t>39</a:t>
            </a:fld>
            <a:endParaRPr lang="en-GB"/>
          </a:p>
        </p:txBody>
      </p:sp>
    </p:spTree>
    <p:extLst>
      <p:ext uri="{BB962C8B-B14F-4D97-AF65-F5344CB8AC3E}">
        <p14:creationId xmlns:p14="http://schemas.microsoft.com/office/powerpoint/2010/main" val="2530601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9CF2995-AB43-4B7C-B8CD-9DC7C3692A9C}" type="slidenum">
              <a:rPr lang="en-GB" smtClean="0"/>
              <a:t>40</a:t>
            </a:fld>
            <a:endParaRPr lang="en-GB"/>
          </a:p>
        </p:txBody>
      </p:sp>
    </p:spTree>
    <p:extLst>
      <p:ext uri="{BB962C8B-B14F-4D97-AF65-F5344CB8AC3E}">
        <p14:creationId xmlns:p14="http://schemas.microsoft.com/office/powerpoint/2010/main" val="3781027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9CF2995-AB43-4B7C-B8CD-9DC7C3692A9C}" type="slidenum">
              <a:rPr lang="en-GB" smtClean="0"/>
              <a:t>41</a:t>
            </a:fld>
            <a:endParaRPr lang="en-GB"/>
          </a:p>
        </p:txBody>
      </p:sp>
    </p:spTree>
    <p:extLst>
      <p:ext uri="{BB962C8B-B14F-4D97-AF65-F5344CB8AC3E}">
        <p14:creationId xmlns:p14="http://schemas.microsoft.com/office/powerpoint/2010/main" val="1498892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9CF2995-AB43-4B7C-B8CD-9DC7C3692A9C}" type="slidenum">
              <a:rPr lang="en-GB" smtClean="0"/>
              <a:t>44</a:t>
            </a:fld>
            <a:endParaRPr lang="en-GB"/>
          </a:p>
        </p:txBody>
      </p:sp>
    </p:spTree>
    <p:extLst>
      <p:ext uri="{BB962C8B-B14F-4D97-AF65-F5344CB8AC3E}">
        <p14:creationId xmlns:p14="http://schemas.microsoft.com/office/powerpoint/2010/main" val="335447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9CF2995-AB43-4B7C-B8CD-9DC7C3692A9C}" type="slidenum">
              <a:rPr lang="en-GB" smtClean="0"/>
              <a:t>45</a:t>
            </a:fld>
            <a:endParaRPr lang="en-GB"/>
          </a:p>
        </p:txBody>
      </p:sp>
    </p:spTree>
    <p:extLst>
      <p:ext uri="{BB962C8B-B14F-4D97-AF65-F5344CB8AC3E}">
        <p14:creationId xmlns:p14="http://schemas.microsoft.com/office/powerpoint/2010/main" val="1629133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9CF2995-AB43-4B7C-B8CD-9DC7C3692A9C}" type="slidenum">
              <a:rPr lang="en-GB" smtClean="0"/>
              <a:t>3</a:t>
            </a:fld>
            <a:endParaRPr lang="en-GB"/>
          </a:p>
        </p:txBody>
      </p:sp>
    </p:spTree>
    <p:extLst>
      <p:ext uri="{BB962C8B-B14F-4D97-AF65-F5344CB8AC3E}">
        <p14:creationId xmlns:p14="http://schemas.microsoft.com/office/powerpoint/2010/main" val="4058492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9CF2995-AB43-4B7C-B8CD-9DC7C3692A9C}" type="slidenum">
              <a:rPr lang="en-GB" smtClean="0"/>
              <a:t>46</a:t>
            </a:fld>
            <a:endParaRPr lang="en-GB"/>
          </a:p>
        </p:txBody>
      </p:sp>
    </p:spTree>
    <p:extLst>
      <p:ext uri="{BB962C8B-B14F-4D97-AF65-F5344CB8AC3E}">
        <p14:creationId xmlns:p14="http://schemas.microsoft.com/office/powerpoint/2010/main" val="32195358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9CF2995-AB43-4B7C-B8CD-9DC7C3692A9C}" type="slidenum">
              <a:rPr lang="en-GB" smtClean="0"/>
              <a:t>47</a:t>
            </a:fld>
            <a:endParaRPr lang="en-GB"/>
          </a:p>
        </p:txBody>
      </p:sp>
    </p:spTree>
    <p:extLst>
      <p:ext uri="{BB962C8B-B14F-4D97-AF65-F5344CB8AC3E}">
        <p14:creationId xmlns:p14="http://schemas.microsoft.com/office/powerpoint/2010/main" val="534348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9CF2995-AB43-4B7C-B8CD-9DC7C3692A9C}" type="slidenum">
              <a:rPr lang="en-GB" smtClean="0"/>
              <a:t>48</a:t>
            </a:fld>
            <a:endParaRPr lang="en-GB"/>
          </a:p>
        </p:txBody>
      </p:sp>
    </p:spTree>
    <p:extLst>
      <p:ext uri="{BB962C8B-B14F-4D97-AF65-F5344CB8AC3E}">
        <p14:creationId xmlns:p14="http://schemas.microsoft.com/office/powerpoint/2010/main" val="2025738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Update/add/delete parts of the copy right notice where appropriate.</a:t>
            </a:r>
            <a:endParaRPr/>
          </a:p>
          <a:p>
            <a:pPr marL="0" lvl="0" indent="0" algn="l" rtl="0">
              <a:spcBef>
                <a:spcPts val="0"/>
              </a:spcBef>
              <a:spcAft>
                <a:spcPts val="0"/>
              </a:spcAft>
              <a:buNone/>
            </a:pPr>
            <a:r>
              <a:rPr lang="en-GB"/>
              <a:t>More information: </a:t>
            </a:r>
            <a:r>
              <a:rPr lang="en-GB" u="sng">
                <a:solidFill>
                  <a:schemeClr val="hlink"/>
                </a:solidFill>
                <a:hlinkClick r:id="rId3"/>
              </a:rPr>
              <a:t>https://myintracomm.ec.europa.eu/corp/intellectual-property/Documents/2019_Reuse-guidelines%28CC-BY%29.pdf</a:t>
            </a:r>
            <a:endParaRPr/>
          </a:p>
        </p:txBody>
      </p:sp>
      <p:sp>
        <p:nvSpPr>
          <p:cNvPr id="440" name="Google Shape;440;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C7D31B-8FB1-46ED-AE5C-2E837E2B66C5}" type="slidenum">
              <a:rPr lang="en-US" smtClean="0"/>
              <a:t>4</a:t>
            </a:fld>
            <a:endParaRPr lang="en-US"/>
          </a:p>
        </p:txBody>
      </p:sp>
    </p:spTree>
    <p:extLst>
      <p:ext uri="{BB962C8B-B14F-4D97-AF65-F5344CB8AC3E}">
        <p14:creationId xmlns:p14="http://schemas.microsoft.com/office/powerpoint/2010/main" val="2224849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9CF2995-AB43-4B7C-B8CD-9DC7C3692A9C}" type="slidenum">
              <a:rPr lang="en-GB" smtClean="0"/>
              <a:t>6</a:t>
            </a:fld>
            <a:endParaRPr lang="en-GB"/>
          </a:p>
        </p:txBody>
      </p:sp>
    </p:spTree>
    <p:extLst>
      <p:ext uri="{BB962C8B-B14F-4D97-AF65-F5344CB8AC3E}">
        <p14:creationId xmlns:p14="http://schemas.microsoft.com/office/powerpoint/2010/main" val="2069663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9CF2995-AB43-4B7C-B8CD-9DC7C3692A9C}" type="slidenum">
              <a:rPr lang="en-GB" smtClean="0"/>
              <a:t>7</a:t>
            </a:fld>
            <a:endParaRPr lang="en-GB"/>
          </a:p>
        </p:txBody>
      </p:sp>
    </p:spTree>
    <p:extLst>
      <p:ext uri="{BB962C8B-B14F-4D97-AF65-F5344CB8AC3E}">
        <p14:creationId xmlns:p14="http://schemas.microsoft.com/office/powerpoint/2010/main" val="1465794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676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3" name="Google Shape;29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3" name="Google Shape;29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7471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7853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3"/>
            <a:ext cx="12192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4418049"/>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9" name="Text Placeholder 18"/>
          <p:cNvSpPr>
            <a:spLocks noGrp="1"/>
          </p:cNvSpPr>
          <p:nvPr>
            <p:ph type="body" sz="quarter" idx="13"/>
          </p:nvPr>
        </p:nvSpPr>
        <p:spPr>
          <a:xfrm>
            <a:off x="6096000" y="5557903"/>
            <a:ext cx="5040313" cy="528998"/>
          </a:xfrm>
        </p:spPr>
        <p:txBody>
          <a:bodyPr>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3992183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402250" y="1825625"/>
            <a:ext cx="5328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1246774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6"/>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4604979" y="1825625"/>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p:cNvSpPr>
            <a:spLocks noGrp="1"/>
          </p:cNvSpPr>
          <p:nvPr>
            <p:ph sz="half" idx="14"/>
          </p:nvPr>
        </p:nvSpPr>
        <p:spPr>
          <a:xfrm>
            <a:off x="8371761" y="1825625"/>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2207101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6172200" y="1681163"/>
            <a:ext cx="5183188" cy="823912"/>
          </a:xfrm>
          <a:noFill/>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2742694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1484301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59635" y="-59635"/>
            <a:ext cx="6155635" cy="6983896"/>
          </a:xfrm>
          <a:solidFill>
            <a:schemeClr val="bg2"/>
          </a:solidFill>
          <a:ln w="28575">
            <a:solidFill>
              <a:schemeClr val="accent5"/>
            </a:solidFill>
          </a:ln>
        </p:spPr>
        <p:txBody>
          <a:bodyPr/>
          <a:lstStyle/>
          <a:p>
            <a:r>
              <a:rPr lang="en-US"/>
              <a:t>Click icon to add picture</a:t>
            </a:r>
            <a:endParaRPr lang="en-GB" dirty="0"/>
          </a:p>
        </p:txBody>
      </p:sp>
      <p:sp>
        <p:nvSpPr>
          <p:cNvPr id="10" name="Rectangle 9"/>
          <p:cNvSpPr/>
          <p:nvPr userDrawn="1"/>
        </p:nvSpPr>
        <p:spPr>
          <a:xfrm>
            <a:off x="3214048" y="1992573"/>
            <a:ext cx="855032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9447" y="743802"/>
            <a:ext cx="544923" cy="544923"/>
          </a:xfrm>
          <a:prstGeom prst="rect">
            <a:avLst/>
          </a:prstGeom>
        </p:spPr>
      </p:pic>
      <p:sp>
        <p:nvSpPr>
          <p:cNvPr id="3" name="Content Placeholder 2"/>
          <p:cNvSpPr>
            <a:spLocks noGrp="1"/>
          </p:cNvSpPr>
          <p:nvPr>
            <p:ph idx="1"/>
          </p:nvPr>
        </p:nvSpPr>
        <p:spPr>
          <a:xfrm>
            <a:off x="3538331" y="1992572"/>
            <a:ext cx="822604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17840629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7056" y="1825625"/>
            <a:ext cx="492684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6817056" y="482860"/>
            <a:ext cx="4669266"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
        <p:nvSpPr>
          <p:cNvPr id="7" name="Picture Placeholder 4"/>
          <p:cNvSpPr>
            <a:spLocks noGrp="1"/>
          </p:cNvSpPr>
          <p:nvPr>
            <p:ph type="pic" sz="quarter" idx="13"/>
          </p:nvPr>
        </p:nvSpPr>
        <p:spPr>
          <a:xfrm>
            <a:off x="-46383" y="-46383"/>
            <a:ext cx="6142383" cy="6964017"/>
          </a:xfrm>
          <a:solidFill>
            <a:schemeClr val="bg2"/>
          </a:solidFill>
          <a:ln w="28575">
            <a:solidFill>
              <a:schemeClr val="accent5"/>
            </a:solidFill>
          </a:ln>
        </p:spPr>
        <p:txBody>
          <a:bodyPr/>
          <a:lstStyle/>
          <a:p>
            <a:r>
              <a:rPr lang="en-US"/>
              <a:t>Click icon to add picture</a:t>
            </a:r>
            <a:endParaRPr lang="en-GB" dirty="0"/>
          </a:p>
        </p:txBody>
      </p:sp>
    </p:spTree>
    <p:extLst>
      <p:ext uri="{BB962C8B-B14F-4D97-AF65-F5344CB8AC3E}">
        <p14:creationId xmlns:p14="http://schemas.microsoft.com/office/powerpoint/2010/main" val="36920344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
        <p:nvSpPr>
          <p:cNvPr id="3" name="Picture Placeholder 2"/>
          <p:cNvSpPr>
            <a:spLocks noGrp="1"/>
          </p:cNvSpPr>
          <p:nvPr>
            <p:ph type="pic" sz="quarter" idx="13"/>
          </p:nvPr>
        </p:nvSpPr>
        <p:spPr>
          <a:xfrm>
            <a:off x="970722" y="2284667"/>
            <a:ext cx="3141663" cy="2090737"/>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7901451" y="2284668"/>
            <a:ext cx="3141663" cy="2090737"/>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436086" y="2284667"/>
            <a:ext cx="3141663" cy="2090737"/>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1206774" y="4038684"/>
            <a:ext cx="2669558" cy="1524235"/>
          </a:xfrm>
          <a:solidFill>
            <a:schemeClr val="bg1"/>
          </a:solidFill>
        </p:spPr>
        <p:txBody>
          <a:bodyPr tIns="90000"/>
          <a:lstStyle>
            <a:lvl1pPr marL="0" indent="0" algn="ctr">
              <a:buNone/>
              <a:defRPr sz="2000"/>
            </a:lvl1pPr>
          </a:lstStyle>
          <a:p>
            <a:pPr lvl="0"/>
            <a:r>
              <a:rPr lang="en-US"/>
              <a:t>Edit Master text styles</a:t>
            </a:r>
          </a:p>
        </p:txBody>
      </p:sp>
      <p:sp>
        <p:nvSpPr>
          <p:cNvPr id="15" name="Text Placeholder 12"/>
          <p:cNvSpPr>
            <a:spLocks noGrp="1"/>
          </p:cNvSpPr>
          <p:nvPr>
            <p:ph type="body" sz="quarter" idx="17"/>
          </p:nvPr>
        </p:nvSpPr>
        <p:spPr>
          <a:xfrm>
            <a:off x="4672139" y="4041944"/>
            <a:ext cx="2669558" cy="1524235"/>
          </a:xfrm>
          <a:solidFill>
            <a:schemeClr val="bg1"/>
          </a:solidFill>
        </p:spPr>
        <p:txBody>
          <a:bodyPr tIns="90000"/>
          <a:lstStyle>
            <a:lvl1pPr marL="0" indent="0" algn="ctr">
              <a:buNone/>
              <a:defRPr sz="2000"/>
            </a:lvl1pPr>
          </a:lstStyle>
          <a:p>
            <a:pPr lvl="0"/>
            <a:r>
              <a:rPr lang="en-US"/>
              <a:t>Edit Master text styles</a:t>
            </a:r>
          </a:p>
        </p:txBody>
      </p:sp>
      <p:sp>
        <p:nvSpPr>
          <p:cNvPr id="16" name="Text Placeholder 12"/>
          <p:cNvSpPr>
            <a:spLocks noGrp="1"/>
          </p:cNvSpPr>
          <p:nvPr>
            <p:ph type="body" sz="quarter" idx="18"/>
          </p:nvPr>
        </p:nvSpPr>
        <p:spPr>
          <a:xfrm>
            <a:off x="8137503" y="4037437"/>
            <a:ext cx="2669558" cy="1524235"/>
          </a:xfrm>
          <a:solidFill>
            <a:schemeClr val="bg1"/>
          </a:solidFill>
        </p:spPr>
        <p:txBody>
          <a:bodyPr tIns="90000"/>
          <a:lstStyle>
            <a:lvl1pPr marL="0" indent="0" algn="ctr">
              <a:buNone/>
              <a:defRPr sz="2000"/>
            </a:lvl1pPr>
          </a:lstStyle>
          <a:p>
            <a:pPr lvl="0"/>
            <a:r>
              <a:rPr lang="en-US"/>
              <a:t>Edit Master text styles</a:t>
            </a:r>
          </a:p>
        </p:txBody>
      </p:sp>
    </p:spTree>
    <p:extLst>
      <p:ext uri="{BB962C8B-B14F-4D97-AF65-F5344CB8AC3E}">
        <p14:creationId xmlns:p14="http://schemas.microsoft.com/office/powerpoint/2010/main" val="1780107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
        <p:nvSpPr>
          <p:cNvPr id="3" name="Picture Placeholder 2"/>
          <p:cNvSpPr>
            <a:spLocks noGrp="1"/>
          </p:cNvSpPr>
          <p:nvPr>
            <p:ph type="pic" sz="quarter" idx="13"/>
          </p:nvPr>
        </p:nvSpPr>
        <p:spPr>
          <a:xfrm>
            <a:off x="3713869" y="2159957"/>
            <a:ext cx="2461591" cy="1638158"/>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3713868" y="3968881"/>
            <a:ext cx="2461591" cy="1638158"/>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6324547" y="2159956"/>
            <a:ext cx="2461593" cy="1638159"/>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8935227" y="3968880"/>
            <a:ext cx="2520000" cy="1638158"/>
          </a:xfrm>
          <a:noFill/>
        </p:spPr>
        <p:txBody>
          <a:bodyPr tIns="90000"/>
          <a:lstStyle>
            <a:lvl1pPr marL="0" indent="0" algn="l">
              <a:buNone/>
              <a:defRPr sz="2000"/>
            </a:lvl1pPr>
          </a:lstStyle>
          <a:p>
            <a:pPr lvl="0"/>
            <a:r>
              <a:rPr lang="en-US"/>
              <a:t>Edit Master text styles</a:t>
            </a:r>
          </a:p>
        </p:txBody>
      </p:sp>
      <p:sp>
        <p:nvSpPr>
          <p:cNvPr id="16" name="Text Placeholder 12"/>
          <p:cNvSpPr>
            <a:spLocks noGrp="1"/>
          </p:cNvSpPr>
          <p:nvPr>
            <p:ph type="body" sz="quarter" idx="18"/>
          </p:nvPr>
        </p:nvSpPr>
        <p:spPr>
          <a:xfrm>
            <a:off x="1033617" y="2159957"/>
            <a:ext cx="2520000" cy="1638159"/>
          </a:xfrm>
          <a:noFill/>
        </p:spPr>
        <p:txBody>
          <a:bodyPr tIns="90000"/>
          <a:lstStyle>
            <a:lvl1pPr marL="0" indent="0" algn="r">
              <a:buNone/>
              <a:defRPr sz="2000"/>
            </a:lvl1pPr>
          </a:lstStyle>
          <a:p>
            <a:pPr lvl="0"/>
            <a:r>
              <a:rPr lang="en-US"/>
              <a:t>Edit Master text styles</a:t>
            </a:r>
          </a:p>
        </p:txBody>
      </p:sp>
      <p:sp>
        <p:nvSpPr>
          <p:cNvPr id="14" name="Picture Placeholder 2"/>
          <p:cNvSpPr>
            <a:spLocks noGrp="1"/>
          </p:cNvSpPr>
          <p:nvPr>
            <p:ph type="pic" sz="quarter" idx="19"/>
          </p:nvPr>
        </p:nvSpPr>
        <p:spPr>
          <a:xfrm>
            <a:off x="6324549" y="3968880"/>
            <a:ext cx="2461591" cy="1638158"/>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1033617" y="3968881"/>
            <a:ext cx="2520000" cy="1638158"/>
          </a:xfrm>
          <a:noFill/>
        </p:spPr>
        <p:txBody>
          <a:bodyPr tIns="90000"/>
          <a:lstStyle>
            <a:lvl1pPr marL="0" indent="0" algn="r">
              <a:buNone/>
              <a:defRPr sz="2000"/>
            </a:lvl1pPr>
          </a:lstStyle>
          <a:p>
            <a:pPr lvl="0"/>
            <a:r>
              <a:rPr lang="en-US"/>
              <a:t>Edit Master text styles</a:t>
            </a:r>
          </a:p>
        </p:txBody>
      </p:sp>
      <p:sp>
        <p:nvSpPr>
          <p:cNvPr id="18" name="Text Placeholder 12"/>
          <p:cNvSpPr>
            <a:spLocks noGrp="1"/>
          </p:cNvSpPr>
          <p:nvPr>
            <p:ph type="body" sz="quarter" idx="21"/>
          </p:nvPr>
        </p:nvSpPr>
        <p:spPr>
          <a:xfrm>
            <a:off x="8966322" y="2159956"/>
            <a:ext cx="2520000" cy="1638159"/>
          </a:xfrm>
          <a:noFill/>
        </p:spPr>
        <p:txBody>
          <a:bodyPr tIns="90000"/>
          <a:lstStyle>
            <a:lvl1pPr marL="0" indent="0" algn="l">
              <a:buNone/>
              <a:defRPr sz="2000"/>
            </a:lvl1pPr>
          </a:lstStyle>
          <a:p>
            <a:pPr lvl="0"/>
            <a:r>
              <a:rPr lang="en-US"/>
              <a:t>Edit Master text styles</a:t>
            </a:r>
          </a:p>
        </p:txBody>
      </p:sp>
    </p:spTree>
    <p:extLst>
      <p:ext uri="{BB962C8B-B14F-4D97-AF65-F5344CB8AC3E}">
        <p14:creationId xmlns:p14="http://schemas.microsoft.com/office/powerpoint/2010/main" val="3638556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12192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838200" y="2646643"/>
            <a:ext cx="105156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dirty="0"/>
          </a:p>
        </p:txBody>
      </p:sp>
      <p:sp>
        <p:nvSpPr>
          <p:cNvPr id="6" name="Text Placeholder 5"/>
          <p:cNvSpPr>
            <a:spLocks noGrp="1"/>
          </p:cNvSpPr>
          <p:nvPr>
            <p:ph type="body" sz="quarter" idx="14"/>
          </p:nvPr>
        </p:nvSpPr>
        <p:spPr>
          <a:xfrm>
            <a:off x="838200" y="3630613"/>
            <a:ext cx="105156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1367746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2414118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8"/>
            <a:ext cx="12192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4"/>
            <a:ext cx="12192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872647"/>
          </a:xfrm>
        </p:spPr>
        <p:txBody>
          <a:bodyPr anchor="t">
            <a:normAutofit/>
          </a:bodyPr>
          <a:lstStyle>
            <a:lvl1pPr algn="l">
              <a:defRPr sz="6000" b="0">
                <a:solidFill>
                  <a:schemeClr val="bg1"/>
                </a:solidFill>
              </a:defRPr>
            </a:lvl1pPr>
          </a:lstStyle>
          <a:p>
            <a:r>
              <a:rPr lang="en-US"/>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3067468"/>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9" name="Text Placeholder 18"/>
          <p:cNvSpPr>
            <a:spLocks noGrp="1"/>
          </p:cNvSpPr>
          <p:nvPr>
            <p:ph type="body" sz="quarter" idx="13"/>
          </p:nvPr>
        </p:nvSpPr>
        <p:spPr>
          <a:xfrm>
            <a:off x="6096000" y="5783535"/>
            <a:ext cx="5040313" cy="528998"/>
          </a:xfrm>
        </p:spPr>
        <p:txBody>
          <a:bodyPr anchor="b" anchorCtr="0">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10699858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40"/>
        <p:cNvGrpSpPr/>
        <p:nvPr/>
      </p:nvGrpSpPr>
      <p:grpSpPr>
        <a:xfrm>
          <a:off x="0" y="0"/>
          <a:ext cx="0" cy="0"/>
          <a:chOff x="0" y="0"/>
          <a:chExt cx="0" cy="0"/>
        </a:xfrm>
      </p:grpSpPr>
      <p:sp>
        <p:nvSpPr>
          <p:cNvPr id="41" name="Google Shape;41;p26"/>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dirty="0"/>
          </a:p>
        </p:txBody>
      </p:sp>
      <p:sp>
        <p:nvSpPr>
          <p:cNvPr id="42" name="Google Shape;42;p26"/>
          <p:cNvSpPr txBox="1">
            <a:spLocks noGrp="1"/>
          </p:cNvSpPr>
          <p:nvPr>
            <p:ph type="title"/>
          </p:nvPr>
        </p:nvSpPr>
        <p:spPr>
          <a:xfrm>
            <a:off x="970722" y="482860"/>
            <a:ext cx="10515600" cy="782357"/>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3" name="Google Shape;43;p26"/>
          <p:cNvSpPr txBox="1">
            <a:spLocks noGrp="1"/>
          </p:cNvSpPr>
          <p:nvPr>
            <p:ph type="body" idx="1"/>
          </p:nvPr>
        </p:nvSpPr>
        <p:spPr>
          <a:xfrm>
            <a:off x="838198" y="1825625"/>
            <a:ext cx="5328000" cy="3906435"/>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0"/>
              </a:spcBef>
              <a:spcAft>
                <a:spcPts val="0"/>
              </a:spcAft>
              <a:buSzPts val="2400"/>
              <a:buChar char="•"/>
              <a:defRPr/>
            </a:lvl1pPr>
            <a:lvl2pPr marL="914400" lvl="1" indent="-355600" algn="l">
              <a:lnSpc>
                <a:spcPct val="100000"/>
              </a:lnSpc>
              <a:spcBef>
                <a:spcPts val="1800"/>
              </a:spcBef>
              <a:spcAft>
                <a:spcPts val="0"/>
              </a:spcAft>
              <a:buSzPts val="2000"/>
              <a:buChar char="•"/>
              <a:defRPr/>
            </a:lvl2pPr>
            <a:lvl3pPr marL="1371600" lvl="2" indent="-342900" algn="l">
              <a:lnSpc>
                <a:spcPct val="100000"/>
              </a:lnSpc>
              <a:spcBef>
                <a:spcPts val="1800"/>
              </a:spcBef>
              <a:spcAft>
                <a:spcPts val="0"/>
              </a:spcAft>
              <a:buSzPts val="1800"/>
              <a:buChar char="•"/>
              <a:defRPr/>
            </a:lvl3pPr>
            <a:lvl4pPr marL="1828800" lvl="3" indent="-330200" algn="l">
              <a:lnSpc>
                <a:spcPct val="100000"/>
              </a:lnSpc>
              <a:spcBef>
                <a:spcPts val="1800"/>
              </a:spcBef>
              <a:spcAft>
                <a:spcPts val="0"/>
              </a:spcAft>
              <a:buSzPts val="1600"/>
              <a:buChar char="•"/>
              <a:defRPr/>
            </a:lvl4pPr>
            <a:lvl5pPr marL="2286000" lvl="4" indent="-330200" algn="l">
              <a:lnSpc>
                <a:spcPct val="100000"/>
              </a:lnSpc>
              <a:spcBef>
                <a:spcPts val="1800"/>
              </a:spcBef>
              <a:spcAft>
                <a:spcPts val="0"/>
              </a:spcAft>
              <a:buSzPts val="16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26"/>
          <p:cNvSpPr txBox="1">
            <a:spLocks noGrp="1"/>
          </p:cNvSpPr>
          <p:nvPr>
            <p:ph type="body" idx="2"/>
          </p:nvPr>
        </p:nvSpPr>
        <p:spPr>
          <a:xfrm>
            <a:off x="6402250" y="1825625"/>
            <a:ext cx="5328000" cy="3906435"/>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SzPts val="1800"/>
              <a:buChar char="•"/>
              <a:defRPr/>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cxnSp>
        <p:nvCxnSpPr>
          <p:cNvPr id="45" name="Google Shape;45;p26"/>
          <p:cNvCxnSpPr/>
          <p:nvPr/>
        </p:nvCxnSpPr>
        <p:spPr>
          <a:xfrm flipH="1">
            <a:off x="838199" y="0"/>
            <a:ext cx="1" cy="1276357"/>
          </a:xfrm>
          <a:prstGeom prst="straightConnector1">
            <a:avLst/>
          </a:prstGeom>
          <a:noFill/>
          <a:ln w="28575" cap="flat" cmpd="sng">
            <a:solidFill>
              <a:schemeClr val="accent5"/>
            </a:solidFill>
            <a:prstDash val="solid"/>
            <a:miter lim="800000"/>
            <a:headEnd type="none" w="sm" len="sm"/>
            <a:tailEnd type="none" w="sm" len="sm"/>
          </a:ln>
        </p:spPr>
      </p:cxnSp>
    </p:spTree>
    <p:extLst>
      <p:ext uri="{BB962C8B-B14F-4D97-AF65-F5344CB8AC3E}">
        <p14:creationId xmlns:p14="http://schemas.microsoft.com/office/powerpoint/2010/main" val="17763064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38200" y="468000"/>
            <a:ext cx="10515600" cy="600164"/>
          </a:xfrm>
          <a:prstGeom prst="rect">
            <a:avLst/>
          </a:prstGeom>
        </p:spPr>
        <p:txBody>
          <a:bodyPr vert="horz" wrap="square" lIns="91440" tIns="45720" rIns="91440" bIns="0" rtlCol="0" anchor="t" anchorCtr="0">
            <a:noAutofit/>
          </a:bodyPr>
          <a:lstStyle>
            <a:lvl1pPr>
              <a:lnSpc>
                <a:spcPct val="100000"/>
              </a:lnSpc>
              <a:defRPr sz="3600" b="1">
                <a:solidFill>
                  <a:schemeClr val="accent2"/>
                </a:solidFill>
              </a:defRPr>
            </a:lvl1pPr>
          </a:lstStyle>
          <a:p>
            <a:r>
              <a:rPr lang="en-US" dirty="0"/>
              <a:t>Click to edit Master title style</a:t>
            </a:r>
            <a:endParaRPr lang="en-GB"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33852" y="6044693"/>
            <a:ext cx="1716200" cy="451718"/>
          </a:xfrm>
          <a:prstGeom prst="rect">
            <a:avLst/>
          </a:prstGeom>
        </p:spPr>
      </p:pic>
      <p:sp>
        <p:nvSpPr>
          <p:cNvPr id="6" name="Slide Number Placeholder 5"/>
          <p:cNvSpPr>
            <a:spLocks noGrp="1"/>
          </p:cNvSpPr>
          <p:nvPr>
            <p:ph type="sldNum" sz="quarter" idx="12"/>
          </p:nvPr>
        </p:nvSpPr>
        <p:spPr>
          <a:xfrm>
            <a:off x="838200" y="6131286"/>
            <a:ext cx="2743200" cy="365125"/>
          </a:xfrm>
        </p:spPr>
        <p:txBody>
          <a:bodyPr>
            <a:noAutofit/>
          </a:bodyPr>
          <a:lstStyle/>
          <a:p>
            <a:fld id="{F46C79FD-C571-418B-AB0F-5EE936C85276}" type="slidenum">
              <a:rPr lang="en-GB" smtClean="0"/>
              <a:t>‹#›</a:t>
            </a:fld>
            <a:endParaRPr lang="en-GB"/>
          </a:p>
        </p:txBody>
      </p:sp>
    </p:spTree>
    <p:extLst>
      <p:ext uri="{BB962C8B-B14F-4D97-AF65-F5344CB8AC3E}">
        <p14:creationId xmlns:p14="http://schemas.microsoft.com/office/powerpoint/2010/main" val="4880007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Last slide (option 1)">
  <p:cSld name="1_Last slide (option 1)">
    <p:spTree>
      <p:nvGrpSpPr>
        <p:cNvPr id="1" name="Shape 140"/>
        <p:cNvGrpSpPr/>
        <p:nvPr/>
      </p:nvGrpSpPr>
      <p:grpSpPr>
        <a:xfrm>
          <a:off x="0" y="0"/>
          <a:ext cx="0" cy="0"/>
          <a:chOff x="0" y="0"/>
          <a:chExt cx="0" cy="0"/>
        </a:xfrm>
      </p:grpSpPr>
      <p:sp>
        <p:nvSpPr>
          <p:cNvPr id="141" name="Google Shape;141;p37"/>
          <p:cNvSpPr/>
          <p:nvPr/>
        </p:nvSpPr>
        <p:spPr>
          <a:xfrm>
            <a:off x="0" y="1"/>
            <a:ext cx="12192000" cy="3428999"/>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2" name="Google Shape;142;p37"/>
          <p:cNvSpPr txBox="1">
            <a:spLocks noGrp="1"/>
          </p:cNvSpPr>
          <p:nvPr>
            <p:ph type="sldNum" idx="12"/>
          </p:nvPr>
        </p:nvSpPr>
        <p:spPr>
          <a:xfrm>
            <a:off x="715108"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143" name="Google Shape;143;p37"/>
          <p:cNvSpPr txBox="1">
            <a:spLocks noGrp="1"/>
          </p:cNvSpPr>
          <p:nvPr>
            <p:ph type="ctrTitle"/>
          </p:nvPr>
        </p:nvSpPr>
        <p:spPr>
          <a:xfrm>
            <a:off x="1077013" y="1122363"/>
            <a:ext cx="10156297" cy="1240348"/>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dk2"/>
              </a:buClr>
              <a:buSzPts val="6000"/>
              <a:buFont typeface="Arial"/>
              <a:buNone/>
              <a:defRPr sz="6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4" name="Google Shape;144;p37"/>
          <p:cNvSpPr txBox="1">
            <a:spLocks noGrp="1"/>
          </p:cNvSpPr>
          <p:nvPr>
            <p:ph type="body" idx="1"/>
          </p:nvPr>
        </p:nvSpPr>
        <p:spPr>
          <a:xfrm>
            <a:off x="838976" y="4175997"/>
            <a:ext cx="10888663" cy="162014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1400"/>
              <a:buFont typeface="Arial"/>
              <a:buNone/>
              <a:defRPr sz="1400">
                <a:solidFill>
                  <a:srgbClr val="767676"/>
                </a:solidFill>
              </a:defRPr>
            </a:lvl1pPr>
            <a:lvl2pPr marL="914400" lvl="1" indent="-228600" algn="l">
              <a:lnSpc>
                <a:spcPct val="100000"/>
              </a:lnSpc>
              <a:spcBef>
                <a:spcPts val="1800"/>
              </a:spcBef>
              <a:spcAft>
                <a:spcPts val="0"/>
              </a:spcAft>
              <a:buSzPts val="2000"/>
              <a:buNone/>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cxnSp>
        <p:nvCxnSpPr>
          <p:cNvPr id="145" name="Google Shape;145;p37"/>
          <p:cNvCxnSpPr/>
          <p:nvPr/>
        </p:nvCxnSpPr>
        <p:spPr>
          <a:xfrm>
            <a:off x="838200" y="0"/>
            <a:ext cx="0" cy="2362711"/>
          </a:xfrm>
          <a:prstGeom prst="straightConnector1">
            <a:avLst/>
          </a:prstGeom>
          <a:noFill/>
          <a:ln w="28575"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38461615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12192000" cy="6059194"/>
          </a:xfrm>
          <a:prstGeom prst="rect">
            <a:avLst/>
          </a:prstGeom>
        </p:spPr>
      </p:pic>
      <p:sp>
        <p:nvSpPr>
          <p:cNvPr id="14" name="Rectangle 13"/>
          <p:cNvSpPr/>
          <p:nvPr userDrawn="1"/>
        </p:nvSpPr>
        <p:spPr>
          <a:xfrm>
            <a:off x="5289" y="1078173"/>
            <a:ext cx="12197346"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2" name="Subtitle 2"/>
          <p:cNvSpPr>
            <a:spLocks noGrp="1"/>
          </p:cNvSpPr>
          <p:nvPr>
            <p:ph type="subTitle" idx="1"/>
          </p:nvPr>
        </p:nvSpPr>
        <p:spPr>
          <a:xfrm>
            <a:off x="1071351" y="4418049"/>
            <a:ext cx="10065224" cy="897754"/>
          </a:xfrm>
        </p:spPr>
        <p:txBody>
          <a:bodyPr wrap="none">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16" name="Text Placeholder 18"/>
          <p:cNvSpPr>
            <a:spLocks noGrp="1"/>
          </p:cNvSpPr>
          <p:nvPr>
            <p:ph type="body" sz="quarter" idx="13"/>
          </p:nvPr>
        </p:nvSpPr>
        <p:spPr>
          <a:xfrm>
            <a:off x="6096000" y="5557903"/>
            <a:ext cx="5040313" cy="528998"/>
          </a:xfrm>
        </p:spPr>
        <p:txBody>
          <a:bodyPr wrap="none">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18244287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Title 1"/>
          <p:cNvSpPr>
            <a:spLocks noGrp="1"/>
          </p:cNvSpPr>
          <p:nvPr>
            <p:ph type="ctrTitle"/>
          </p:nvPr>
        </p:nvSpPr>
        <p:spPr>
          <a:xfrm>
            <a:off x="1070189" y="1122363"/>
            <a:ext cx="10676038" cy="2387600"/>
          </a:xfrm>
        </p:spPr>
        <p:txBody>
          <a:bodyPr anchor="b">
            <a:noAutofit/>
          </a:bodyPr>
          <a:lstStyle>
            <a:lvl1pPr algn="l">
              <a:defRPr sz="6000">
                <a:solidFill>
                  <a:schemeClr val="accent5"/>
                </a:solidFill>
              </a:defRPr>
            </a:lvl1pPr>
          </a:lstStyle>
          <a:p>
            <a:r>
              <a:rPr lang="en-US"/>
              <a:t>Click to edit Master title style</a:t>
            </a:r>
            <a:endParaRPr lang="en-GB" dirty="0"/>
          </a:p>
        </p:txBody>
      </p:sp>
      <p:sp>
        <p:nvSpPr>
          <p:cNvPr id="3" name="Subtitle 2"/>
          <p:cNvSpPr>
            <a:spLocks noGrp="1"/>
          </p:cNvSpPr>
          <p:nvPr>
            <p:ph type="subTitle" idx="1"/>
          </p:nvPr>
        </p:nvSpPr>
        <p:spPr>
          <a:xfrm>
            <a:off x="1070189" y="3602038"/>
            <a:ext cx="10676038" cy="1655762"/>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dirty="0"/>
          </a:p>
        </p:txBody>
      </p:sp>
      <p:cxnSp>
        <p:nvCxnSpPr>
          <p:cNvPr id="7" name="Straight Connector 6"/>
          <p:cNvCxnSpPr/>
          <p:nvPr userDrawn="1"/>
        </p:nvCxnSpPr>
        <p:spPr>
          <a:xfrm>
            <a:off x="83820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27715" y="6045257"/>
            <a:ext cx="1718512" cy="451153"/>
          </a:xfrm>
          <a:prstGeom prst="rect">
            <a:avLst/>
          </a:prstGeom>
        </p:spPr>
      </p:pic>
    </p:spTree>
    <p:extLst>
      <p:ext uri="{BB962C8B-B14F-4D97-AF65-F5344CB8AC3E}">
        <p14:creationId xmlns:p14="http://schemas.microsoft.com/office/powerpoint/2010/main" val="3788699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33852" y="6045865"/>
            <a:ext cx="1716200" cy="450546"/>
          </a:xfrm>
          <a:prstGeom prst="rect">
            <a:avLst/>
          </a:prstGeom>
        </p:spPr>
      </p:pic>
      <p:sp>
        <p:nvSpPr>
          <p:cNvPr id="11" name="Title 1"/>
          <p:cNvSpPr>
            <a:spLocks noGrp="1"/>
          </p:cNvSpPr>
          <p:nvPr>
            <p:ph type="ctrTitle"/>
          </p:nvPr>
        </p:nvSpPr>
        <p:spPr>
          <a:xfrm>
            <a:off x="1077013" y="1122363"/>
            <a:ext cx="10156297" cy="2387600"/>
          </a:xfrm>
        </p:spPr>
        <p:txBody>
          <a:bodyPr anchor="b">
            <a:noAutofit/>
          </a:bodyPr>
          <a:lstStyle>
            <a:lvl1pPr algn="l">
              <a:defRPr sz="6000">
                <a:solidFill>
                  <a:schemeClr val="tx2"/>
                </a:solidFill>
              </a:defRPr>
            </a:lvl1pPr>
          </a:lstStyle>
          <a:p>
            <a:r>
              <a:rPr lang="en-US"/>
              <a:t>Click to edit Master title style</a:t>
            </a:r>
            <a:endParaRPr lang="en-GB" dirty="0"/>
          </a:p>
        </p:txBody>
      </p:sp>
      <p:cxnSp>
        <p:nvCxnSpPr>
          <p:cNvPr id="13" name="Straight Connector 12"/>
          <p:cNvCxnSpPr/>
          <p:nvPr userDrawn="1"/>
        </p:nvCxnSpPr>
        <p:spPr>
          <a:xfrm>
            <a:off x="83820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1070189" y="3602038"/>
            <a:ext cx="10156297" cy="1655762"/>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932509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tx2"/>
                </a:solidFill>
              </a:defRPr>
            </a:lvl1pPr>
          </a:lstStyle>
          <a:p>
            <a:r>
              <a:rPr lang="en-US"/>
              <a:t>Click to edit Master title style</a:t>
            </a:r>
            <a:endParaRPr lang="en-GB" dirty="0"/>
          </a:p>
        </p:txBody>
      </p:sp>
      <p:cxnSp>
        <p:nvCxnSpPr>
          <p:cNvPr id="13" name="Straight Connector 12"/>
          <p:cNvCxnSpPr/>
          <p:nvPr userDrawn="1"/>
        </p:nvCxnSpPr>
        <p:spPr>
          <a:xfrm>
            <a:off x="838200" y="0"/>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16886048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accent5"/>
                </a:solidFill>
              </a:defRPr>
            </a:lvl1pPr>
          </a:lstStyle>
          <a:p>
            <a:r>
              <a:rPr lang="en-US"/>
              <a:t>Click to edit Master title style</a:t>
            </a:r>
            <a:endParaRPr lang="en-GB" dirty="0"/>
          </a:p>
        </p:txBody>
      </p:sp>
      <p:cxnSp>
        <p:nvCxnSpPr>
          <p:cNvPr id="13" name="Straight Connector 12"/>
          <p:cNvCxnSpPr/>
          <p:nvPr userDrawn="1"/>
        </p:nvCxnSpPr>
        <p:spPr>
          <a:xfrm>
            <a:off x="838200" y="0"/>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25883397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3042341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1pPr>
              <a:spcAft>
                <a:spcPts val="1800"/>
              </a:spcAft>
              <a:defRPr/>
            </a:lvl1pPr>
            <a:lvl2pPr>
              <a:spcAft>
                <a:spcPts val="1800"/>
              </a:spcAft>
              <a:defRPr/>
            </a:lvl2pPr>
            <a:lvl3pPr>
              <a:spcAft>
                <a:spcPts val="1800"/>
              </a:spcAft>
              <a:defRPr/>
            </a:lvl3pPr>
            <a:lvl4pPr>
              <a:spcAft>
                <a:spcPts val="1800"/>
              </a:spcAft>
              <a:defRPr/>
            </a:lvl4pPr>
            <a:lvl5pPr>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402250" y="1825625"/>
            <a:ext cx="5328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2803839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838200" y="1825625"/>
            <a:ext cx="10515600" cy="38819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838200" y="6131286"/>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fld id="{F46C79FD-C571-418B-AB0F-5EE936C85276}" type="slidenum">
              <a:rPr lang="en-GB" smtClean="0"/>
              <a:pPr/>
              <a:t>‹#›</a:t>
            </a:fld>
            <a:endParaRPr lang="en-GB" dirty="0"/>
          </a:p>
        </p:txBody>
      </p:sp>
      <p:pic>
        <p:nvPicPr>
          <p:cNvPr id="7" name="Picture 6"/>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10033852" y="6045988"/>
            <a:ext cx="1715733" cy="450423"/>
          </a:xfrm>
          <a:prstGeom prst="rect">
            <a:avLst/>
          </a:prstGeom>
        </p:spPr>
      </p:pic>
    </p:spTree>
    <p:extLst>
      <p:ext uri="{BB962C8B-B14F-4D97-AF65-F5344CB8AC3E}">
        <p14:creationId xmlns:p14="http://schemas.microsoft.com/office/powerpoint/2010/main" val="459720850"/>
      </p:ext>
    </p:extLst>
  </p:cSld>
  <p:clrMap bg1="lt1" tx1="dk1" bg2="lt2" tx2="dk2" accent1="accent1" accent2="accent2" accent3="accent3" accent4="accent4" accent5="accent5" accent6="accent6" hlink="hlink" folHlink="folHlink"/>
  <p:sldLayoutIdLst>
    <p:sldLayoutId id="2147483656" r:id="rId1"/>
    <p:sldLayoutId id="2147483662" r:id="rId2"/>
    <p:sldLayoutId id="2147483657" r:id="rId3"/>
    <p:sldLayoutId id="2147483649" r:id="rId4"/>
    <p:sldLayoutId id="2147483651" r:id="rId5"/>
    <p:sldLayoutId id="2147483669" r:id="rId6"/>
    <p:sldLayoutId id="2147483670" r:id="rId7"/>
    <p:sldLayoutId id="2147483650" r:id="rId8"/>
    <p:sldLayoutId id="2147483660" r:id="rId9"/>
    <p:sldLayoutId id="2147483652" r:id="rId10"/>
    <p:sldLayoutId id="2147483661" r:id="rId11"/>
    <p:sldLayoutId id="2147483653" r:id="rId12"/>
    <p:sldLayoutId id="2147483654" r:id="rId13"/>
    <p:sldLayoutId id="2147483659" r:id="rId14"/>
    <p:sldLayoutId id="2147483658" r:id="rId15"/>
    <p:sldLayoutId id="2147483666" r:id="rId16"/>
    <p:sldLayoutId id="2147483667" r:id="rId17"/>
    <p:sldLayoutId id="2147483668" r:id="rId18"/>
    <p:sldLayoutId id="2147483655" r:id="rId19"/>
    <p:sldLayoutId id="2147483671" r:id="rId20"/>
    <p:sldLayoutId id="2147483672" r:id="rId21"/>
    <p:sldLayoutId id="2147483673" r:id="rId22"/>
  </p:sldLayoutIdLst>
  <p:hf sldNum="0" hdr="0" ft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hyperlink" Target="https://ec.europa.eu/info/funding-tenders/opportunities/portal/screen/support/videos/support/M3rozTAySNw" TargetMode="Externa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hyperlink" Target="https://ec.europa.eu/info/funding-tenders/opportunities/portal/screen/how-to-participate/how-to-participate/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hyperlink" Target="https://ec.europa.eu/info/funding-tenders/opportunities/portal/screen/how-to-participate/how-to-participate/1" TargetMode="Externa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hyperlink" Target="https://ec.europa.eu/info/funding-tenders/opportunities/portal/screen/opportunities/calls-for-proposals?isExactMatch=true&amp;status=31094501,31094502&amp;frameworkProgramme=43332642&amp;order=DESC&amp;pageNumber=1&amp;pageSize=50&amp;sortBy=startDate" TargetMode="External"/><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hyperlink" Target="https://eur-lex.europa.eu/legal-content/EN/ALL/?uri=CELEX:32021R0522" TargetMode="External"/><Relationship Id="rId3" Type="http://schemas.openxmlformats.org/officeDocument/2006/relationships/hyperlink" Target="https://ec.europa.eu/info/funding-tenders/opportunities/docs/2021-2027/eu4h/wp-call/2024/call-fiche_eu4h-2024-pj-01_en.pdf" TargetMode="External"/><Relationship Id="rId7" Type="http://schemas.openxmlformats.org/officeDocument/2006/relationships/hyperlink" Target="https://health.ec.europa.eu/publications/2024-eu4health-work-programme_en" TargetMode="External"/><Relationship Id="rId2" Type="http://schemas.openxmlformats.org/officeDocument/2006/relationships/hyperlink" Target="https://ec.europa.eu/info/funding-tenders/opportunities/docs/2021-2027/common/guidance/om_en.pdf" TargetMode="External"/><Relationship Id="rId1" Type="http://schemas.openxmlformats.org/officeDocument/2006/relationships/slideLayout" Target="../slideLayouts/slideLayout8.xml"/><Relationship Id="rId6" Type="http://schemas.openxmlformats.org/officeDocument/2006/relationships/hyperlink" Target="https://ec.europa.eu/info/funding-tenders/opportunities/docs/2021-2027/eu4h/agr-contr/mga_eu4h_en.pdf" TargetMode="External"/><Relationship Id="rId5" Type="http://schemas.openxmlformats.org/officeDocument/2006/relationships/hyperlink" Target="https://ec.europa.eu/info/funding-tenders/opportunities/docs/2021-2027/eu4h/temp-form/af/detailed-budget-table_eu4h_en.xlsx" TargetMode="External"/><Relationship Id="rId4" Type="http://schemas.openxmlformats.org/officeDocument/2006/relationships/hyperlink" Target="https://ec.europa.eu/info/funding-tenders/opportunities/docs/2021-2027/eu4h/temp-form/af/af_eu4h_en.pdf" TargetMode="External"/><Relationship Id="rId9" Type="http://schemas.openxmlformats.org/officeDocument/2006/relationships/hyperlink" Target="https://eur-lex.europa.eu/legal-content/EN/ALL/?uri=CELEX:32018R1046&amp;qid=1535046024012"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hyperlink" Target="https://strategic-technologies.europa.eu/about_en#paragraph_207" TargetMode="External"/><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hyperlink" Target="https://strategic-technologies.europa.eu/index_en"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2.xml"/><Relationship Id="rId4" Type="http://schemas.openxmlformats.org/officeDocument/2006/relationships/hyperlink" Target="https://creativecommons.org/licenses/by/4.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8.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8.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Autofit/>
          </a:bodyPr>
          <a:lstStyle/>
          <a:p>
            <a:r>
              <a:rPr lang="en-GB" sz="2800" dirty="0">
                <a:solidFill>
                  <a:srgbClr val="FFC000"/>
                </a:solidFill>
              </a:rPr>
              <a:t>2021-2027</a:t>
            </a:r>
            <a:br>
              <a:rPr lang="en-GB" sz="2800" dirty="0">
                <a:solidFill>
                  <a:srgbClr val="FFC000"/>
                </a:solidFill>
              </a:rPr>
            </a:br>
            <a:r>
              <a:rPr lang="en-GB" sz="6600" dirty="0"/>
              <a:t>EU4Health Programme</a:t>
            </a:r>
            <a:br>
              <a:rPr lang="en-GB" sz="2800" dirty="0">
                <a:solidFill>
                  <a:srgbClr val="FFC000"/>
                </a:solidFill>
              </a:rPr>
            </a:br>
            <a:br>
              <a:rPr lang="en-GB" sz="2800" dirty="0">
                <a:solidFill>
                  <a:schemeClr val="accent5">
                    <a:lumMod val="60000"/>
                    <a:lumOff val="40000"/>
                  </a:schemeClr>
                </a:solidFill>
              </a:rPr>
            </a:br>
            <a:endParaRPr lang="en-GB" sz="2800" dirty="0">
              <a:solidFill>
                <a:schemeClr val="accent5">
                  <a:lumMod val="60000"/>
                  <a:lumOff val="40000"/>
                </a:schemeClr>
              </a:solidFill>
            </a:endParaRPr>
          </a:p>
        </p:txBody>
      </p:sp>
      <p:sp>
        <p:nvSpPr>
          <p:cNvPr id="7" name="Subtitle 6"/>
          <p:cNvSpPr>
            <a:spLocks noGrp="1"/>
          </p:cNvSpPr>
          <p:nvPr>
            <p:ph type="subTitle" idx="1"/>
          </p:nvPr>
        </p:nvSpPr>
        <p:spPr>
          <a:xfrm>
            <a:off x="1063388" y="3277018"/>
            <a:ext cx="10065224" cy="897754"/>
          </a:xfrm>
        </p:spPr>
        <p:txBody>
          <a:bodyPr/>
          <a:lstStyle/>
          <a:p>
            <a:r>
              <a:rPr lang="en-GB" dirty="0"/>
              <a:t>Health and Digital Executive Agency (HaDEA)</a:t>
            </a:r>
          </a:p>
        </p:txBody>
      </p:sp>
    </p:spTree>
    <p:extLst>
      <p:ext uri="{BB962C8B-B14F-4D97-AF65-F5344CB8AC3E}">
        <p14:creationId xmlns:p14="http://schemas.microsoft.com/office/powerpoint/2010/main" val="1121371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39EE03-EE30-9D21-BFBC-CA3AC8662965}"/>
              </a:ext>
            </a:extLst>
          </p:cNvPr>
          <p:cNvSpPr txBox="1"/>
          <p:nvPr/>
        </p:nvSpPr>
        <p:spPr>
          <a:xfrm>
            <a:off x="1165006" y="3284920"/>
            <a:ext cx="3351512" cy="738664"/>
          </a:xfrm>
          <a:prstGeom prst="rect">
            <a:avLst/>
          </a:prstGeom>
          <a:noFill/>
        </p:spPr>
        <p:txBody>
          <a:bodyPr wrap="square">
            <a:spAutoFit/>
          </a:bodyPr>
          <a:lstStyle/>
          <a:p>
            <a:pPr algn="ctr"/>
            <a:r>
              <a:rPr lang="en-GB" sz="2100" dirty="0">
                <a:solidFill>
                  <a:srgbClr val="034EA2"/>
                </a:solidFill>
              </a:rPr>
              <a:t>Research &amp; innovation</a:t>
            </a:r>
          </a:p>
          <a:p>
            <a:pPr algn="ctr"/>
            <a:endParaRPr lang="en-GB" sz="2100" spc="-64" dirty="0">
              <a:solidFill>
                <a:srgbClr val="154A92"/>
              </a:solidFill>
              <a:latin typeface="Arial"/>
              <a:cs typeface="Arial"/>
            </a:endParaRPr>
          </a:p>
        </p:txBody>
      </p:sp>
      <p:sp>
        <p:nvSpPr>
          <p:cNvPr id="5" name="TextBox 4">
            <a:extLst>
              <a:ext uri="{FF2B5EF4-FFF2-40B4-BE49-F238E27FC236}">
                <a16:creationId xmlns:a16="http://schemas.microsoft.com/office/drawing/2014/main" id="{2AF8AA24-B25B-A104-82BB-0936B526818B}"/>
              </a:ext>
            </a:extLst>
          </p:cNvPr>
          <p:cNvSpPr txBox="1"/>
          <p:nvPr/>
        </p:nvSpPr>
        <p:spPr>
          <a:xfrm>
            <a:off x="4123608" y="3284920"/>
            <a:ext cx="3456854" cy="415498"/>
          </a:xfrm>
          <a:prstGeom prst="rect">
            <a:avLst/>
          </a:prstGeom>
          <a:noFill/>
        </p:spPr>
        <p:txBody>
          <a:bodyPr wrap="square">
            <a:spAutoFit/>
          </a:bodyPr>
          <a:lstStyle/>
          <a:p>
            <a:pPr algn="ctr"/>
            <a:r>
              <a:rPr lang="en-GB" sz="2100" dirty="0">
                <a:solidFill>
                  <a:srgbClr val="034EA2"/>
                </a:solidFill>
              </a:rPr>
              <a:t>Knowledge-sharing</a:t>
            </a:r>
          </a:p>
        </p:txBody>
      </p:sp>
      <p:sp>
        <p:nvSpPr>
          <p:cNvPr id="6" name="TextBox 5">
            <a:extLst>
              <a:ext uri="{FF2B5EF4-FFF2-40B4-BE49-F238E27FC236}">
                <a16:creationId xmlns:a16="http://schemas.microsoft.com/office/drawing/2014/main" id="{01E06868-037B-6FBB-FBAA-423760233AB6}"/>
              </a:ext>
            </a:extLst>
          </p:cNvPr>
          <p:cNvSpPr txBox="1"/>
          <p:nvPr/>
        </p:nvSpPr>
        <p:spPr>
          <a:xfrm>
            <a:off x="6973342" y="3284920"/>
            <a:ext cx="3959504" cy="738664"/>
          </a:xfrm>
          <a:prstGeom prst="rect">
            <a:avLst/>
          </a:prstGeom>
          <a:noFill/>
        </p:spPr>
        <p:txBody>
          <a:bodyPr wrap="square">
            <a:spAutoFit/>
          </a:bodyPr>
          <a:lstStyle/>
          <a:p>
            <a:pPr algn="ctr"/>
            <a:r>
              <a:rPr lang="en-GB" sz="2100" dirty="0">
                <a:solidFill>
                  <a:srgbClr val="034EA2"/>
                </a:solidFill>
              </a:rPr>
              <a:t>Training, networking, </a:t>
            </a:r>
          </a:p>
          <a:p>
            <a:pPr algn="ctr"/>
            <a:r>
              <a:rPr lang="en-GB" sz="2100" dirty="0">
                <a:solidFill>
                  <a:srgbClr val="034EA2"/>
                </a:solidFill>
              </a:rPr>
              <a:t>events</a:t>
            </a:r>
          </a:p>
        </p:txBody>
      </p:sp>
      <p:sp>
        <p:nvSpPr>
          <p:cNvPr id="7" name="TextBox 6">
            <a:extLst>
              <a:ext uri="{FF2B5EF4-FFF2-40B4-BE49-F238E27FC236}">
                <a16:creationId xmlns:a16="http://schemas.microsoft.com/office/drawing/2014/main" id="{CD8B4029-44A7-B85F-B292-3E6800D54579}"/>
              </a:ext>
            </a:extLst>
          </p:cNvPr>
          <p:cNvSpPr txBox="1"/>
          <p:nvPr/>
        </p:nvSpPr>
        <p:spPr>
          <a:xfrm>
            <a:off x="2840763" y="5728168"/>
            <a:ext cx="2509916" cy="415498"/>
          </a:xfrm>
          <a:prstGeom prst="rect">
            <a:avLst/>
          </a:prstGeom>
          <a:noFill/>
        </p:spPr>
        <p:txBody>
          <a:bodyPr wrap="square">
            <a:spAutoFit/>
          </a:bodyPr>
          <a:lstStyle/>
          <a:p>
            <a:pPr algn="ctr"/>
            <a:r>
              <a:rPr lang="en-GB" sz="2100" dirty="0">
                <a:solidFill>
                  <a:srgbClr val="034EA2"/>
                </a:solidFill>
              </a:rPr>
              <a:t>Software design</a:t>
            </a:r>
          </a:p>
        </p:txBody>
      </p:sp>
      <p:sp>
        <p:nvSpPr>
          <p:cNvPr id="8" name="TextBox 7">
            <a:extLst>
              <a:ext uri="{FF2B5EF4-FFF2-40B4-BE49-F238E27FC236}">
                <a16:creationId xmlns:a16="http://schemas.microsoft.com/office/drawing/2014/main" id="{2C630DDC-ACEE-837A-AECF-E6B6C7F7924E}"/>
              </a:ext>
            </a:extLst>
          </p:cNvPr>
          <p:cNvSpPr txBox="1"/>
          <p:nvPr/>
        </p:nvSpPr>
        <p:spPr>
          <a:xfrm>
            <a:off x="6443179" y="5728168"/>
            <a:ext cx="2509916" cy="415498"/>
          </a:xfrm>
          <a:prstGeom prst="rect">
            <a:avLst/>
          </a:prstGeom>
          <a:noFill/>
        </p:spPr>
        <p:txBody>
          <a:bodyPr wrap="square">
            <a:spAutoFit/>
          </a:bodyPr>
          <a:lstStyle/>
          <a:p>
            <a:pPr algn="ctr"/>
            <a:r>
              <a:rPr lang="en-GB" sz="2100" dirty="0">
                <a:solidFill>
                  <a:srgbClr val="034EA2"/>
                </a:solidFill>
              </a:rPr>
              <a:t>Manufacturing</a:t>
            </a:r>
            <a:endParaRPr lang="en-GB" sz="2100" spc="-64" dirty="0">
              <a:solidFill>
                <a:srgbClr val="154A92"/>
              </a:solidFill>
              <a:latin typeface="Arial"/>
              <a:cs typeface="Arial"/>
            </a:endParaRPr>
          </a:p>
        </p:txBody>
      </p:sp>
      <p:sp>
        <p:nvSpPr>
          <p:cNvPr id="9" name="Oval 8">
            <a:extLst>
              <a:ext uri="{FF2B5EF4-FFF2-40B4-BE49-F238E27FC236}">
                <a16:creationId xmlns:a16="http://schemas.microsoft.com/office/drawing/2014/main" id="{EDFCF272-1629-5616-4FD1-A053360CD5C0}"/>
              </a:ext>
            </a:extLst>
          </p:cNvPr>
          <p:cNvSpPr/>
          <p:nvPr/>
        </p:nvSpPr>
        <p:spPr>
          <a:xfrm>
            <a:off x="1964893" y="1475041"/>
            <a:ext cx="1751735" cy="1751735"/>
          </a:xfrm>
          <a:prstGeom prst="ellipse">
            <a:avLst/>
          </a:prstGeom>
          <a:solidFill>
            <a:srgbClr val="D0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Oval 9">
            <a:extLst>
              <a:ext uri="{FF2B5EF4-FFF2-40B4-BE49-F238E27FC236}">
                <a16:creationId xmlns:a16="http://schemas.microsoft.com/office/drawing/2014/main" id="{302407B5-BAE8-0F69-2142-31CF3A0DB55C}"/>
              </a:ext>
            </a:extLst>
          </p:cNvPr>
          <p:cNvSpPr/>
          <p:nvPr/>
        </p:nvSpPr>
        <p:spPr>
          <a:xfrm>
            <a:off x="4973564" y="1475041"/>
            <a:ext cx="1751735" cy="1751735"/>
          </a:xfrm>
          <a:prstGeom prst="ellipse">
            <a:avLst/>
          </a:prstGeom>
          <a:solidFill>
            <a:srgbClr val="D0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Oval 10">
            <a:extLst>
              <a:ext uri="{FF2B5EF4-FFF2-40B4-BE49-F238E27FC236}">
                <a16:creationId xmlns:a16="http://schemas.microsoft.com/office/drawing/2014/main" id="{4AE2C426-7DAF-7809-5F36-A91EEF502A02}"/>
              </a:ext>
            </a:extLst>
          </p:cNvPr>
          <p:cNvSpPr/>
          <p:nvPr/>
        </p:nvSpPr>
        <p:spPr>
          <a:xfrm>
            <a:off x="8018170" y="1475041"/>
            <a:ext cx="1751735" cy="1751735"/>
          </a:xfrm>
          <a:prstGeom prst="ellipse">
            <a:avLst/>
          </a:prstGeom>
          <a:solidFill>
            <a:srgbClr val="D0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 name="Oval 11">
            <a:extLst>
              <a:ext uri="{FF2B5EF4-FFF2-40B4-BE49-F238E27FC236}">
                <a16:creationId xmlns:a16="http://schemas.microsoft.com/office/drawing/2014/main" id="{4B59E425-4527-10B2-D4E6-7C0215838DCF}"/>
              </a:ext>
            </a:extLst>
          </p:cNvPr>
          <p:cNvSpPr/>
          <p:nvPr/>
        </p:nvSpPr>
        <p:spPr>
          <a:xfrm>
            <a:off x="3217422" y="3842158"/>
            <a:ext cx="1751735" cy="1751735"/>
          </a:xfrm>
          <a:prstGeom prst="ellipse">
            <a:avLst/>
          </a:prstGeom>
          <a:solidFill>
            <a:srgbClr val="D0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Oval 12">
            <a:extLst>
              <a:ext uri="{FF2B5EF4-FFF2-40B4-BE49-F238E27FC236}">
                <a16:creationId xmlns:a16="http://schemas.microsoft.com/office/drawing/2014/main" id="{36A457B7-9F8C-40B7-18CF-44AF9889F4F9}"/>
              </a:ext>
            </a:extLst>
          </p:cNvPr>
          <p:cNvSpPr/>
          <p:nvPr/>
        </p:nvSpPr>
        <p:spPr>
          <a:xfrm>
            <a:off x="6777788" y="3842158"/>
            <a:ext cx="1751735" cy="1751735"/>
          </a:xfrm>
          <a:prstGeom prst="ellipse">
            <a:avLst/>
          </a:prstGeom>
          <a:solidFill>
            <a:srgbClr val="D0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 name="Title 2">
            <a:extLst>
              <a:ext uri="{FF2B5EF4-FFF2-40B4-BE49-F238E27FC236}">
                <a16:creationId xmlns:a16="http://schemas.microsoft.com/office/drawing/2014/main" id="{D55FDE21-A9E3-2FFF-7618-722E898E9A26}"/>
              </a:ext>
            </a:extLst>
          </p:cNvPr>
          <p:cNvSpPr>
            <a:spLocks noGrp="1"/>
          </p:cNvSpPr>
          <p:nvPr>
            <p:ph type="title"/>
          </p:nvPr>
        </p:nvSpPr>
        <p:spPr>
          <a:xfrm>
            <a:off x="910917" y="290621"/>
            <a:ext cx="11176580" cy="1027213"/>
          </a:xfrm>
        </p:spPr>
        <p:txBody>
          <a:bodyPr/>
          <a:lstStyle/>
          <a:p>
            <a:r>
              <a:rPr lang="en-GB" dirty="0"/>
              <a:t>Projects funded and services purchased by HaDEA</a:t>
            </a:r>
          </a:p>
        </p:txBody>
      </p:sp>
      <p:sp>
        <p:nvSpPr>
          <p:cNvPr id="15" name="Graphic 18">
            <a:extLst>
              <a:ext uri="{FF2B5EF4-FFF2-40B4-BE49-F238E27FC236}">
                <a16:creationId xmlns:a16="http://schemas.microsoft.com/office/drawing/2014/main" id="{3E130959-AE7A-6449-5F5F-4098643917C5}"/>
              </a:ext>
            </a:extLst>
          </p:cNvPr>
          <p:cNvSpPr/>
          <p:nvPr/>
        </p:nvSpPr>
        <p:spPr>
          <a:xfrm>
            <a:off x="2311331" y="1745635"/>
            <a:ext cx="1058907" cy="1058994"/>
          </a:xfrm>
          <a:custGeom>
            <a:avLst/>
            <a:gdLst>
              <a:gd name="connsiteX0" fmla="*/ 1391839 w 1411876"/>
              <a:gd name="connsiteY0" fmla="*/ 685931 h 1411992"/>
              <a:gd name="connsiteX1" fmla="*/ 1041104 w 1411876"/>
              <a:gd name="connsiteY1" fmla="*/ 685931 h 1411992"/>
              <a:gd name="connsiteX2" fmla="*/ 1021127 w 1411876"/>
              <a:gd name="connsiteY2" fmla="*/ 705908 h 1411992"/>
              <a:gd name="connsiteX3" fmla="*/ 705908 w 1411876"/>
              <a:gd name="connsiteY3" fmla="*/ 1021127 h 1411992"/>
              <a:gd name="connsiteX4" fmla="*/ 390689 w 1411876"/>
              <a:gd name="connsiteY4" fmla="*/ 705908 h 1411992"/>
              <a:gd name="connsiteX5" fmla="*/ 370712 w 1411876"/>
              <a:gd name="connsiteY5" fmla="*/ 685931 h 1411992"/>
              <a:gd name="connsiteX6" fmla="*/ 19977 w 1411876"/>
              <a:gd name="connsiteY6" fmla="*/ 685931 h 1411992"/>
              <a:gd name="connsiteX7" fmla="*/ 0 w 1411876"/>
              <a:gd name="connsiteY7" fmla="*/ 705908 h 1411992"/>
              <a:gd name="connsiteX8" fmla="*/ 0 w 1411876"/>
              <a:gd name="connsiteY8" fmla="*/ 774519 h 1411992"/>
              <a:gd name="connsiteX9" fmla="*/ 65058 w 1411876"/>
              <a:gd name="connsiteY9" fmla="*/ 839577 h 1411992"/>
              <a:gd name="connsiteX10" fmla="*/ 186729 w 1411876"/>
              <a:gd name="connsiteY10" fmla="*/ 921001 h 1411992"/>
              <a:gd name="connsiteX11" fmla="*/ 158248 w 1411876"/>
              <a:gd name="connsiteY11" fmla="*/ 1064629 h 1411992"/>
              <a:gd name="connsiteX12" fmla="*/ 158248 w 1411876"/>
              <a:gd name="connsiteY12" fmla="*/ 1156654 h 1411992"/>
              <a:gd name="connsiteX13" fmla="*/ 255281 w 1411876"/>
              <a:gd name="connsiteY13" fmla="*/ 1253687 h 1411992"/>
              <a:gd name="connsiteX14" fmla="*/ 301293 w 1411876"/>
              <a:gd name="connsiteY14" fmla="*/ 1272732 h 1411992"/>
              <a:gd name="connsiteX15" fmla="*/ 347304 w 1411876"/>
              <a:gd name="connsiteY15" fmla="*/ 1253687 h 1411992"/>
              <a:gd name="connsiteX16" fmla="*/ 490932 w 1411876"/>
              <a:gd name="connsiteY16" fmla="*/ 1225147 h 1411992"/>
              <a:gd name="connsiteX17" fmla="*/ 572298 w 1411876"/>
              <a:gd name="connsiteY17" fmla="*/ 1346935 h 1411992"/>
              <a:gd name="connsiteX18" fmla="*/ 637356 w 1411876"/>
              <a:gd name="connsiteY18" fmla="*/ 1411993 h 1411992"/>
              <a:gd name="connsiteX19" fmla="*/ 774519 w 1411876"/>
              <a:gd name="connsiteY19" fmla="*/ 1411993 h 1411992"/>
              <a:gd name="connsiteX20" fmla="*/ 839577 w 1411876"/>
              <a:gd name="connsiteY20" fmla="*/ 1346935 h 1411992"/>
              <a:gd name="connsiteX21" fmla="*/ 921001 w 1411876"/>
              <a:gd name="connsiteY21" fmla="*/ 1225264 h 1411992"/>
              <a:gd name="connsiteX22" fmla="*/ 1064571 w 1411876"/>
              <a:gd name="connsiteY22" fmla="*/ 1253745 h 1411992"/>
              <a:gd name="connsiteX23" fmla="*/ 1156596 w 1411876"/>
              <a:gd name="connsiteY23" fmla="*/ 1253745 h 1411992"/>
              <a:gd name="connsiteX24" fmla="*/ 1253629 w 1411876"/>
              <a:gd name="connsiteY24" fmla="*/ 1156712 h 1411992"/>
              <a:gd name="connsiteX25" fmla="*/ 1253629 w 1411876"/>
              <a:gd name="connsiteY25" fmla="*/ 1064687 h 1411992"/>
              <a:gd name="connsiteX26" fmla="*/ 1225147 w 1411876"/>
              <a:gd name="connsiteY26" fmla="*/ 921117 h 1411992"/>
              <a:gd name="connsiteX27" fmla="*/ 1346818 w 1411876"/>
              <a:gd name="connsiteY27" fmla="*/ 839694 h 1411992"/>
              <a:gd name="connsiteX28" fmla="*/ 1411877 w 1411876"/>
              <a:gd name="connsiteY28" fmla="*/ 774635 h 1411992"/>
              <a:gd name="connsiteX29" fmla="*/ 1411877 w 1411876"/>
              <a:gd name="connsiteY29" fmla="*/ 705908 h 1411992"/>
              <a:gd name="connsiteX30" fmla="*/ 1391840 w 1411876"/>
              <a:gd name="connsiteY30" fmla="*/ 685931 h 1411992"/>
              <a:gd name="connsiteX31" fmla="*/ 1371862 w 1411876"/>
              <a:gd name="connsiteY31" fmla="*/ 774519 h 1411992"/>
              <a:gd name="connsiteX32" fmla="*/ 1346817 w 1411876"/>
              <a:gd name="connsiteY32" fmla="*/ 799564 h 1411992"/>
              <a:gd name="connsiteX33" fmla="*/ 1188216 w 1411876"/>
              <a:gd name="connsiteY33" fmla="*/ 905684 h 1411992"/>
              <a:gd name="connsiteX34" fmla="*/ 1225376 w 1411876"/>
              <a:gd name="connsiteY34" fmla="*/ 1092883 h 1411992"/>
              <a:gd name="connsiteX35" fmla="*/ 1225376 w 1411876"/>
              <a:gd name="connsiteY35" fmla="*/ 1128295 h 1411992"/>
              <a:gd name="connsiteX36" fmla="*/ 1128342 w 1411876"/>
              <a:gd name="connsiteY36" fmla="*/ 1225328 h 1411992"/>
              <a:gd name="connsiteX37" fmla="*/ 1092930 w 1411876"/>
              <a:gd name="connsiteY37" fmla="*/ 1225328 h 1411992"/>
              <a:gd name="connsiteX38" fmla="*/ 905731 w 1411876"/>
              <a:gd name="connsiteY38" fmla="*/ 1188168 h 1411992"/>
              <a:gd name="connsiteX39" fmla="*/ 799612 w 1411876"/>
              <a:gd name="connsiteY39" fmla="*/ 1346769 h 1411992"/>
              <a:gd name="connsiteX40" fmla="*/ 774567 w 1411876"/>
              <a:gd name="connsiteY40" fmla="*/ 1371814 h 1411992"/>
              <a:gd name="connsiteX41" fmla="*/ 637404 w 1411876"/>
              <a:gd name="connsiteY41" fmla="*/ 1371814 h 1411992"/>
              <a:gd name="connsiteX42" fmla="*/ 612359 w 1411876"/>
              <a:gd name="connsiteY42" fmla="*/ 1346769 h 1411992"/>
              <a:gd name="connsiteX43" fmla="*/ 506297 w 1411876"/>
              <a:gd name="connsiteY43" fmla="*/ 1188049 h 1411992"/>
              <a:gd name="connsiteX44" fmla="*/ 439434 w 1411876"/>
              <a:gd name="connsiteY44" fmla="*/ 1174536 h 1411992"/>
              <a:gd name="connsiteX45" fmla="*/ 319045 w 1411876"/>
              <a:gd name="connsiteY45" fmla="*/ 1225265 h 1411992"/>
              <a:gd name="connsiteX46" fmla="*/ 301339 w 1411876"/>
              <a:gd name="connsiteY46" fmla="*/ 1232604 h 1411992"/>
              <a:gd name="connsiteX47" fmla="*/ 283633 w 1411876"/>
              <a:gd name="connsiteY47" fmla="*/ 1225265 h 1411992"/>
              <a:gd name="connsiteX48" fmla="*/ 186600 w 1411876"/>
              <a:gd name="connsiteY48" fmla="*/ 1128233 h 1411992"/>
              <a:gd name="connsiteX49" fmla="*/ 186600 w 1411876"/>
              <a:gd name="connsiteY49" fmla="*/ 1092821 h 1411992"/>
              <a:gd name="connsiteX50" fmla="*/ 223759 w 1411876"/>
              <a:gd name="connsiteY50" fmla="*/ 905621 h 1411992"/>
              <a:gd name="connsiteX51" fmla="*/ 65158 w 1411876"/>
              <a:gd name="connsiteY51" fmla="*/ 799503 h 1411992"/>
              <a:gd name="connsiteX52" fmla="*/ 40113 w 1411876"/>
              <a:gd name="connsiteY52" fmla="*/ 774458 h 1411992"/>
              <a:gd name="connsiteX53" fmla="*/ 40113 w 1411876"/>
              <a:gd name="connsiteY53" fmla="*/ 725883 h 1411992"/>
              <a:gd name="connsiteX54" fmla="*/ 351426 w 1411876"/>
              <a:gd name="connsiteY54" fmla="*/ 725883 h 1411992"/>
              <a:gd name="connsiteX55" fmla="*/ 705888 w 1411876"/>
              <a:gd name="connsiteY55" fmla="*/ 1061125 h 1411992"/>
              <a:gd name="connsiteX56" fmla="*/ 1060530 w 1411876"/>
              <a:gd name="connsiteY56" fmla="*/ 725941 h 1411992"/>
              <a:gd name="connsiteX57" fmla="*/ 1371843 w 1411876"/>
              <a:gd name="connsiteY57" fmla="*/ 725941 h 1411992"/>
              <a:gd name="connsiteX58" fmla="*/ 685928 w 1411876"/>
              <a:gd name="connsiteY58" fmla="*/ 87422 h 1411992"/>
              <a:gd name="connsiteX59" fmla="*/ 685928 w 1411876"/>
              <a:gd name="connsiteY59" fmla="*/ 19977 h 1411992"/>
              <a:gd name="connsiteX60" fmla="*/ 705905 w 1411876"/>
              <a:gd name="connsiteY60" fmla="*/ 0 h 1411992"/>
              <a:gd name="connsiteX61" fmla="*/ 725882 w 1411876"/>
              <a:gd name="connsiteY61" fmla="*/ 19977 h 1411992"/>
              <a:gd name="connsiteX62" fmla="*/ 725882 w 1411876"/>
              <a:gd name="connsiteY62" fmla="*/ 87422 h 1411992"/>
              <a:gd name="connsiteX63" fmla="*/ 705905 w 1411876"/>
              <a:gd name="connsiteY63" fmla="*/ 107399 h 1411992"/>
              <a:gd name="connsiteX64" fmla="*/ 685928 w 1411876"/>
              <a:gd name="connsiteY64" fmla="*/ 87422 h 1411992"/>
              <a:gd name="connsiteX65" fmla="*/ 466642 w 1411876"/>
              <a:gd name="connsiteY65" fmla="*/ 89402 h 1411992"/>
              <a:gd name="connsiteX66" fmla="*/ 473981 w 1411876"/>
              <a:gd name="connsiteY66" fmla="*/ 62087 h 1411992"/>
              <a:gd name="connsiteX67" fmla="*/ 501297 w 1411876"/>
              <a:gd name="connsiteY67" fmla="*/ 69425 h 1411992"/>
              <a:gd name="connsiteX68" fmla="*/ 535077 w 1411876"/>
              <a:gd name="connsiteY68" fmla="*/ 127844 h 1411992"/>
              <a:gd name="connsiteX69" fmla="*/ 527739 w 1411876"/>
              <a:gd name="connsiteY69" fmla="*/ 155160 h 1411992"/>
              <a:gd name="connsiteX70" fmla="*/ 517778 w 1411876"/>
              <a:gd name="connsiteY70" fmla="*/ 157839 h 1411992"/>
              <a:gd name="connsiteX71" fmla="*/ 500421 w 1411876"/>
              <a:gd name="connsiteY71" fmla="*/ 147821 h 1411992"/>
              <a:gd name="connsiteX72" fmla="*/ 304194 w 1411876"/>
              <a:gd name="connsiteY72" fmla="*/ 231866 h 1411992"/>
              <a:gd name="connsiteX73" fmla="*/ 331510 w 1411876"/>
              <a:gd name="connsiteY73" fmla="*/ 224527 h 1411992"/>
              <a:gd name="connsiteX74" fmla="*/ 389928 w 1411876"/>
              <a:gd name="connsiteY74" fmla="*/ 258250 h 1411992"/>
              <a:gd name="connsiteX75" fmla="*/ 397267 w 1411876"/>
              <a:gd name="connsiteY75" fmla="*/ 285565 h 1411992"/>
              <a:gd name="connsiteX76" fmla="*/ 379910 w 1411876"/>
              <a:gd name="connsiteY76" fmla="*/ 295584 h 1411992"/>
              <a:gd name="connsiteX77" fmla="*/ 369950 w 1411876"/>
              <a:gd name="connsiteY77" fmla="*/ 292904 h 1411992"/>
              <a:gd name="connsiteX78" fmla="*/ 311532 w 1411876"/>
              <a:gd name="connsiteY78" fmla="*/ 259181 h 1411992"/>
              <a:gd name="connsiteX79" fmla="*/ 304193 w 1411876"/>
              <a:gd name="connsiteY79" fmla="*/ 231866 h 1411992"/>
              <a:gd name="connsiteX80" fmla="*/ 242048 w 1411876"/>
              <a:gd name="connsiteY80" fmla="*/ 463796 h 1411992"/>
              <a:gd name="connsiteX81" fmla="*/ 262025 w 1411876"/>
              <a:gd name="connsiteY81" fmla="*/ 443819 h 1411992"/>
              <a:gd name="connsiteX82" fmla="*/ 329528 w 1411876"/>
              <a:gd name="connsiteY82" fmla="*/ 443819 h 1411992"/>
              <a:gd name="connsiteX83" fmla="*/ 349505 w 1411876"/>
              <a:gd name="connsiteY83" fmla="*/ 463796 h 1411992"/>
              <a:gd name="connsiteX84" fmla="*/ 329528 w 1411876"/>
              <a:gd name="connsiteY84" fmla="*/ 483772 h 1411992"/>
              <a:gd name="connsiteX85" fmla="*/ 262025 w 1411876"/>
              <a:gd name="connsiteY85" fmla="*/ 483772 h 1411992"/>
              <a:gd name="connsiteX86" fmla="*/ 242048 w 1411876"/>
              <a:gd name="connsiteY86" fmla="*/ 463796 h 1411992"/>
              <a:gd name="connsiteX87" fmla="*/ 876720 w 1411876"/>
              <a:gd name="connsiteY87" fmla="*/ 127851 h 1411992"/>
              <a:gd name="connsiteX88" fmla="*/ 910443 w 1411876"/>
              <a:gd name="connsiteY88" fmla="*/ 69433 h 1411992"/>
              <a:gd name="connsiteX89" fmla="*/ 937759 w 1411876"/>
              <a:gd name="connsiteY89" fmla="*/ 62094 h 1411992"/>
              <a:gd name="connsiteX90" fmla="*/ 945097 w 1411876"/>
              <a:gd name="connsiteY90" fmla="*/ 89410 h 1411992"/>
              <a:gd name="connsiteX91" fmla="*/ 911375 w 1411876"/>
              <a:gd name="connsiteY91" fmla="*/ 147828 h 1411992"/>
              <a:gd name="connsiteX92" fmla="*/ 894018 w 1411876"/>
              <a:gd name="connsiteY92" fmla="*/ 157847 h 1411992"/>
              <a:gd name="connsiteX93" fmla="*/ 884058 w 1411876"/>
              <a:gd name="connsiteY93" fmla="*/ 155167 h 1411992"/>
              <a:gd name="connsiteX94" fmla="*/ 876719 w 1411876"/>
              <a:gd name="connsiteY94" fmla="*/ 127851 h 1411992"/>
              <a:gd name="connsiteX95" fmla="*/ 1014466 w 1411876"/>
              <a:gd name="connsiteY95" fmla="*/ 285632 h 1411992"/>
              <a:gd name="connsiteX96" fmla="*/ 1021805 w 1411876"/>
              <a:gd name="connsiteY96" fmla="*/ 258317 h 1411992"/>
              <a:gd name="connsiteX97" fmla="*/ 1080224 w 1411876"/>
              <a:gd name="connsiteY97" fmla="*/ 224594 h 1411992"/>
              <a:gd name="connsiteX98" fmla="*/ 1107539 w 1411876"/>
              <a:gd name="connsiteY98" fmla="*/ 231933 h 1411992"/>
              <a:gd name="connsiteX99" fmla="*/ 1100201 w 1411876"/>
              <a:gd name="connsiteY99" fmla="*/ 259249 h 1411992"/>
              <a:gd name="connsiteX100" fmla="*/ 1041782 w 1411876"/>
              <a:gd name="connsiteY100" fmla="*/ 292971 h 1411992"/>
              <a:gd name="connsiteX101" fmla="*/ 1031822 w 1411876"/>
              <a:gd name="connsiteY101" fmla="*/ 295651 h 1411992"/>
              <a:gd name="connsiteX102" fmla="*/ 1014465 w 1411876"/>
              <a:gd name="connsiteY102" fmla="*/ 285632 h 1411992"/>
              <a:gd name="connsiteX103" fmla="*/ 1082262 w 1411876"/>
              <a:gd name="connsiteY103" fmla="*/ 443756 h 1411992"/>
              <a:gd name="connsiteX104" fmla="*/ 1149765 w 1411876"/>
              <a:gd name="connsiteY104" fmla="*/ 443756 h 1411992"/>
              <a:gd name="connsiteX105" fmla="*/ 1169742 w 1411876"/>
              <a:gd name="connsiteY105" fmla="*/ 463733 h 1411992"/>
              <a:gd name="connsiteX106" fmla="*/ 1149765 w 1411876"/>
              <a:gd name="connsiteY106" fmla="*/ 483710 h 1411992"/>
              <a:gd name="connsiteX107" fmla="*/ 1082262 w 1411876"/>
              <a:gd name="connsiteY107" fmla="*/ 483710 h 1411992"/>
              <a:gd name="connsiteX108" fmla="*/ 1062285 w 1411876"/>
              <a:gd name="connsiteY108" fmla="*/ 463733 h 1411992"/>
              <a:gd name="connsiteX109" fmla="*/ 1082262 w 1411876"/>
              <a:gd name="connsiteY109" fmla="*/ 443756 h 1411992"/>
              <a:gd name="connsiteX110" fmla="*/ 517474 w 1411876"/>
              <a:gd name="connsiteY110" fmla="*/ 549002 h 1411992"/>
              <a:gd name="connsiteX111" fmla="*/ 570418 w 1411876"/>
              <a:gd name="connsiteY111" fmla="*/ 697698 h 1411992"/>
              <a:gd name="connsiteX112" fmla="*/ 535238 w 1411876"/>
              <a:gd name="connsiteY112" fmla="*/ 748778 h 1411992"/>
              <a:gd name="connsiteX113" fmla="*/ 535238 w 1411876"/>
              <a:gd name="connsiteY113" fmla="*/ 823678 h 1411992"/>
              <a:gd name="connsiteX114" fmla="*/ 589929 w 1411876"/>
              <a:gd name="connsiteY114" fmla="*/ 878369 h 1411992"/>
              <a:gd name="connsiteX115" fmla="*/ 605597 w 1411876"/>
              <a:gd name="connsiteY115" fmla="*/ 878369 h 1411992"/>
              <a:gd name="connsiteX116" fmla="*/ 605597 w 1411876"/>
              <a:gd name="connsiteY116" fmla="*/ 893163 h 1411992"/>
              <a:gd name="connsiteX117" fmla="*/ 658366 w 1411876"/>
              <a:gd name="connsiteY117" fmla="*/ 945932 h 1411992"/>
              <a:gd name="connsiteX118" fmla="*/ 753536 w 1411876"/>
              <a:gd name="connsiteY118" fmla="*/ 945932 h 1411992"/>
              <a:gd name="connsiteX119" fmla="*/ 806305 w 1411876"/>
              <a:gd name="connsiteY119" fmla="*/ 893163 h 1411992"/>
              <a:gd name="connsiteX120" fmla="*/ 806305 w 1411876"/>
              <a:gd name="connsiteY120" fmla="*/ 878369 h 1411992"/>
              <a:gd name="connsiteX121" fmla="*/ 821973 w 1411876"/>
              <a:gd name="connsiteY121" fmla="*/ 878369 h 1411992"/>
              <a:gd name="connsiteX122" fmla="*/ 876664 w 1411876"/>
              <a:gd name="connsiteY122" fmla="*/ 823678 h 1411992"/>
              <a:gd name="connsiteX123" fmla="*/ 876664 w 1411876"/>
              <a:gd name="connsiteY123" fmla="*/ 748778 h 1411992"/>
              <a:gd name="connsiteX124" fmla="*/ 841484 w 1411876"/>
              <a:gd name="connsiteY124" fmla="*/ 697698 h 1411992"/>
              <a:gd name="connsiteX125" fmla="*/ 894428 w 1411876"/>
              <a:gd name="connsiteY125" fmla="*/ 549002 h 1411992"/>
              <a:gd name="connsiteX126" fmla="*/ 935896 w 1411876"/>
              <a:gd name="connsiteY126" fmla="*/ 420750 h 1411992"/>
              <a:gd name="connsiteX127" fmla="*/ 706009 w 1411876"/>
              <a:gd name="connsiteY127" fmla="*/ 190862 h 1411992"/>
              <a:gd name="connsiteX128" fmla="*/ 476122 w 1411876"/>
              <a:gd name="connsiteY128" fmla="*/ 420750 h 1411992"/>
              <a:gd name="connsiteX129" fmla="*/ 517474 w 1411876"/>
              <a:gd name="connsiteY129" fmla="*/ 549002 h 1411992"/>
              <a:gd name="connsiteX130" fmla="*/ 836525 w 1411876"/>
              <a:gd name="connsiteY130" fmla="*/ 823620 h 1411992"/>
              <a:gd name="connsiteX131" fmla="*/ 821847 w 1411876"/>
              <a:gd name="connsiteY131" fmla="*/ 838298 h 1411992"/>
              <a:gd name="connsiteX132" fmla="*/ 786145 w 1411876"/>
              <a:gd name="connsiteY132" fmla="*/ 838298 h 1411992"/>
              <a:gd name="connsiteX133" fmla="*/ 766168 w 1411876"/>
              <a:gd name="connsiteY133" fmla="*/ 858275 h 1411992"/>
              <a:gd name="connsiteX134" fmla="*/ 766168 w 1411876"/>
              <a:gd name="connsiteY134" fmla="*/ 893046 h 1411992"/>
              <a:gd name="connsiteX135" fmla="*/ 753472 w 1411876"/>
              <a:gd name="connsiteY135" fmla="*/ 905742 h 1411992"/>
              <a:gd name="connsiteX136" fmla="*/ 658302 w 1411876"/>
              <a:gd name="connsiteY136" fmla="*/ 905742 h 1411992"/>
              <a:gd name="connsiteX137" fmla="*/ 645546 w 1411876"/>
              <a:gd name="connsiteY137" fmla="*/ 893046 h 1411992"/>
              <a:gd name="connsiteX138" fmla="*/ 645546 w 1411876"/>
              <a:gd name="connsiteY138" fmla="*/ 858275 h 1411992"/>
              <a:gd name="connsiteX139" fmla="*/ 625570 w 1411876"/>
              <a:gd name="connsiteY139" fmla="*/ 838298 h 1411992"/>
              <a:gd name="connsiteX140" fmla="*/ 589925 w 1411876"/>
              <a:gd name="connsiteY140" fmla="*/ 838298 h 1411992"/>
              <a:gd name="connsiteX141" fmla="*/ 575247 w 1411876"/>
              <a:gd name="connsiteY141" fmla="*/ 823620 h 1411992"/>
              <a:gd name="connsiteX142" fmla="*/ 575247 w 1411876"/>
              <a:gd name="connsiteY142" fmla="*/ 748720 h 1411992"/>
              <a:gd name="connsiteX143" fmla="*/ 589925 w 1411876"/>
              <a:gd name="connsiteY143" fmla="*/ 734042 h 1411992"/>
              <a:gd name="connsiteX144" fmla="*/ 821914 w 1411876"/>
              <a:gd name="connsiteY144" fmla="*/ 734042 h 1411992"/>
              <a:gd name="connsiteX145" fmla="*/ 836592 w 1411876"/>
              <a:gd name="connsiteY145" fmla="*/ 748720 h 1411992"/>
              <a:gd name="connsiteX146" fmla="*/ 836592 w 1411876"/>
              <a:gd name="connsiteY146" fmla="*/ 823620 h 1411992"/>
              <a:gd name="connsiteX147" fmla="*/ 705885 w 1411876"/>
              <a:gd name="connsiteY147" fmla="*/ 230876 h 1411992"/>
              <a:gd name="connsiteX148" fmla="*/ 895753 w 1411876"/>
              <a:gd name="connsiteY148" fmla="*/ 420744 h 1411992"/>
              <a:gd name="connsiteX149" fmla="*/ 860690 w 1411876"/>
              <a:gd name="connsiteY149" fmla="*/ 527270 h 1411992"/>
              <a:gd name="connsiteX150" fmla="*/ 801514 w 1411876"/>
              <a:gd name="connsiteY150" fmla="*/ 693968 h 1411992"/>
              <a:gd name="connsiteX151" fmla="*/ 725914 w 1411876"/>
              <a:gd name="connsiteY151" fmla="*/ 693968 h 1411992"/>
              <a:gd name="connsiteX152" fmla="*/ 725914 w 1411876"/>
              <a:gd name="connsiteY152" fmla="*/ 471357 h 1411992"/>
              <a:gd name="connsiteX153" fmla="*/ 805941 w 1411876"/>
              <a:gd name="connsiteY153" fmla="*/ 425169 h 1411992"/>
              <a:gd name="connsiteX154" fmla="*/ 813280 w 1411876"/>
              <a:gd name="connsiteY154" fmla="*/ 397853 h 1411992"/>
              <a:gd name="connsiteX155" fmla="*/ 785964 w 1411876"/>
              <a:gd name="connsiteY155" fmla="*/ 390514 h 1411992"/>
              <a:gd name="connsiteX156" fmla="*/ 705879 w 1411876"/>
              <a:gd name="connsiteY156" fmla="*/ 436702 h 1411992"/>
              <a:gd name="connsiteX157" fmla="*/ 625853 w 1411876"/>
              <a:gd name="connsiteY157" fmla="*/ 390514 h 1411992"/>
              <a:gd name="connsiteX158" fmla="*/ 598537 w 1411876"/>
              <a:gd name="connsiteY158" fmla="*/ 397853 h 1411992"/>
              <a:gd name="connsiteX159" fmla="*/ 605876 w 1411876"/>
              <a:gd name="connsiteY159" fmla="*/ 425169 h 1411992"/>
              <a:gd name="connsiteX160" fmla="*/ 685903 w 1411876"/>
              <a:gd name="connsiteY160" fmla="*/ 471357 h 1411992"/>
              <a:gd name="connsiteX161" fmla="*/ 685903 w 1411876"/>
              <a:gd name="connsiteY161" fmla="*/ 694027 h 1411992"/>
              <a:gd name="connsiteX162" fmla="*/ 610303 w 1411876"/>
              <a:gd name="connsiteY162" fmla="*/ 694027 h 1411992"/>
              <a:gd name="connsiteX163" fmla="*/ 551127 w 1411876"/>
              <a:gd name="connsiteY163" fmla="*/ 527330 h 1411992"/>
              <a:gd name="connsiteX164" fmla="*/ 516064 w 1411876"/>
              <a:gd name="connsiteY164" fmla="*/ 420803 h 1411992"/>
              <a:gd name="connsiteX165" fmla="*/ 705872 w 1411876"/>
              <a:gd name="connsiteY165" fmla="*/ 230876 h 1411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1411876" h="1411992">
                <a:moveTo>
                  <a:pt x="1391839" y="685931"/>
                </a:moveTo>
                <a:lnTo>
                  <a:pt x="1041104" y="685931"/>
                </a:lnTo>
                <a:cubicBezTo>
                  <a:pt x="1030037" y="685931"/>
                  <a:pt x="1021127" y="694901"/>
                  <a:pt x="1021127" y="705908"/>
                </a:cubicBezTo>
                <a:cubicBezTo>
                  <a:pt x="1021127" y="879702"/>
                  <a:pt x="879711" y="1021127"/>
                  <a:pt x="705908" y="1021127"/>
                </a:cubicBezTo>
                <a:cubicBezTo>
                  <a:pt x="532104" y="1021127"/>
                  <a:pt x="390689" y="879711"/>
                  <a:pt x="390689" y="705908"/>
                </a:cubicBezTo>
                <a:cubicBezTo>
                  <a:pt x="390689" y="694841"/>
                  <a:pt x="381719" y="685931"/>
                  <a:pt x="370712" y="685931"/>
                </a:cubicBezTo>
                <a:lnTo>
                  <a:pt x="19977" y="685931"/>
                </a:lnTo>
                <a:cubicBezTo>
                  <a:pt x="8911" y="685931"/>
                  <a:pt x="0" y="694901"/>
                  <a:pt x="0" y="705908"/>
                </a:cubicBezTo>
                <a:lnTo>
                  <a:pt x="0" y="774519"/>
                </a:lnTo>
                <a:cubicBezTo>
                  <a:pt x="0" y="810396"/>
                  <a:pt x="29179" y="839577"/>
                  <a:pt x="65058" y="839577"/>
                </a:cubicBezTo>
                <a:cubicBezTo>
                  <a:pt x="119282" y="839577"/>
                  <a:pt x="165935" y="870737"/>
                  <a:pt x="186729" y="921001"/>
                </a:cubicBezTo>
                <a:cubicBezTo>
                  <a:pt x="207522" y="971207"/>
                  <a:pt x="196631" y="1026247"/>
                  <a:pt x="158248" y="1064629"/>
                </a:cubicBezTo>
                <a:cubicBezTo>
                  <a:pt x="132912" y="1090023"/>
                  <a:pt x="132912" y="1131260"/>
                  <a:pt x="158248" y="1156654"/>
                </a:cubicBezTo>
                <a:lnTo>
                  <a:pt x="255281" y="1253687"/>
                </a:lnTo>
                <a:cubicBezTo>
                  <a:pt x="267570" y="1265976"/>
                  <a:pt x="283879" y="1272732"/>
                  <a:pt x="301293" y="1272732"/>
                </a:cubicBezTo>
                <a:cubicBezTo>
                  <a:pt x="318650" y="1272732"/>
                  <a:pt x="335015" y="1265976"/>
                  <a:pt x="347304" y="1253687"/>
                </a:cubicBezTo>
                <a:cubicBezTo>
                  <a:pt x="385687" y="1215305"/>
                  <a:pt x="440785" y="1204355"/>
                  <a:pt x="490932" y="1225147"/>
                </a:cubicBezTo>
                <a:cubicBezTo>
                  <a:pt x="541138" y="1245940"/>
                  <a:pt x="572298" y="1292593"/>
                  <a:pt x="572298" y="1346935"/>
                </a:cubicBezTo>
                <a:cubicBezTo>
                  <a:pt x="572298" y="1382812"/>
                  <a:pt x="601477" y="1411993"/>
                  <a:pt x="637356" y="1411993"/>
                </a:cubicBezTo>
                <a:lnTo>
                  <a:pt x="774519" y="1411993"/>
                </a:lnTo>
                <a:cubicBezTo>
                  <a:pt x="810396" y="1411993"/>
                  <a:pt x="839577" y="1382814"/>
                  <a:pt x="839577" y="1346935"/>
                </a:cubicBezTo>
                <a:cubicBezTo>
                  <a:pt x="839577" y="1292711"/>
                  <a:pt x="870737" y="1246058"/>
                  <a:pt x="921001" y="1225264"/>
                </a:cubicBezTo>
                <a:cubicBezTo>
                  <a:pt x="971207" y="1204471"/>
                  <a:pt x="1026247" y="1215362"/>
                  <a:pt x="1064571" y="1253745"/>
                </a:cubicBezTo>
                <a:cubicBezTo>
                  <a:pt x="1089965" y="1279081"/>
                  <a:pt x="1131202" y="1279081"/>
                  <a:pt x="1156596" y="1253745"/>
                </a:cubicBezTo>
                <a:lnTo>
                  <a:pt x="1253629" y="1156712"/>
                </a:lnTo>
                <a:cubicBezTo>
                  <a:pt x="1278965" y="1131318"/>
                  <a:pt x="1278965" y="1090081"/>
                  <a:pt x="1253629" y="1064687"/>
                </a:cubicBezTo>
                <a:cubicBezTo>
                  <a:pt x="1215247" y="1026305"/>
                  <a:pt x="1204355" y="971323"/>
                  <a:pt x="1225147" y="921117"/>
                </a:cubicBezTo>
                <a:cubicBezTo>
                  <a:pt x="1245940" y="870911"/>
                  <a:pt x="1292593" y="839694"/>
                  <a:pt x="1346818" y="839694"/>
                </a:cubicBezTo>
                <a:cubicBezTo>
                  <a:pt x="1382696" y="839694"/>
                  <a:pt x="1411877" y="810514"/>
                  <a:pt x="1411877" y="774635"/>
                </a:cubicBezTo>
                <a:lnTo>
                  <a:pt x="1411877" y="705908"/>
                </a:lnTo>
                <a:cubicBezTo>
                  <a:pt x="1411877" y="694841"/>
                  <a:pt x="1402907" y="685931"/>
                  <a:pt x="1391840" y="685931"/>
                </a:cubicBezTo>
                <a:close/>
                <a:moveTo>
                  <a:pt x="1371862" y="774519"/>
                </a:moveTo>
                <a:cubicBezTo>
                  <a:pt x="1371862" y="788323"/>
                  <a:pt x="1360621" y="799564"/>
                  <a:pt x="1346817" y="799564"/>
                </a:cubicBezTo>
                <a:cubicBezTo>
                  <a:pt x="1276109" y="799564"/>
                  <a:pt x="1215304" y="840218"/>
                  <a:pt x="1188216" y="905684"/>
                </a:cubicBezTo>
                <a:cubicBezTo>
                  <a:pt x="1161075" y="971149"/>
                  <a:pt x="1175344" y="1042847"/>
                  <a:pt x="1225376" y="1092883"/>
                </a:cubicBezTo>
                <a:cubicBezTo>
                  <a:pt x="1235160" y="1102668"/>
                  <a:pt x="1235160" y="1118569"/>
                  <a:pt x="1225376" y="1128295"/>
                </a:cubicBezTo>
                <a:lnTo>
                  <a:pt x="1128342" y="1225328"/>
                </a:lnTo>
                <a:cubicBezTo>
                  <a:pt x="1118558" y="1235112"/>
                  <a:pt x="1102656" y="1235112"/>
                  <a:pt x="1092930" y="1225328"/>
                </a:cubicBezTo>
                <a:cubicBezTo>
                  <a:pt x="1042899" y="1175296"/>
                  <a:pt x="971201" y="1161085"/>
                  <a:pt x="905731" y="1188168"/>
                </a:cubicBezTo>
                <a:cubicBezTo>
                  <a:pt x="840266" y="1215310"/>
                  <a:pt x="799612" y="1276057"/>
                  <a:pt x="799612" y="1346769"/>
                </a:cubicBezTo>
                <a:cubicBezTo>
                  <a:pt x="799612" y="1360573"/>
                  <a:pt x="788371" y="1371814"/>
                  <a:pt x="774567" y="1371814"/>
                </a:cubicBezTo>
                <a:lnTo>
                  <a:pt x="637404" y="1371814"/>
                </a:lnTo>
                <a:cubicBezTo>
                  <a:pt x="623600" y="1371814"/>
                  <a:pt x="612359" y="1360573"/>
                  <a:pt x="612359" y="1346769"/>
                </a:cubicBezTo>
                <a:cubicBezTo>
                  <a:pt x="612359" y="1275945"/>
                  <a:pt x="571705" y="1215140"/>
                  <a:pt x="506297" y="1188049"/>
                </a:cubicBezTo>
                <a:cubicBezTo>
                  <a:pt x="484339" y="1178963"/>
                  <a:pt x="461741" y="1174536"/>
                  <a:pt x="439434" y="1174536"/>
                </a:cubicBezTo>
                <a:cubicBezTo>
                  <a:pt x="395228" y="1174536"/>
                  <a:pt x="352301" y="1192009"/>
                  <a:pt x="319045" y="1225265"/>
                </a:cubicBezTo>
                <a:cubicBezTo>
                  <a:pt x="314327" y="1229984"/>
                  <a:pt x="308037" y="1232604"/>
                  <a:pt x="301339" y="1232604"/>
                </a:cubicBezTo>
                <a:cubicBezTo>
                  <a:pt x="294641" y="1232604"/>
                  <a:pt x="288350" y="1229984"/>
                  <a:pt x="283633" y="1225265"/>
                </a:cubicBezTo>
                <a:lnTo>
                  <a:pt x="186600" y="1128233"/>
                </a:lnTo>
                <a:cubicBezTo>
                  <a:pt x="176815" y="1118448"/>
                  <a:pt x="176815" y="1102546"/>
                  <a:pt x="186600" y="1092821"/>
                </a:cubicBezTo>
                <a:cubicBezTo>
                  <a:pt x="236631" y="1042790"/>
                  <a:pt x="250842" y="971091"/>
                  <a:pt x="223759" y="905621"/>
                </a:cubicBezTo>
                <a:cubicBezTo>
                  <a:pt x="196618" y="840157"/>
                  <a:pt x="135870" y="799503"/>
                  <a:pt x="65158" y="799503"/>
                </a:cubicBezTo>
                <a:cubicBezTo>
                  <a:pt x="51354" y="799503"/>
                  <a:pt x="40113" y="788260"/>
                  <a:pt x="40113" y="774458"/>
                </a:cubicBezTo>
                <a:lnTo>
                  <a:pt x="40113" y="725883"/>
                </a:lnTo>
                <a:lnTo>
                  <a:pt x="351426" y="725883"/>
                </a:lnTo>
                <a:cubicBezTo>
                  <a:pt x="361676" y="912499"/>
                  <a:pt x="516781" y="1061125"/>
                  <a:pt x="705888" y="1061125"/>
                </a:cubicBezTo>
                <a:cubicBezTo>
                  <a:pt x="894996" y="1061125"/>
                  <a:pt x="1050108" y="912487"/>
                  <a:pt x="1060530" y="725941"/>
                </a:cubicBezTo>
                <a:lnTo>
                  <a:pt x="1371843" y="725941"/>
                </a:lnTo>
                <a:close/>
                <a:moveTo>
                  <a:pt x="685928" y="87422"/>
                </a:moveTo>
                <a:lnTo>
                  <a:pt x="685928" y="19977"/>
                </a:lnTo>
                <a:cubicBezTo>
                  <a:pt x="685928" y="8911"/>
                  <a:pt x="694898" y="0"/>
                  <a:pt x="705905" y="0"/>
                </a:cubicBezTo>
                <a:cubicBezTo>
                  <a:pt x="716971" y="0"/>
                  <a:pt x="725882" y="8969"/>
                  <a:pt x="725882" y="19977"/>
                </a:cubicBezTo>
                <a:lnTo>
                  <a:pt x="725882" y="87422"/>
                </a:lnTo>
                <a:cubicBezTo>
                  <a:pt x="725882" y="98488"/>
                  <a:pt x="716912" y="107399"/>
                  <a:pt x="705905" y="107399"/>
                </a:cubicBezTo>
                <a:cubicBezTo>
                  <a:pt x="694838" y="107457"/>
                  <a:pt x="685928" y="98488"/>
                  <a:pt x="685928" y="87422"/>
                </a:cubicBezTo>
                <a:close/>
                <a:moveTo>
                  <a:pt x="466642" y="89402"/>
                </a:moveTo>
                <a:cubicBezTo>
                  <a:pt x="461109" y="79851"/>
                  <a:pt x="464429" y="67620"/>
                  <a:pt x="473981" y="62087"/>
                </a:cubicBezTo>
                <a:cubicBezTo>
                  <a:pt x="483532" y="56554"/>
                  <a:pt x="495763" y="59873"/>
                  <a:pt x="501297" y="69425"/>
                </a:cubicBezTo>
                <a:lnTo>
                  <a:pt x="535077" y="127844"/>
                </a:lnTo>
                <a:cubicBezTo>
                  <a:pt x="540611" y="137396"/>
                  <a:pt x="537290" y="149626"/>
                  <a:pt x="527739" y="155160"/>
                </a:cubicBezTo>
                <a:cubicBezTo>
                  <a:pt x="524594" y="156965"/>
                  <a:pt x="521157" y="157839"/>
                  <a:pt x="517778" y="157839"/>
                </a:cubicBezTo>
                <a:cubicBezTo>
                  <a:pt x="510848" y="157839"/>
                  <a:pt x="504150" y="154228"/>
                  <a:pt x="500421" y="147821"/>
                </a:cubicBezTo>
                <a:close/>
                <a:moveTo>
                  <a:pt x="304194" y="231866"/>
                </a:moveTo>
                <a:cubicBezTo>
                  <a:pt x="309727" y="222314"/>
                  <a:pt x="321958" y="218994"/>
                  <a:pt x="331510" y="224527"/>
                </a:cubicBezTo>
                <a:lnTo>
                  <a:pt x="389928" y="258250"/>
                </a:lnTo>
                <a:cubicBezTo>
                  <a:pt x="399480" y="263783"/>
                  <a:pt x="402801" y="276014"/>
                  <a:pt x="397267" y="285565"/>
                </a:cubicBezTo>
                <a:cubicBezTo>
                  <a:pt x="393540" y="291972"/>
                  <a:pt x="386842" y="295584"/>
                  <a:pt x="379910" y="295584"/>
                </a:cubicBezTo>
                <a:cubicBezTo>
                  <a:pt x="376532" y="295584"/>
                  <a:pt x="373096" y="294710"/>
                  <a:pt x="369950" y="292904"/>
                </a:cubicBezTo>
                <a:lnTo>
                  <a:pt x="311532" y="259181"/>
                </a:lnTo>
                <a:cubicBezTo>
                  <a:pt x="301980" y="253648"/>
                  <a:pt x="298659" y="241417"/>
                  <a:pt x="304193" y="231866"/>
                </a:cubicBezTo>
                <a:close/>
                <a:moveTo>
                  <a:pt x="242048" y="463796"/>
                </a:moveTo>
                <a:cubicBezTo>
                  <a:pt x="242048" y="452729"/>
                  <a:pt x="251018" y="443819"/>
                  <a:pt x="262025" y="443819"/>
                </a:cubicBezTo>
                <a:lnTo>
                  <a:pt x="329528" y="443819"/>
                </a:lnTo>
                <a:cubicBezTo>
                  <a:pt x="340595" y="443819"/>
                  <a:pt x="349505" y="452789"/>
                  <a:pt x="349505" y="463796"/>
                </a:cubicBezTo>
                <a:cubicBezTo>
                  <a:pt x="349505" y="474862"/>
                  <a:pt x="340535" y="483772"/>
                  <a:pt x="329528" y="483772"/>
                </a:cubicBezTo>
                <a:lnTo>
                  <a:pt x="262025" y="483772"/>
                </a:lnTo>
                <a:cubicBezTo>
                  <a:pt x="251017" y="483831"/>
                  <a:pt x="242048" y="474862"/>
                  <a:pt x="242048" y="463796"/>
                </a:cubicBezTo>
                <a:close/>
                <a:moveTo>
                  <a:pt x="876720" y="127851"/>
                </a:moveTo>
                <a:lnTo>
                  <a:pt x="910443" y="69433"/>
                </a:lnTo>
                <a:cubicBezTo>
                  <a:pt x="915976" y="59881"/>
                  <a:pt x="928207" y="56561"/>
                  <a:pt x="937759" y="62094"/>
                </a:cubicBezTo>
                <a:cubicBezTo>
                  <a:pt x="947310" y="67627"/>
                  <a:pt x="950631" y="79858"/>
                  <a:pt x="945097" y="89410"/>
                </a:cubicBezTo>
                <a:lnTo>
                  <a:pt x="911375" y="147828"/>
                </a:lnTo>
                <a:cubicBezTo>
                  <a:pt x="907647" y="154235"/>
                  <a:pt x="900950" y="157847"/>
                  <a:pt x="894018" y="157847"/>
                </a:cubicBezTo>
                <a:cubicBezTo>
                  <a:pt x="890639" y="157847"/>
                  <a:pt x="887204" y="156973"/>
                  <a:pt x="884058" y="155167"/>
                </a:cubicBezTo>
                <a:cubicBezTo>
                  <a:pt x="874506" y="149692"/>
                  <a:pt x="871186" y="137403"/>
                  <a:pt x="876719" y="127851"/>
                </a:cubicBezTo>
                <a:close/>
                <a:moveTo>
                  <a:pt x="1014466" y="285632"/>
                </a:moveTo>
                <a:cubicBezTo>
                  <a:pt x="1008933" y="276081"/>
                  <a:pt x="1012253" y="263850"/>
                  <a:pt x="1021805" y="258317"/>
                </a:cubicBezTo>
                <a:lnTo>
                  <a:pt x="1080224" y="224594"/>
                </a:lnTo>
                <a:cubicBezTo>
                  <a:pt x="1089775" y="219061"/>
                  <a:pt x="1102006" y="222381"/>
                  <a:pt x="1107539" y="231933"/>
                </a:cubicBezTo>
                <a:cubicBezTo>
                  <a:pt x="1113073" y="241484"/>
                  <a:pt x="1109752" y="253715"/>
                  <a:pt x="1100201" y="259249"/>
                </a:cubicBezTo>
                <a:lnTo>
                  <a:pt x="1041782" y="292971"/>
                </a:lnTo>
                <a:cubicBezTo>
                  <a:pt x="1038637" y="294777"/>
                  <a:pt x="1035200" y="295651"/>
                  <a:pt x="1031822" y="295651"/>
                </a:cubicBezTo>
                <a:cubicBezTo>
                  <a:pt x="1024950" y="295651"/>
                  <a:pt x="1018194" y="292039"/>
                  <a:pt x="1014465" y="285632"/>
                </a:cubicBezTo>
                <a:close/>
                <a:moveTo>
                  <a:pt x="1082262" y="443756"/>
                </a:moveTo>
                <a:lnTo>
                  <a:pt x="1149765" y="443756"/>
                </a:lnTo>
                <a:cubicBezTo>
                  <a:pt x="1160832" y="443756"/>
                  <a:pt x="1169742" y="452726"/>
                  <a:pt x="1169742" y="463733"/>
                </a:cubicBezTo>
                <a:cubicBezTo>
                  <a:pt x="1169742" y="474799"/>
                  <a:pt x="1160772" y="483710"/>
                  <a:pt x="1149765" y="483710"/>
                </a:cubicBezTo>
                <a:lnTo>
                  <a:pt x="1082262" y="483710"/>
                </a:lnTo>
                <a:cubicBezTo>
                  <a:pt x="1071195" y="483710"/>
                  <a:pt x="1062285" y="474740"/>
                  <a:pt x="1062285" y="463733"/>
                </a:cubicBezTo>
                <a:cubicBezTo>
                  <a:pt x="1062227" y="452725"/>
                  <a:pt x="1071197" y="443756"/>
                  <a:pt x="1082262" y="443756"/>
                </a:cubicBezTo>
                <a:close/>
                <a:moveTo>
                  <a:pt x="517474" y="549002"/>
                </a:moveTo>
                <a:cubicBezTo>
                  <a:pt x="538209" y="581094"/>
                  <a:pt x="561506" y="617205"/>
                  <a:pt x="570418" y="697698"/>
                </a:cubicBezTo>
                <a:cubicBezTo>
                  <a:pt x="549858" y="705562"/>
                  <a:pt x="535238" y="725481"/>
                  <a:pt x="535238" y="748778"/>
                </a:cubicBezTo>
                <a:lnTo>
                  <a:pt x="535238" y="823678"/>
                </a:lnTo>
                <a:cubicBezTo>
                  <a:pt x="535238" y="853848"/>
                  <a:pt x="559758" y="878369"/>
                  <a:pt x="589929" y="878369"/>
                </a:cubicBezTo>
                <a:lnTo>
                  <a:pt x="605597" y="878369"/>
                </a:lnTo>
                <a:lnTo>
                  <a:pt x="605597" y="893163"/>
                </a:lnTo>
                <a:cubicBezTo>
                  <a:pt x="605597" y="922227"/>
                  <a:pt x="629243" y="945932"/>
                  <a:pt x="658366" y="945932"/>
                </a:cubicBezTo>
                <a:lnTo>
                  <a:pt x="753536" y="945932"/>
                </a:lnTo>
                <a:cubicBezTo>
                  <a:pt x="782599" y="945932"/>
                  <a:pt x="806305" y="922286"/>
                  <a:pt x="806305" y="893163"/>
                </a:cubicBezTo>
                <a:lnTo>
                  <a:pt x="806305" y="878369"/>
                </a:lnTo>
                <a:lnTo>
                  <a:pt x="821973" y="878369"/>
                </a:lnTo>
                <a:cubicBezTo>
                  <a:pt x="852142" y="878369"/>
                  <a:pt x="876664" y="853849"/>
                  <a:pt x="876664" y="823678"/>
                </a:cubicBezTo>
                <a:lnTo>
                  <a:pt x="876664" y="748778"/>
                </a:lnTo>
                <a:cubicBezTo>
                  <a:pt x="876664" y="725481"/>
                  <a:pt x="862044" y="705620"/>
                  <a:pt x="841484" y="697698"/>
                </a:cubicBezTo>
                <a:cubicBezTo>
                  <a:pt x="850396" y="617206"/>
                  <a:pt x="873694" y="581095"/>
                  <a:pt x="894428" y="549002"/>
                </a:cubicBezTo>
                <a:cubicBezTo>
                  <a:pt x="915745" y="515979"/>
                  <a:pt x="935896" y="484818"/>
                  <a:pt x="935896" y="420750"/>
                </a:cubicBezTo>
                <a:cubicBezTo>
                  <a:pt x="935896" y="293954"/>
                  <a:pt x="832747" y="190862"/>
                  <a:pt x="706009" y="190862"/>
                </a:cubicBezTo>
                <a:cubicBezTo>
                  <a:pt x="579213" y="190862"/>
                  <a:pt x="476122" y="294012"/>
                  <a:pt x="476122" y="420750"/>
                </a:cubicBezTo>
                <a:cubicBezTo>
                  <a:pt x="476006" y="484818"/>
                  <a:pt x="496158" y="515977"/>
                  <a:pt x="517474" y="549002"/>
                </a:cubicBezTo>
                <a:close/>
                <a:moveTo>
                  <a:pt x="836525" y="823620"/>
                </a:moveTo>
                <a:cubicBezTo>
                  <a:pt x="836525" y="831717"/>
                  <a:pt x="829944" y="838298"/>
                  <a:pt x="821847" y="838298"/>
                </a:cubicBezTo>
                <a:lnTo>
                  <a:pt x="786145" y="838298"/>
                </a:lnTo>
                <a:cubicBezTo>
                  <a:pt x="775078" y="838298"/>
                  <a:pt x="766168" y="847266"/>
                  <a:pt x="766168" y="858275"/>
                </a:cubicBezTo>
                <a:lnTo>
                  <a:pt x="766168" y="893046"/>
                </a:lnTo>
                <a:cubicBezTo>
                  <a:pt x="766168" y="899918"/>
                  <a:pt x="760344" y="905742"/>
                  <a:pt x="753472" y="905742"/>
                </a:cubicBezTo>
                <a:lnTo>
                  <a:pt x="658302" y="905742"/>
                </a:lnTo>
                <a:cubicBezTo>
                  <a:pt x="651429" y="905742"/>
                  <a:pt x="645546" y="899918"/>
                  <a:pt x="645546" y="893046"/>
                </a:cubicBezTo>
                <a:lnTo>
                  <a:pt x="645546" y="858275"/>
                </a:lnTo>
                <a:cubicBezTo>
                  <a:pt x="645546" y="847208"/>
                  <a:pt x="636576" y="838298"/>
                  <a:pt x="625570" y="838298"/>
                </a:cubicBezTo>
                <a:lnTo>
                  <a:pt x="589925" y="838298"/>
                </a:lnTo>
                <a:cubicBezTo>
                  <a:pt x="581829" y="838298"/>
                  <a:pt x="575247" y="831717"/>
                  <a:pt x="575247" y="823620"/>
                </a:cubicBezTo>
                <a:lnTo>
                  <a:pt x="575247" y="748720"/>
                </a:lnTo>
                <a:cubicBezTo>
                  <a:pt x="575247" y="740623"/>
                  <a:pt x="581829" y="734042"/>
                  <a:pt x="589925" y="734042"/>
                </a:cubicBezTo>
                <a:lnTo>
                  <a:pt x="821914" y="734042"/>
                </a:lnTo>
                <a:cubicBezTo>
                  <a:pt x="830011" y="734042"/>
                  <a:pt x="836592" y="740623"/>
                  <a:pt x="836592" y="748720"/>
                </a:cubicBezTo>
                <a:lnTo>
                  <a:pt x="836592" y="823620"/>
                </a:lnTo>
                <a:close/>
                <a:moveTo>
                  <a:pt x="705885" y="230876"/>
                </a:moveTo>
                <a:cubicBezTo>
                  <a:pt x="810606" y="230876"/>
                  <a:pt x="895753" y="316085"/>
                  <a:pt x="895753" y="420744"/>
                </a:cubicBezTo>
                <a:cubicBezTo>
                  <a:pt x="895753" y="472988"/>
                  <a:pt x="880260" y="496985"/>
                  <a:pt x="860690" y="527270"/>
                </a:cubicBezTo>
                <a:cubicBezTo>
                  <a:pt x="838557" y="561460"/>
                  <a:pt x="811416" y="603569"/>
                  <a:pt x="801514" y="693968"/>
                </a:cubicBezTo>
                <a:lnTo>
                  <a:pt x="725914" y="693968"/>
                </a:lnTo>
                <a:lnTo>
                  <a:pt x="725914" y="471357"/>
                </a:lnTo>
                <a:lnTo>
                  <a:pt x="805941" y="425169"/>
                </a:lnTo>
                <a:cubicBezTo>
                  <a:pt x="815493" y="419636"/>
                  <a:pt x="818813" y="407405"/>
                  <a:pt x="813280" y="397853"/>
                </a:cubicBezTo>
                <a:cubicBezTo>
                  <a:pt x="807747" y="388302"/>
                  <a:pt x="795516" y="384981"/>
                  <a:pt x="785964" y="390514"/>
                </a:cubicBezTo>
                <a:lnTo>
                  <a:pt x="705879" y="436702"/>
                </a:lnTo>
                <a:lnTo>
                  <a:pt x="625853" y="390514"/>
                </a:lnTo>
                <a:cubicBezTo>
                  <a:pt x="616301" y="384981"/>
                  <a:pt x="604070" y="388302"/>
                  <a:pt x="598537" y="397853"/>
                </a:cubicBezTo>
                <a:cubicBezTo>
                  <a:pt x="593004" y="407405"/>
                  <a:pt x="596324" y="419636"/>
                  <a:pt x="605876" y="425169"/>
                </a:cubicBezTo>
                <a:lnTo>
                  <a:pt x="685903" y="471357"/>
                </a:lnTo>
                <a:lnTo>
                  <a:pt x="685903" y="694027"/>
                </a:lnTo>
                <a:lnTo>
                  <a:pt x="610303" y="694027"/>
                </a:lnTo>
                <a:cubicBezTo>
                  <a:pt x="600401" y="603575"/>
                  <a:pt x="573202" y="561524"/>
                  <a:pt x="551127" y="527330"/>
                </a:cubicBezTo>
                <a:cubicBezTo>
                  <a:pt x="531499" y="496985"/>
                  <a:pt x="516064" y="473048"/>
                  <a:pt x="516064" y="420803"/>
                </a:cubicBezTo>
                <a:cubicBezTo>
                  <a:pt x="516006" y="316082"/>
                  <a:pt x="601157" y="230876"/>
                  <a:pt x="705872" y="230876"/>
                </a:cubicBezTo>
                <a:close/>
              </a:path>
            </a:pathLst>
          </a:custGeom>
          <a:solidFill>
            <a:srgbClr val="034EA2"/>
          </a:solidFill>
          <a:ln w="14859" cap="flat">
            <a:noFill/>
            <a:prstDash val="solid"/>
            <a:miter/>
          </a:ln>
        </p:spPr>
        <p:txBody>
          <a:bodyPr rtlCol="0" anchor="ctr"/>
          <a:lstStyle/>
          <a:p>
            <a:endParaRPr lang="en-GB" sz="1350"/>
          </a:p>
        </p:txBody>
      </p:sp>
      <p:grpSp>
        <p:nvGrpSpPr>
          <p:cNvPr id="16" name="Graphic 19">
            <a:extLst>
              <a:ext uri="{FF2B5EF4-FFF2-40B4-BE49-F238E27FC236}">
                <a16:creationId xmlns:a16="http://schemas.microsoft.com/office/drawing/2014/main" id="{FB709EF3-8F11-BA6B-3A79-44D0099FAFC1}"/>
              </a:ext>
            </a:extLst>
          </p:cNvPr>
          <p:cNvGrpSpPr/>
          <p:nvPr/>
        </p:nvGrpSpPr>
        <p:grpSpPr>
          <a:xfrm>
            <a:off x="5454815" y="1808207"/>
            <a:ext cx="856794" cy="1085322"/>
            <a:chOff x="7273086" y="2410943"/>
            <a:chExt cx="1142392" cy="1447096"/>
          </a:xfrm>
          <a:solidFill>
            <a:srgbClr val="034EA2"/>
          </a:solidFill>
        </p:grpSpPr>
        <p:sp>
          <p:nvSpPr>
            <p:cNvPr id="17" name="Freeform 16">
              <a:extLst>
                <a:ext uri="{FF2B5EF4-FFF2-40B4-BE49-F238E27FC236}">
                  <a16:creationId xmlns:a16="http://schemas.microsoft.com/office/drawing/2014/main" id="{8DF23C63-FC2D-7996-5885-FB2EDF5DD64B}"/>
                </a:ext>
              </a:extLst>
            </p:cNvPr>
            <p:cNvSpPr/>
            <p:nvPr/>
          </p:nvSpPr>
          <p:spPr>
            <a:xfrm>
              <a:off x="7273086" y="2410943"/>
              <a:ext cx="1142392" cy="1447096"/>
            </a:xfrm>
            <a:custGeom>
              <a:avLst/>
              <a:gdLst>
                <a:gd name="connsiteX0" fmla="*/ 1111698 w 1142392"/>
                <a:gd name="connsiteY0" fmla="*/ 857331 h 1447096"/>
                <a:gd name="connsiteX1" fmla="*/ 1142392 w 1142392"/>
                <a:gd name="connsiteY1" fmla="*/ 837586 h 1447096"/>
                <a:gd name="connsiteX2" fmla="*/ 1142392 w 1142392"/>
                <a:gd name="connsiteY2" fmla="*/ 87702 h 1447096"/>
                <a:gd name="connsiteX3" fmla="*/ 1129229 w 1142392"/>
                <a:gd name="connsiteY3" fmla="*/ 67958 h 1447096"/>
                <a:gd name="connsiteX4" fmla="*/ 572300 w 1142392"/>
                <a:gd name="connsiteY4" fmla="*/ 63590 h 1447096"/>
                <a:gd name="connsiteX5" fmla="*/ 13163 w 1142392"/>
                <a:gd name="connsiteY5" fmla="*/ 68016 h 1447096"/>
                <a:gd name="connsiteX6" fmla="*/ 0 w 1142392"/>
                <a:gd name="connsiteY6" fmla="*/ 87702 h 1447096"/>
                <a:gd name="connsiteX7" fmla="*/ 0 w 1142392"/>
                <a:gd name="connsiteY7" fmla="*/ 837586 h 1447096"/>
                <a:gd name="connsiteX8" fmla="*/ 30694 w 1142392"/>
                <a:gd name="connsiteY8" fmla="*/ 857331 h 1447096"/>
                <a:gd name="connsiteX9" fmla="*/ 548187 w 1142392"/>
                <a:gd name="connsiteY9" fmla="*/ 850749 h 1447096"/>
                <a:gd name="connsiteX10" fmla="*/ 548187 w 1142392"/>
                <a:gd name="connsiteY10" fmla="*/ 945045 h 1447096"/>
                <a:gd name="connsiteX11" fmla="*/ 528442 w 1142392"/>
                <a:gd name="connsiteY11" fmla="*/ 920932 h 1447096"/>
                <a:gd name="connsiteX12" fmla="*/ 353008 w 1142392"/>
                <a:gd name="connsiteY12" fmla="*/ 857331 h 1447096"/>
                <a:gd name="connsiteX13" fmla="*/ 350793 w 1142392"/>
                <a:gd name="connsiteY13" fmla="*/ 857331 h 1447096"/>
                <a:gd name="connsiteX14" fmla="*/ 328893 w 1142392"/>
                <a:gd name="connsiteY14" fmla="*/ 879231 h 1447096"/>
                <a:gd name="connsiteX15" fmla="*/ 392495 w 1142392"/>
                <a:gd name="connsiteY15" fmla="*/ 1056813 h 1447096"/>
                <a:gd name="connsiteX16" fmla="*/ 548173 w 1142392"/>
                <a:gd name="connsiteY16" fmla="*/ 1120414 h 1447096"/>
                <a:gd name="connsiteX17" fmla="*/ 548173 w 1142392"/>
                <a:gd name="connsiteY17" fmla="*/ 1276093 h 1447096"/>
                <a:gd name="connsiteX18" fmla="*/ 72385 w 1142392"/>
                <a:gd name="connsiteY18" fmla="*/ 1425196 h 1447096"/>
                <a:gd name="connsiteX19" fmla="*/ 94285 w 1142392"/>
                <a:gd name="connsiteY19" fmla="*/ 1447096 h 1447096"/>
                <a:gd name="connsiteX20" fmla="*/ 1048083 w 1142392"/>
                <a:gd name="connsiteY20" fmla="*/ 1447096 h 1447096"/>
                <a:gd name="connsiteX21" fmla="*/ 1069983 w 1142392"/>
                <a:gd name="connsiteY21" fmla="*/ 1425196 h 1447096"/>
                <a:gd name="connsiteX22" fmla="*/ 1069983 w 1142392"/>
                <a:gd name="connsiteY22" fmla="*/ 1420827 h 1447096"/>
                <a:gd name="connsiteX23" fmla="*/ 594195 w 1142392"/>
                <a:gd name="connsiteY23" fmla="*/ 1276151 h 1447096"/>
                <a:gd name="connsiteX24" fmla="*/ 594195 w 1142392"/>
                <a:gd name="connsiteY24" fmla="*/ 1210393 h 1447096"/>
                <a:gd name="connsiteX25" fmla="*/ 749874 w 1142392"/>
                <a:gd name="connsiteY25" fmla="*/ 1146792 h 1447096"/>
                <a:gd name="connsiteX26" fmla="*/ 813475 w 1142392"/>
                <a:gd name="connsiteY26" fmla="*/ 969210 h 1447096"/>
                <a:gd name="connsiteX27" fmla="*/ 791575 w 1142392"/>
                <a:gd name="connsiteY27" fmla="*/ 947310 h 1447096"/>
                <a:gd name="connsiteX28" fmla="*/ 789362 w 1142392"/>
                <a:gd name="connsiteY28" fmla="*/ 947310 h 1447096"/>
                <a:gd name="connsiteX29" fmla="*/ 613928 w 1142392"/>
                <a:gd name="connsiteY29" fmla="*/ 1010911 h 1447096"/>
                <a:gd name="connsiteX30" fmla="*/ 594183 w 1142392"/>
                <a:gd name="connsiteY30" fmla="*/ 1035024 h 1447096"/>
                <a:gd name="connsiteX31" fmla="*/ 594183 w 1142392"/>
                <a:gd name="connsiteY31" fmla="*/ 848645 h 1447096"/>
                <a:gd name="connsiteX32" fmla="*/ 1111675 w 1142392"/>
                <a:gd name="connsiteY32" fmla="*/ 857325 h 1447096"/>
                <a:gd name="connsiteX33" fmla="*/ 594206 w 1142392"/>
                <a:gd name="connsiteY33" fmla="*/ 100871 h 1447096"/>
                <a:gd name="connsiteX34" fmla="*/ 1100694 w 1142392"/>
                <a:gd name="connsiteY34" fmla="*/ 100871 h 1447096"/>
                <a:gd name="connsiteX35" fmla="*/ 1100694 w 1142392"/>
                <a:gd name="connsiteY35" fmla="*/ 802535 h 1447096"/>
                <a:gd name="connsiteX36" fmla="*/ 594206 w 1142392"/>
                <a:gd name="connsiteY36" fmla="*/ 802535 h 1447096"/>
                <a:gd name="connsiteX37" fmla="*/ 425421 w 1142392"/>
                <a:gd name="connsiteY37" fmla="*/ 1026190 h 1447096"/>
                <a:gd name="connsiteX38" fmla="*/ 374982 w 1142392"/>
                <a:gd name="connsiteY38" fmla="*/ 903412 h 1447096"/>
                <a:gd name="connsiteX39" fmla="*/ 497760 w 1142392"/>
                <a:gd name="connsiteY39" fmla="*/ 953851 h 1447096"/>
                <a:gd name="connsiteX40" fmla="*/ 548198 w 1142392"/>
                <a:gd name="connsiteY40" fmla="*/ 1076629 h 1447096"/>
                <a:gd name="connsiteX41" fmla="*/ 425421 w 1142392"/>
                <a:gd name="connsiteY41" fmla="*/ 1026190 h 1447096"/>
                <a:gd name="connsiteX42" fmla="*/ 43866 w 1142392"/>
                <a:gd name="connsiteY42" fmla="*/ 802535 h 1447096"/>
                <a:gd name="connsiteX43" fmla="*/ 43866 w 1142392"/>
                <a:gd name="connsiteY43" fmla="*/ 100871 h 1447096"/>
                <a:gd name="connsiteX44" fmla="*/ 550354 w 1142392"/>
                <a:gd name="connsiteY44" fmla="*/ 100871 h 1447096"/>
                <a:gd name="connsiteX45" fmla="*/ 550354 w 1142392"/>
                <a:gd name="connsiteY45" fmla="*/ 802535 h 1447096"/>
                <a:gd name="connsiteX46" fmla="*/ 43866 w 1142392"/>
                <a:gd name="connsiteY46" fmla="*/ 802535 h 1447096"/>
                <a:gd name="connsiteX47" fmla="*/ 1017405 w 1142392"/>
                <a:gd name="connsiteY47" fmla="*/ 1403376 h 1447096"/>
                <a:gd name="connsiteX48" fmla="*/ 127215 w 1142392"/>
                <a:gd name="connsiteY48" fmla="*/ 1403376 h 1447096"/>
                <a:gd name="connsiteX49" fmla="*/ 1017405 w 1142392"/>
                <a:gd name="connsiteY49" fmla="*/ 1403376 h 1447096"/>
                <a:gd name="connsiteX50" fmla="*/ 644647 w 1142392"/>
                <a:gd name="connsiteY50" fmla="*/ 1043724 h 1447096"/>
                <a:gd name="connsiteX51" fmla="*/ 767425 w 1142392"/>
                <a:gd name="connsiteY51" fmla="*/ 993286 h 1447096"/>
                <a:gd name="connsiteX52" fmla="*/ 716986 w 1142392"/>
                <a:gd name="connsiteY52" fmla="*/ 1116063 h 1447096"/>
                <a:gd name="connsiteX53" fmla="*/ 594209 w 1142392"/>
                <a:gd name="connsiteY53" fmla="*/ 1166502 h 1447096"/>
                <a:gd name="connsiteX54" fmla="*/ 644647 w 1142392"/>
                <a:gd name="connsiteY54" fmla="*/ 1043724 h 144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42392" h="1447096">
                  <a:moveTo>
                    <a:pt x="1111698" y="857331"/>
                  </a:moveTo>
                  <a:cubicBezTo>
                    <a:pt x="1127073" y="863912"/>
                    <a:pt x="1142392" y="852962"/>
                    <a:pt x="1142392" y="837586"/>
                  </a:cubicBezTo>
                  <a:lnTo>
                    <a:pt x="1142392" y="87702"/>
                  </a:lnTo>
                  <a:cubicBezTo>
                    <a:pt x="1142392" y="78907"/>
                    <a:pt x="1138023" y="72327"/>
                    <a:pt x="1129229" y="67958"/>
                  </a:cubicBezTo>
                  <a:cubicBezTo>
                    <a:pt x="947279" y="-21911"/>
                    <a:pt x="758678" y="-21911"/>
                    <a:pt x="572300" y="63590"/>
                  </a:cubicBezTo>
                  <a:cubicBezTo>
                    <a:pt x="388127" y="-21912"/>
                    <a:pt x="199542" y="-21912"/>
                    <a:pt x="13163" y="68016"/>
                  </a:cubicBezTo>
                  <a:cubicBezTo>
                    <a:pt x="6581" y="70171"/>
                    <a:pt x="0" y="78966"/>
                    <a:pt x="0" y="87702"/>
                  </a:cubicBezTo>
                  <a:lnTo>
                    <a:pt x="0" y="837586"/>
                  </a:lnTo>
                  <a:cubicBezTo>
                    <a:pt x="0" y="852962"/>
                    <a:pt x="17532" y="863912"/>
                    <a:pt x="30694" y="857331"/>
                  </a:cubicBezTo>
                  <a:cubicBezTo>
                    <a:pt x="203907" y="773985"/>
                    <a:pt x="377121" y="773985"/>
                    <a:pt x="548187" y="850749"/>
                  </a:cubicBezTo>
                  <a:lnTo>
                    <a:pt x="548187" y="945045"/>
                  </a:lnTo>
                  <a:cubicBezTo>
                    <a:pt x="541605" y="936251"/>
                    <a:pt x="535024" y="927513"/>
                    <a:pt x="528442" y="920932"/>
                  </a:cubicBezTo>
                  <a:cubicBezTo>
                    <a:pt x="467054" y="859543"/>
                    <a:pt x="372764" y="857331"/>
                    <a:pt x="353008" y="857331"/>
                  </a:cubicBezTo>
                  <a:lnTo>
                    <a:pt x="350793" y="857331"/>
                  </a:lnTo>
                  <a:cubicBezTo>
                    <a:pt x="339845" y="857331"/>
                    <a:pt x="328893" y="866125"/>
                    <a:pt x="328893" y="879231"/>
                  </a:cubicBezTo>
                  <a:cubicBezTo>
                    <a:pt x="328893" y="883600"/>
                    <a:pt x="326680" y="991058"/>
                    <a:pt x="392495" y="1056813"/>
                  </a:cubicBezTo>
                  <a:cubicBezTo>
                    <a:pt x="440720" y="1105039"/>
                    <a:pt x="510903" y="1118201"/>
                    <a:pt x="548173" y="1120414"/>
                  </a:cubicBezTo>
                  <a:lnTo>
                    <a:pt x="548173" y="1276093"/>
                  </a:lnTo>
                  <a:cubicBezTo>
                    <a:pt x="322312" y="1278305"/>
                    <a:pt x="72385" y="1317737"/>
                    <a:pt x="72385" y="1425196"/>
                  </a:cubicBezTo>
                  <a:cubicBezTo>
                    <a:pt x="72385" y="1438359"/>
                    <a:pt x="81181" y="1447096"/>
                    <a:pt x="94285" y="1447096"/>
                  </a:cubicBezTo>
                  <a:lnTo>
                    <a:pt x="1048083" y="1447096"/>
                  </a:lnTo>
                  <a:cubicBezTo>
                    <a:pt x="1061247" y="1447096"/>
                    <a:pt x="1069983" y="1438302"/>
                    <a:pt x="1069983" y="1425196"/>
                  </a:cubicBezTo>
                  <a:lnTo>
                    <a:pt x="1069983" y="1420827"/>
                  </a:lnTo>
                  <a:cubicBezTo>
                    <a:pt x="1063460" y="1315639"/>
                    <a:pt x="815688" y="1278364"/>
                    <a:pt x="594195" y="1276151"/>
                  </a:cubicBezTo>
                  <a:lnTo>
                    <a:pt x="594195" y="1210393"/>
                  </a:lnTo>
                  <a:cubicBezTo>
                    <a:pt x="629258" y="1208181"/>
                    <a:pt x="701654" y="1195018"/>
                    <a:pt x="749874" y="1146792"/>
                  </a:cubicBezTo>
                  <a:cubicBezTo>
                    <a:pt x="815631" y="1081034"/>
                    <a:pt x="813475" y="973579"/>
                    <a:pt x="813475" y="969210"/>
                  </a:cubicBezTo>
                  <a:cubicBezTo>
                    <a:pt x="813475" y="958261"/>
                    <a:pt x="804681" y="947310"/>
                    <a:pt x="791575" y="947310"/>
                  </a:cubicBezTo>
                  <a:lnTo>
                    <a:pt x="789362" y="947310"/>
                  </a:lnTo>
                  <a:cubicBezTo>
                    <a:pt x="771831" y="947310"/>
                    <a:pt x="675322" y="949524"/>
                    <a:pt x="613928" y="1010911"/>
                  </a:cubicBezTo>
                  <a:cubicBezTo>
                    <a:pt x="607346" y="1017493"/>
                    <a:pt x="598552" y="1026287"/>
                    <a:pt x="594183" y="1035024"/>
                  </a:cubicBezTo>
                  <a:lnTo>
                    <a:pt x="594183" y="848645"/>
                  </a:lnTo>
                  <a:cubicBezTo>
                    <a:pt x="767456" y="771823"/>
                    <a:pt x="940669" y="774036"/>
                    <a:pt x="1111675" y="857325"/>
                  </a:cubicBezTo>
                  <a:close/>
                  <a:moveTo>
                    <a:pt x="594206" y="100871"/>
                  </a:moveTo>
                  <a:cubicBezTo>
                    <a:pt x="763050" y="24107"/>
                    <a:pt x="931894" y="24107"/>
                    <a:pt x="1100694" y="100871"/>
                  </a:cubicBezTo>
                  <a:lnTo>
                    <a:pt x="1100694" y="802535"/>
                  </a:lnTo>
                  <a:cubicBezTo>
                    <a:pt x="931850" y="732352"/>
                    <a:pt x="763005" y="732352"/>
                    <a:pt x="594206" y="802535"/>
                  </a:cubicBezTo>
                  <a:close/>
                  <a:moveTo>
                    <a:pt x="425421" y="1026190"/>
                  </a:moveTo>
                  <a:cubicBezTo>
                    <a:pt x="388145" y="988914"/>
                    <a:pt x="377195" y="934107"/>
                    <a:pt x="374982" y="903412"/>
                  </a:cubicBezTo>
                  <a:cubicBezTo>
                    <a:pt x="405677" y="905625"/>
                    <a:pt x="460484" y="916575"/>
                    <a:pt x="497760" y="953851"/>
                  </a:cubicBezTo>
                  <a:cubicBezTo>
                    <a:pt x="535036" y="991127"/>
                    <a:pt x="545986" y="1045934"/>
                    <a:pt x="548198" y="1076629"/>
                  </a:cubicBezTo>
                  <a:cubicBezTo>
                    <a:pt x="519659" y="1072260"/>
                    <a:pt x="462697" y="1063466"/>
                    <a:pt x="425421" y="1026190"/>
                  </a:cubicBezTo>
                  <a:close/>
                  <a:moveTo>
                    <a:pt x="43866" y="802535"/>
                  </a:moveTo>
                  <a:lnTo>
                    <a:pt x="43866" y="100871"/>
                  </a:lnTo>
                  <a:cubicBezTo>
                    <a:pt x="212710" y="24107"/>
                    <a:pt x="381555" y="24107"/>
                    <a:pt x="550354" y="100871"/>
                  </a:cubicBezTo>
                  <a:lnTo>
                    <a:pt x="550354" y="802535"/>
                  </a:lnTo>
                  <a:cubicBezTo>
                    <a:pt x="381570" y="732411"/>
                    <a:pt x="212710" y="732411"/>
                    <a:pt x="43866" y="802535"/>
                  </a:cubicBezTo>
                  <a:close/>
                  <a:moveTo>
                    <a:pt x="1017405" y="1403376"/>
                  </a:moveTo>
                  <a:lnTo>
                    <a:pt x="127215" y="1403376"/>
                  </a:lnTo>
                  <a:cubicBezTo>
                    <a:pt x="234615" y="1291549"/>
                    <a:pt x="910006" y="1291549"/>
                    <a:pt x="1017405" y="1403376"/>
                  </a:cubicBezTo>
                  <a:close/>
                  <a:moveTo>
                    <a:pt x="644647" y="1043724"/>
                  </a:moveTo>
                  <a:cubicBezTo>
                    <a:pt x="681923" y="1006449"/>
                    <a:pt x="736730" y="997655"/>
                    <a:pt x="767425" y="993286"/>
                  </a:cubicBezTo>
                  <a:cubicBezTo>
                    <a:pt x="765212" y="1023980"/>
                    <a:pt x="754262" y="1078788"/>
                    <a:pt x="716986" y="1116063"/>
                  </a:cubicBezTo>
                  <a:cubicBezTo>
                    <a:pt x="679710" y="1153339"/>
                    <a:pt x="624903" y="1164289"/>
                    <a:pt x="594209" y="1166502"/>
                  </a:cubicBezTo>
                  <a:cubicBezTo>
                    <a:pt x="598636" y="1135866"/>
                    <a:pt x="609584" y="1081000"/>
                    <a:pt x="644647" y="1043724"/>
                  </a:cubicBezTo>
                  <a:close/>
                </a:path>
              </a:pathLst>
            </a:custGeom>
            <a:grpFill/>
            <a:ln w="14859" cap="flat">
              <a:noFill/>
              <a:prstDash val="solid"/>
              <a:miter/>
            </a:ln>
          </p:spPr>
          <p:txBody>
            <a:bodyPr rtlCol="0" anchor="ctr"/>
            <a:lstStyle/>
            <a:p>
              <a:endParaRPr lang="en-GB" sz="1350"/>
            </a:p>
          </p:txBody>
        </p:sp>
        <p:sp>
          <p:nvSpPr>
            <p:cNvPr id="18" name="Freeform 17">
              <a:extLst>
                <a:ext uri="{FF2B5EF4-FFF2-40B4-BE49-F238E27FC236}">
                  <a16:creationId xmlns:a16="http://schemas.microsoft.com/office/drawing/2014/main" id="{D991C548-3116-325D-1A04-7E5A00D4AE21}"/>
                </a:ext>
              </a:extLst>
            </p:cNvPr>
            <p:cNvSpPr/>
            <p:nvPr/>
          </p:nvSpPr>
          <p:spPr>
            <a:xfrm>
              <a:off x="7399865" y="2910462"/>
              <a:ext cx="213124" cy="59945"/>
            </a:xfrm>
            <a:custGeom>
              <a:avLst/>
              <a:gdLst>
                <a:gd name="connsiteX0" fmla="*/ 420 w 213124"/>
                <a:gd name="connsiteY0" fmla="*/ 42071 h 59945"/>
                <a:gd name="connsiteX1" fmla="*/ 26746 w 213124"/>
                <a:gd name="connsiteY1" fmla="*/ 59603 h 59945"/>
                <a:gd name="connsiteX2" fmla="*/ 171480 w 213124"/>
                <a:gd name="connsiteY2" fmla="*/ 44227 h 59945"/>
                <a:gd name="connsiteX3" fmla="*/ 191225 w 213124"/>
                <a:gd name="connsiteY3" fmla="*/ 44227 h 59945"/>
                <a:gd name="connsiteX4" fmla="*/ 213125 w 213124"/>
                <a:gd name="connsiteY4" fmla="*/ 22327 h 59945"/>
                <a:gd name="connsiteX5" fmla="*/ 191225 w 213124"/>
                <a:gd name="connsiteY5" fmla="*/ 427 h 59945"/>
                <a:gd name="connsiteX6" fmla="*/ 18012 w 213124"/>
                <a:gd name="connsiteY6" fmla="*/ 15802 h 59945"/>
                <a:gd name="connsiteX7" fmla="*/ 422 w 213124"/>
                <a:gd name="connsiteY7" fmla="*/ 42070 h 5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124" h="59945">
                  <a:moveTo>
                    <a:pt x="420" y="42071"/>
                  </a:moveTo>
                  <a:cubicBezTo>
                    <a:pt x="2633" y="53021"/>
                    <a:pt x="13583" y="61815"/>
                    <a:pt x="26746" y="59603"/>
                  </a:cubicBezTo>
                  <a:cubicBezTo>
                    <a:pt x="74972" y="48653"/>
                    <a:pt x="123198" y="44227"/>
                    <a:pt x="171480" y="44227"/>
                  </a:cubicBezTo>
                  <a:lnTo>
                    <a:pt x="191225" y="44227"/>
                  </a:lnTo>
                  <a:cubicBezTo>
                    <a:pt x="204388" y="44227"/>
                    <a:pt x="213125" y="35433"/>
                    <a:pt x="213125" y="22327"/>
                  </a:cubicBezTo>
                  <a:cubicBezTo>
                    <a:pt x="213125" y="9164"/>
                    <a:pt x="204331" y="427"/>
                    <a:pt x="191225" y="427"/>
                  </a:cubicBezTo>
                  <a:cubicBezTo>
                    <a:pt x="134205" y="-1786"/>
                    <a:pt x="75029" y="4795"/>
                    <a:pt x="18012" y="15802"/>
                  </a:cubicBezTo>
                  <a:cubicBezTo>
                    <a:pt x="4791" y="20171"/>
                    <a:pt x="-1791" y="31120"/>
                    <a:pt x="422" y="42070"/>
                  </a:cubicBezTo>
                  <a:close/>
                </a:path>
              </a:pathLst>
            </a:custGeom>
            <a:grpFill/>
            <a:ln w="14859" cap="flat">
              <a:noFill/>
              <a:prstDash val="solid"/>
              <a:miter/>
            </a:ln>
          </p:spPr>
          <p:txBody>
            <a:bodyPr rtlCol="0" anchor="ctr"/>
            <a:lstStyle/>
            <a:p>
              <a:endParaRPr lang="en-GB" sz="1350"/>
            </a:p>
          </p:txBody>
        </p:sp>
        <p:sp>
          <p:nvSpPr>
            <p:cNvPr id="19" name="Freeform 18">
              <a:extLst>
                <a:ext uri="{FF2B5EF4-FFF2-40B4-BE49-F238E27FC236}">
                  <a16:creationId xmlns:a16="http://schemas.microsoft.com/office/drawing/2014/main" id="{4CE604FC-7964-35A6-E7AB-9C3F79558EC2}"/>
                </a:ext>
              </a:extLst>
            </p:cNvPr>
            <p:cNvSpPr/>
            <p:nvPr/>
          </p:nvSpPr>
          <p:spPr>
            <a:xfrm>
              <a:off x="7641134" y="2914970"/>
              <a:ext cx="103430" cy="53415"/>
            </a:xfrm>
            <a:custGeom>
              <a:avLst/>
              <a:gdLst>
                <a:gd name="connsiteX0" fmla="*/ 83630 w 103430"/>
                <a:gd name="connsiteY0" fmla="*/ 11291 h 53415"/>
                <a:gd name="connsiteX1" fmla="*/ 24454 w 103430"/>
                <a:gd name="connsiteY1" fmla="*/ 341 h 53415"/>
                <a:gd name="connsiteX2" fmla="*/ 341 w 103430"/>
                <a:gd name="connsiteY2" fmla="*/ 20085 h 53415"/>
                <a:gd name="connsiteX3" fmla="*/ 20085 w 103430"/>
                <a:gd name="connsiteY3" fmla="*/ 44198 h 53415"/>
                <a:gd name="connsiteX4" fmla="*/ 77105 w 103430"/>
                <a:gd name="connsiteY4" fmla="*/ 52993 h 53415"/>
                <a:gd name="connsiteX5" fmla="*/ 103431 w 103430"/>
                <a:gd name="connsiteY5" fmla="*/ 35462 h 53415"/>
                <a:gd name="connsiteX6" fmla="*/ 83628 w 103430"/>
                <a:gd name="connsiteY6" fmla="*/ 11291 h 5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30" h="53415">
                  <a:moveTo>
                    <a:pt x="83630" y="11291"/>
                  </a:moveTo>
                  <a:cubicBezTo>
                    <a:pt x="63885" y="6922"/>
                    <a:pt x="44141" y="2497"/>
                    <a:pt x="24454" y="341"/>
                  </a:cubicBezTo>
                  <a:cubicBezTo>
                    <a:pt x="13503" y="-1872"/>
                    <a:pt x="2553" y="6922"/>
                    <a:pt x="341" y="20085"/>
                  </a:cubicBezTo>
                  <a:cubicBezTo>
                    <a:pt x="-1872" y="31035"/>
                    <a:pt x="6922" y="41985"/>
                    <a:pt x="20085" y="44198"/>
                  </a:cubicBezTo>
                  <a:cubicBezTo>
                    <a:pt x="37616" y="46412"/>
                    <a:pt x="57361" y="50779"/>
                    <a:pt x="77105" y="52993"/>
                  </a:cubicBezTo>
                  <a:cubicBezTo>
                    <a:pt x="88055" y="55206"/>
                    <a:pt x="101218" y="48625"/>
                    <a:pt x="103431" y="35462"/>
                  </a:cubicBezTo>
                  <a:cubicBezTo>
                    <a:pt x="103372" y="26608"/>
                    <a:pt x="94636" y="15660"/>
                    <a:pt x="83628" y="11291"/>
                  </a:cubicBezTo>
                  <a:close/>
                </a:path>
              </a:pathLst>
            </a:custGeom>
            <a:grpFill/>
            <a:ln w="14859" cap="flat">
              <a:noFill/>
              <a:prstDash val="solid"/>
              <a:miter/>
            </a:ln>
          </p:spPr>
          <p:txBody>
            <a:bodyPr rtlCol="0" anchor="ctr"/>
            <a:lstStyle/>
            <a:p>
              <a:endParaRPr lang="en-GB" sz="1350"/>
            </a:p>
          </p:txBody>
        </p:sp>
        <p:sp>
          <p:nvSpPr>
            <p:cNvPr id="20" name="Freeform 19">
              <a:extLst>
                <a:ext uri="{FF2B5EF4-FFF2-40B4-BE49-F238E27FC236}">
                  <a16:creationId xmlns:a16="http://schemas.microsoft.com/office/drawing/2014/main" id="{8439C55C-8B94-9AAD-D4EC-7931F50FEBED}"/>
                </a:ext>
              </a:extLst>
            </p:cNvPr>
            <p:cNvSpPr/>
            <p:nvPr/>
          </p:nvSpPr>
          <p:spPr>
            <a:xfrm>
              <a:off x="7654165" y="2671486"/>
              <a:ext cx="89501" cy="56594"/>
            </a:xfrm>
            <a:custGeom>
              <a:avLst/>
              <a:gdLst>
                <a:gd name="connsiteX0" fmla="*/ 59655 w 89501"/>
                <a:gd name="connsiteY0" fmla="*/ 55230 h 56594"/>
                <a:gd name="connsiteX1" fmla="*/ 88136 w 89501"/>
                <a:gd name="connsiteY1" fmla="*/ 42067 h 56594"/>
                <a:gd name="connsiteX2" fmla="*/ 74974 w 89501"/>
                <a:gd name="connsiteY2" fmla="*/ 13585 h 56594"/>
                <a:gd name="connsiteX3" fmla="*/ 26748 w 89501"/>
                <a:gd name="connsiteY3" fmla="*/ 423 h 56594"/>
                <a:gd name="connsiteX4" fmla="*/ 422 w 89501"/>
                <a:gd name="connsiteY4" fmla="*/ 17954 h 56594"/>
                <a:gd name="connsiteX5" fmla="*/ 17954 w 89501"/>
                <a:gd name="connsiteY5" fmla="*/ 44280 h 56594"/>
                <a:gd name="connsiteX6" fmla="*/ 59656 w 89501"/>
                <a:gd name="connsiteY6" fmla="*/ 55230 h 5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501" h="56594">
                  <a:moveTo>
                    <a:pt x="59655" y="55230"/>
                  </a:moveTo>
                  <a:cubicBezTo>
                    <a:pt x="70605" y="59599"/>
                    <a:pt x="83768" y="53017"/>
                    <a:pt x="88136" y="42067"/>
                  </a:cubicBezTo>
                  <a:cubicBezTo>
                    <a:pt x="92505" y="31117"/>
                    <a:pt x="85924" y="17954"/>
                    <a:pt x="74974" y="13585"/>
                  </a:cubicBezTo>
                  <a:cubicBezTo>
                    <a:pt x="57442" y="7004"/>
                    <a:pt x="42067" y="2635"/>
                    <a:pt x="26748" y="423"/>
                  </a:cubicBezTo>
                  <a:cubicBezTo>
                    <a:pt x="15798" y="-1792"/>
                    <a:pt x="2635" y="4791"/>
                    <a:pt x="422" y="17954"/>
                  </a:cubicBezTo>
                  <a:cubicBezTo>
                    <a:pt x="-1791" y="28904"/>
                    <a:pt x="4791" y="42067"/>
                    <a:pt x="17954" y="44280"/>
                  </a:cubicBezTo>
                  <a:cubicBezTo>
                    <a:pt x="26748" y="46434"/>
                    <a:pt x="42125" y="50803"/>
                    <a:pt x="59656" y="55230"/>
                  </a:cubicBezTo>
                  <a:close/>
                </a:path>
              </a:pathLst>
            </a:custGeom>
            <a:grpFill/>
            <a:ln w="14859" cap="flat">
              <a:noFill/>
              <a:prstDash val="solid"/>
              <a:miter/>
            </a:ln>
          </p:spPr>
          <p:txBody>
            <a:bodyPr rtlCol="0" anchor="ctr"/>
            <a:lstStyle/>
            <a:p>
              <a:endParaRPr lang="en-GB" sz="1350"/>
            </a:p>
          </p:txBody>
        </p:sp>
        <p:sp>
          <p:nvSpPr>
            <p:cNvPr id="21" name="Freeform 20">
              <a:extLst>
                <a:ext uri="{FF2B5EF4-FFF2-40B4-BE49-F238E27FC236}">
                  <a16:creationId xmlns:a16="http://schemas.microsoft.com/office/drawing/2014/main" id="{7D5DCC6A-CCEE-D834-167D-50B9627659A4}"/>
                </a:ext>
              </a:extLst>
            </p:cNvPr>
            <p:cNvSpPr/>
            <p:nvPr/>
          </p:nvSpPr>
          <p:spPr>
            <a:xfrm>
              <a:off x="7399751" y="2659869"/>
              <a:ext cx="226341" cy="68224"/>
            </a:xfrm>
            <a:custGeom>
              <a:avLst/>
              <a:gdLst>
                <a:gd name="connsiteX0" fmla="*/ 534 w 226341"/>
                <a:gd name="connsiteY0" fmla="*/ 53697 h 68224"/>
                <a:gd name="connsiteX1" fmla="*/ 29016 w 226341"/>
                <a:gd name="connsiteY1" fmla="*/ 66860 h 68224"/>
                <a:gd name="connsiteX2" fmla="*/ 202229 w 226341"/>
                <a:gd name="connsiteY2" fmla="*/ 44959 h 68224"/>
                <a:gd name="connsiteX3" fmla="*/ 226342 w 226341"/>
                <a:gd name="connsiteY3" fmla="*/ 25215 h 68224"/>
                <a:gd name="connsiteX4" fmla="*/ 206598 w 226341"/>
                <a:gd name="connsiteY4" fmla="*/ 1102 h 68224"/>
                <a:gd name="connsiteX5" fmla="*/ 18012 w 226341"/>
                <a:gd name="connsiteY5" fmla="*/ 25215 h 68224"/>
                <a:gd name="connsiteX6" fmla="*/ 539 w 226341"/>
                <a:gd name="connsiteY6" fmla="*/ 53697 h 6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341" h="68224">
                  <a:moveTo>
                    <a:pt x="534" y="53697"/>
                  </a:moveTo>
                  <a:cubicBezTo>
                    <a:pt x="4903" y="64647"/>
                    <a:pt x="15910" y="71228"/>
                    <a:pt x="29016" y="66860"/>
                  </a:cubicBezTo>
                  <a:cubicBezTo>
                    <a:pt x="88192" y="47115"/>
                    <a:pt x="145212" y="40534"/>
                    <a:pt x="202229" y="44959"/>
                  </a:cubicBezTo>
                  <a:cubicBezTo>
                    <a:pt x="215392" y="44959"/>
                    <a:pt x="224129" y="36165"/>
                    <a:pt x="226342" y="25215"/>
                  </a:cubicBezTo>
                  <a:cubicBezTo>
                    <a:pt x="226342" y="14265"/>
                    <a:pt x="217548" y="3315"/>
                    <a:pt x="206598" y="1102"/>
                  </a:cubicBezTo>
                  <a:cubicBezTo>
                    <a:pt x="142996" y="-3267"/>
                    <a:pt x="81608" y="5471"/>
                    <a:pt x="18012" y="25215"/>
                  </a:cubicBezTo>
                  <a:cubicBezTo>
                    <a:pt x="2695" y="29584"/>
                    <a:pt x="-1674" y="42747"/>
                    <a:pt x="539" y="53697"/>
                  </a:cubicBezTo>
                  <a:close/>
                </a:path>
              </a:pathLst>
            </a:custGeom>
            <a:grpFill/>
            <a:ln w="14859" cap="flat">
              <a:noFill/>
              <a:prstDash val="solid"/>
              <a:miter/>
            </a:ln>
          </p:spPr>
          <p:txBody>
            <a:bodyPr rtlCol="0" anchor="ctr"/>
            <a:lstStyle/>
            <a:p>
              <a:endParaRPr lang="en-GB" sz="1350"/>
            </a:p>
          </p:txBody>
        </p:sp>
        <p:sp>
          <p:nvSpPr>
            <p:cNvPr id="22" name="Freeform 21">
              <a:extLst>
                <a:ext uri="{FF2B5EF4-FFF2-40B4-BE49-F238E27FC236}">
                  <a16:creationId xmlns:a16="http://schemas.microsoft.com/office/drawing/2014/main" id="{3A365E5F-2C96-2874-DEE5-C9E1E1B3ADF6}"/>
                </a:ext>
              </a:extLst>
            </p:cNvPr>
            <p:cNvSpPr/>
            <p:nvPr/>
          </p:nvSpPr>
          <p:spPr>
            <a:xfrm>
              <a:off x="7507423" y="2782471"/>
              <a:ext cx="235305" cy="68396"/>
            </a:xfrm>
            <a:custGeom>
              <a:avLst/>
              <a:gdLst>
                <a:gd name="connsiteX0" fmla="*/ 219563 w 235305"/>
                <a:gd name="connsiteY0" fmla="*/ 25387 h 68396"/>
                <a:gd name="connsiteX1" fmla="*/ 20018 w 235305"/>
                <a:gd name="connsiteY1" fmla="*/ 1274 h 68396"/>
                <a:gd name="connsiteX2" fmla="*/ 274 w 235305"/>
                <a:gd name="connsiteY2" fmla="*/ 25387 h 68396"/>
                <a:gd name="connsiteX3" fmla="*/ 24387 w 235305"/>
                <a:gd name="connsiteY3" fmla="*/ 45132 h 68396"/>
                <a:gd name="connsiteX4" fmla="*/ 206397 w 235305"/>
                <a:gd name="connsiteY4" fmla="*/ 67032 h 68396"/>
                <a:gd name="connsiteX5" fmla="*/ 234879 w 235305"/>
                <a:gd name="connsiteY5" fmla="*/ 53869 h 68396"/>
                <a:gd name="connsiteX6" fmla="*/ 219561 w 235305"/>
                <a:gd name="connsiteY6" fmla="*/ 25387 h 68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305" h="68396">
                  <a:moveTo>
                    <a:pt x="219563" y="25387"/>
                  </a:moveTo>
                  <a:cubicBezTo>
                    <a:pt x="153805" y="3487"/>
                    <a:pt x="85835" y="-3094"/>
                    <a:pt x="20018" y="1274"/>
                  </a:cubicBezTo>
                  <a:cubicBezTo>
                    <a:pt x="9068" y="3487"/>
                    <a:pt x="-1882" y="12225"/>
                    <a:pt x="274" y="25387"/>
                  </a:cubicBezTo>
                  <a:cubicBezTo>
                    <a:pt x="2486" y="36338"/>
                    <a:pt x="11224" y="47288"/>
                    <a:pt x="24387" y="45132"/>
                  </a:cubicBezTo>
                  <a:cubicBezTo>
                    <a:pt x="83563" y="38550"/>
                    <a:pt x="145008" y="47344"/>
                    <a:pt x="206397" y="67032"/>
                  </a:cubicBezTo>
                  <a:cubicBezTo>
                    <a:pt x="217347" y="71401"/>
                    <a:pt x="230510" y="64819"/>
                    <a:pt x="234879" y="53869"/>
                  </a:cubicBezTo>
                  <a:cubicBezTo>
                    <a:pt x="237091" y="42919"/>
                    <a:pt x="230510" y="29756"/>
                    <a:pt x="219561" y="25387"/>
                  </a:cubicBezTo>
                  <a:close/>
                </a:path>
              </a:pathLst>
            </a:custGeom>
            <a:grpFill/>
            <a:ln w="14859" cap="flat">
              <a:noFill/>
              <a:prstDash val="solid"/>
              <a:miter/>
            </a:ln>
          </p:spPr>
          <p:txBody>
            <a:bodyPr rtlCol="0" anchor="ctr"/>
            <a:lstStyle/>
            <a:p>
              <a:endParaRPr lang="en-GB" sz="1350"/>
            </a:p>
          </p:txBody>
        </p:sp>
        <p:sp>
          <p:nvSpPr>
            <p:cNvPr id="23" name="Freeform 22">
              <a:extLst>
                <a:ext uri="{FF2B5EF4-FFF2-40B4-BE49-F238E27FC236}">
                  <a16:creationId xmlns:a16="http://schemas.microsoft.com/office/drawing/2014/main" id="{805A4FC2-D513-4730-AA8D-D140CF1E4E0A}"/>
                </a:ext>
              </a:extLst>
            </p:cNvPr>
            <p:cNvSpPr/>
            <p:nvPr/>
          </p:nvSpPr>
          <p:spPr>
            <a:xfrm>
              <a:off x="7401089" y="2795708"/>
              <a:ext cx="79272" cy="55160"/>
            </a:xfrm>
            <a:custGeom>
              <a:avLst/>
              <a:gdLst>
                <a:gd name="connsiteX0" fmla="*/ 27690 w 79272"/>
                <a:gd name="connsiteY0" fmla="*/ 53795 h 55160"/>
                <a:gd name="connsiteX1" fmla="*/ 62754 w 79272"/>
                <a:gd name="connsiteY1" fmla="*/ 42845 h 55160"/>
                <a:gd name="connsiteX2" fmla="*/ 78129 w 79272"/>
                <a:gd name="connsiteY2" fmla="*/ 16519 h 55160"/>
                <a:gd name="connsiteX3" fmla="*/ 51803 w 79272"/>
                <a:gd name="connsiteY3" fmla="*/ 1144 h 55160"/>
                <a:gd name="connsiteX4" fmla="*/ 14528 w 79272"/>
                <a:gd name="connsiteY4" fmla="*/ 12094 h 55160"/>
                <a:gd name="connsiteX5" fmla="*/ 1365 w 79272"/>
                <a:gd name="connsiteY5" fmla="*/ 40576 h 55160"/>
                <a:gd name="connsiteX6" fmla="*/ 27690 w 79272"/>
                <a:gd name="connsiteY6" fmla="*/ 53797 h 5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272" h="55160">
                  <a:moveTo>
                    <a:pt x="27690" y="53795"/>
                  </a:moveTo>
                  <a:cubicBezTo>
                    <a:pt x="38641" y="49426"/>
                    <a:pt x="51803" y="47214"/>
                    <a:pt x="62754" y="42845"/>
                  </a:cubicBezTo>
                  <a:cubicBezTo>
                    <a:pt x="73704" y="40632"/>
                    <a:pt x="82498" y="27469"/>
                    <a:pt x="78129" y="16519"/>
                  </a:cubicBezTo>
                  <a:cubicBezTo>
                    <a:pt x="73760" y="5571"/>
                    <a:pt x="62754" y="-3225"/>
                    <a:pt x="51803" y="1144"/>
                  </a:cubicBezTo>
                  <a:cubicBezTo>
                    <a:pt x="38641" y="3358"/>
                    <a:pt x="27690" y="7725"/>
                    <a:pt x="14528" y="12094"/>
                  </a:cubicBezTo>
                  <a:cubicBezTo>
                    <a:pt x="3578" y="16463"/>
                    <a:pt x="-3004" y="27469"/>
                    <a:pt x="1365" y="40576"/>
                  </a:cubicBezTo>
                  <a:cubicBezTo>
                    <a:pt x="3578" y="51584"/>
                    <a:pt x="16740" y="58165"/>
                    <a:pt x="27690" y="53797"/>
                  </a:cubicBezTo>
                  <a:close/>
                </a:path>
              </a:pathLst>
            </a:custGeom>
            <a:grpFill/>
            <a:ln w="14859" cap="flat">
              <a:noFill/>
              <a:prstDash val="solid"/>
              <a:miter/>
            </a:ln>
          </p:spPr>
          <p:txBody>
            <a:bodyPr rtlCol="0" anchor="ctr"/>
            <a:lstStyle/>
            <a:p>
              <a:endParaRPr lang="en-GB" sz="1350"/>
            </a:p>
          </p:txBody>
        </p:sp>
        <p:sp>
          <p:nvSpPr>
            <p:cNvPr id="24" name="Freeform 23">
              <a:extLst>
                <a:ext uri="{FF2B5EF4-FFF2-40B4-BE49-F238E27FC236}">
                  <a16:creationId xmlns:a16="http://schemas.microsoft.com/office/drawing/2014/main" id="{B69829EE-AD20-594A-3D3D-207761B12D5A}"/>
                </a:ext>
              </a:extLst>
            </p:cNvPr>
            <p:cNvSpPr/>
            <p:nvPr/>
          </p:nvSpPr>
          <p:spPr>
            <a:xfrm>
              <a:off x="7399948" y="3042169"/>
              <a:ext cx="94638" cy="53282"/>
            </a:xfrm>
            <a:custGeom>
              <a:avLst/>
              <a:gdLst>
                <a:gd name="connsiteX0" fmla="*/ 68313 w 94638"/>
                <a:gd name="connsiteY0" fmla="*/ 288 h 53282"/>
                <a:gd name="connsiteX1" fmla="*/ 17875 w 94638"/>
                <a:gd name="connsiteY1" fmla="*/ 9082 h 53282"/>
                <a:gd name="connsiteX2" fmla="*/ 343 w 94638"/>
                <a:gd name="connsiteY2" fmla="*/ 35407 h 53282"/>
                <a:gd name="connsiteX3" fmla="*/ 26669 w 94638"/>
                <a:gd name="connsiteY3" fmla="*/ 52939 h 53282"/>
                <a:gd name="connsiteX4" fmla="*/ 74895 w 94638"/>
                <a:gd name="connsiteY4" fmla="*/ 44145 h 53282"/>
                <a:gd name="connsiteX5" fmla="*/ 94639 w 94638"/>
                <a:gd name="connsiteY5" fmla="*/ 20032 h 53282"/>
                <a:gd name="connsiteX6" fmla="*/ 68313 w 94638"/>
                <a:gd name="connsiteY6" fmla="*/ 288 h 5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638" h="53282">
                  <a:moveTo>
                    <a:pt x="68313" y="288"/>
                  </a:moveTo>
                  <a:cubicBezTo>
                    <a:pt x="50782" y="2500"/>
                    <a:pt x="33250" y="4656"/>
                    <a:pt x="17875" y="9082"/>
                  </a:cubicBezTo>
                  <a:cubicBezTo>
                    <a:pt x="6925" y="11296"/>
                    <a:pt x="-1869" y="22245"/>
                    <a:pt x="343" y="35407"/>
                  </a:cubicBezTo>
                  <a:cubicBezTo>
                    <a:pt x="2556" y="46357"/>
                    <a:pt x="15719" y="55152"/>
                    <a:pt x="26669" y="52939"/>
                  </a:cubicBezTo>
                  <a:cubicBezTo>
                    <a:pt x="42044" y="48572"/>
                    <a:pt x="57363" y="46357"/>
                    <a:pt x="74895" y="44145"/>
                  </a:cubicBezTo>
                  <a:cubicBezTo>
                    <a:pt x="85845" y="41932"/>
                    <a:pt x="94639" y="30982"/>
                    <a:pt x="94639" y="20032"/>
                  </a:cubicBezTo>
                  <a:cubicBezTo>
                    <a:pt x="94581" y="9024"/>
                    <a:pt x="79263" y="-1927"/>
                    <a:pt x="68313" y="288"/>
                  </a:cubicBezTo>
                  <a:close/>
                </a:path>
              </a:pathLst>
            </a:custGeom>
            <a:grpFill/>
            <a:ln w="14859" cap="flat">
              <a:noFill/>
              <a:prstDash val="solid"/>
              <a:miter/>
            </a:ln>
          </p:spPr>
          <p:txBody>
            <a:bodyPr rtlCol="0" anchor="ctr"/>
            <a:lstStyle/>
            <a:p>
              <a:endParaRPr lang="en-GB" sz="1350"/>
            </a:p>
          </p:txBody>
        </p:sp>
        <p:sp>
          <p:nvSpPr>
            <p:cNvPr id="25" name="Freeform 24">
              <a:extLst>
                <a:ext uri="{FF2B5EF4-FFF2-40B4-BE49-F238E27FC236}">
                  <a16:creationId xmlns:a16="http://schemas.microsoft.com/office/drawing/2014/main" id="{CDCD1820-D790-E30F-A9EA-61269B25F8E4}"/>
                </a:ext>
              </a:extLst>
            </p:cNvPr>
            <p:cNvSpPr/>
            <p:nvPr/>
          </p:nvSpPr>
          <p:spPr>
            <a:xfrm>
              <a:off x="7520853" y="3035294"/>
              <a:ext cx="220406" cy="60122"/>
            </a:xfrm>
            <a:custGeom>
              <a:avLst/>
              <a:gdLst>
                <a:gd name="connsiteX0" fmla="*/ 203910 w 220406"/>
                <a:gd name="connsiteY0" fmla="*/ 15900 h 60122"/>
                <a:gd name="connsiteX1" fmla="*/ 21900 w 220406"/>
                <a:gd name="connsiteY1" fmla="*/ 525 h 60122"/>
                <a:gd name="connsiteX2" fmla="*/ 0 w 220406"/>
                <a:gd name="connsiteY2" fmla="*/ 22425 h 60122"/>
                <a:gd name="connsiteX3" fmla="*/ 21900 w 220406"/>
                <a:gd name="connsiteY3" fmla="*/ 44325 h 60122"/>
                <a:gd name="connsiteX4" fmla="*/ 192907 w 220406"/>
                <a:gd name="connsiteY4" fmla="*/ 59701 h 60122"/>
                <a:gd name="connsiteX5" fmla="*/ 219232 w 220406"/>
                <a:gd name="connsiteY5" fmla="*/ 42169 h 60122"/>
                <a:gd name="connsiteX6" fmla="*/ 203915 w 220406"/>
                <a:gd name="connsiteY6" fmla="*/ 15902 h 6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06" h="60122">
                  <a:moveTo>
                    <a:pt x="203910" y="15900"/>
                  </a:moveTo>
                  <a:cubicBezTo>
                    <a:pt x="142522" y="2737"/>
                    <a:pt x="81133" y="-1632"/>
                    <a:pt x="21900" y="525"/>
                  </a:cubicBezTo>
                  <a:cubicBezTo>
                    <a:pt x="8737" y="525"/>
                    <a:pt x="0" y="11475"/>
                    <a:pt x="0" y="22425"/>
                  </a:cubicBezTo>
                  <a:cubicBezTo>
                    <a:pt x="0" y="35588"/>
                    <a:pt x="10950" y="44325"/>
                    <a:pt x="21900" y="44325"/>
                  </a:cubicBezTo>
                  <a:cubicBezTo>
                    <a:pt x="78920" y="42112"/>
                    <a:pt x="135940" y="46538"/>
                    <a:pt x="192907" y="59701"/>
                  </a:cubicBezTo>
                  <a:cubicBezTo>
                    <a:pt x="203857" y="61913"/>
                    <a:pt x="217020" y="55332"/>
                    <a:pt x="219232" y="42169"/>
                  </a:cubicBezTo>
                  <a:cubicBezTo>
                    <a:pt x="223659" y="29064"/>
                    <a:pt x="214922" y="18114"/>
                    <a:pt x="203915" y="15902"/>
                  </a:cubicBezTo>
                  <a:close/>
                </a:path>
              </a:pathLst>
            </a:custGeom>
            <a:grpFill/>
            <a:ln w="14859" cap="flat">
              <a:noFill/>
              <a:prstDash val="solid"/>
              <a:miter/>
            </a:ln>
          </p:spPr>
          <p:txBody>
            <a:bodyPr rtlCol="0" anchor="ctr"/>
            <a:lstStyle/>
            <a:p>
              <a:endParaRPr lang="en-GB" sz="1350"/>
            </a:p>
          </p:txBody>
        </p:sp>
        <p:sp>
          <p:nvSpPr>
            <p:cNvPr id="26" name="Freeform 25">
              <a:extLst>
                <a:ext uri="{FF2B5EF4-FFF2-40B4-BE49-F238E27FC236}">
                  <a16:creationId xmlns:a16="http://schemas.microsoft.com/office/drawing/2014/main" id="{F7C2E397-CC29-A211-868E-F9F42DC1CD28}"/>
                </a:ext>
              </a:extLst>
            </p:cNvPr>
            <p:cNvSpPr/>
            <p:nvPr/>
          </p:nvSpPr>
          <p:spPr>
            <a:xfrm>
              <a:off x="7516167" y="2536853"/>
              <a:ext cx="226561" cy="67031"/>
            </a:xfrm>
            <a:custGeom>
              <a:avLst/>
              <a:gdLst>
                <a:gd name="connsiteX0" fmla="*/ 210818 w 226561"/>
                <a:gd name="connsiteY0" fmla="*/ 25387 h 67031"/>
                <a:gd name="connsiteX1" fmla="*/ 20071 w 226561"/>
                <a:gd name="connsiteY1" fmla="*/ 1274 h 67031"/>
                <a:gd name="connsiteX2" fmla="*/ 327 w 226561"/>
                <a:gd name="connsiteY2" fmla="*/ 25387 h 67031"/>
                <a:gd name="connsiteX3" fmla="*/ 24440 w 226561"/>
                <a:gd name="connsiteY3" fmla="*/ 45132 h 67031"/>
                <a:gd name="connsiteX4" fmla="*/ 197653 w 226561"/>
                <a:gd name="connsiteY4" fmla="*/ 67032 h 67031"/>
                <a:gd name="connsiteX5" fmla="*/ 204234 w 226561"/>
                <a:gd name="connsiteY5" fmla="*/ 67032 h 67031"/>
                <a:gd name="connsiteX6" fmla="*/ 226134 w 226561"/>
                <a:gd name="connsiteY6" fmla="*/ 51656 h 67031"/>
                <a:gd name="connsiteX7" fmla="*/ 210817 w 226561"/>
                <a:gd name="connsiteY7" fmla="*/ 25389 h 67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561" h="67031">
                  <a:moveTo>
                    <a:pt x="210818" y="25387"/>
                  </a:moveTo>
                  <a:cubicBezTo>
                    <a:pt x="147217" y="3487"/>
                    <a:pt x="83616" y="-3094"/>
                    <a:pt x="20071" y="1274"/>
                  </a:cubicBezTo>
                  <a:cubicBezTo>
                    <a:pt x="6908" y="1274"/>
                    <a:pt x="-1829" y="12225"/>
                    <a:pt x="327" y="25387"/>
                  </a:cubicBezTo>
                  <a:cubicBezTo>
                    <a:pt x="2539" y="38550"/>
                    <a:pt x="11277" y="47288"/>
                    <a:pt x="24440" y="45132"/>
                  </a:cubicBezTo>
                  <a:cubicBezTo>
                    <a:pt x="81460" y="40763"/>
                    <a:pt x="138480" y="47344"/>
                    <a:pt x="197653" y="67032"/>
                  </a:cubicBezTo>
                  <a:lnTo>
                    <a:pt x="204234" y="67032"/>
                  </a:lnTo>
                  <a:cubicBezTo>
                    <a:pt x="213028" y="67032"/>
                    <a:pt x="221766" y="60451"/>
                    <a:pt x="226134" y="51656"/>
                  </a:cubicBezTo>
                  <a:cubicBezTo>
                    <a:pt x="228347" y="40764"/>
                    <a:pt x="221766" y="29756"/>
                    <a:pt x="210817" y="25389"/>
                  </a:cubicBezTo>
                  <a:close/>
                </a:path>
              </a:pathLst>
            </a:custGeom>
            <a:grpFill/>
            <a:ln w="14859" cap="flat">
              <a:noFill/>
              <a:prstDash val="solid"/>
              <a:miter/>
            </a:ln>
          </p:spPr>
          <p:txBody>
            <a:bodyPr rtlCol="0" anchor="ctr"/>
            <a:lstStyle/>
            <a:p>
              <a:endParaRPr lang="en-GB" sz="1350"/>
            </a:p>
          </p:txBody>
        </p:sp>
        <p:sp>
          <p:nvSpPr>
            <p:cNvPr id="27" name="Freeform 26">
              <a:extLst>
                <a:ext uri="{FF2B5EF4-FFF2-40B4-BE49-F238E27FC236}">
                  <a16:creationId xmlns:a16="http://schemas.microsoft.com/office/drawing/2014/main" id="{AB289E59-9FE5-D3CA-EA07-3EA7BA61E55B}"/>
                </a:ext>
              </a:extLst>
            </p:cNvPr>
            <p:cNvSpPr/>
            <p:nvPr/>
          </p:nvSpPr>
          <p:spPr>
            <a:xfrm>
              <a:off x="7398867" y="2552312"/>
              <a:ext cx="88067" cy="53796"/>
            </a:xfrm>
            <a:custGeom>
              <a:avLst/>
              <a:gdLst>
                <a:gd name="connsiteX0" fmla="*/ 23322 w 88067"/>
                <a:gd name="connsiteY0" fmla="*/ 53795 h 53796"/>
                <a:gd name="connsiteX1" fmla="*/ 29903 w 88067"/>
                <a:gd name="connsiteY1" fmla="*/ 53795 h 53796"/>
                <a:gd name="connsiteX2" fmla="*/ 71548 w 88067"/>
                <a:gd name="connsiteY2" fmla="*/ 42845 h 53796"/>
                <a:gd name="connsiteX3" fmla="*/ 86923 w 88067"/>
                <a:gd name="connsiteY3" fmla="*/ 16519 h 53796"/>
                <a:gd name="connsiteX4" fmla="*/ 60598 w 88067"/>
                <a:gd name="connsiteY4" fmla="*/ 1144 h 53796"/>
                <a:gd name="connsiteX5" fmla="*/ 14528 w 88067"/>
                <a:gd name="connsiteY5" fmla="*/ 14307 h 53796"/>
                <a:gd name="connsiteX6" fmla="*/ 1365 w 88067"/>
                <a:gd name="connsiteY6" fmla="*/ 42788 h 53796"/>
                <a:gd name="connsiteX7" fmla="*/ 23323 w 88067"/>
                <a:gd name="connsiteY7" fmla="*/ 53797 h 5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67" h="53796">
                  <a:moveTo>
                    <a:pt x="23322" y="53795"/>
                  </a:moveTo>
                  <a:lnTo>
                    <a:pt x="29903" y="53795"/>
                  </a:lnTo>
                  <a:cubicBezTo>
                    <a:pt x="43066" y="49426"/>
                    <a:pt x="56229" y="45001"/>
                    <a:pt x="71548" y="42845"/>
                  </a:cubicBezTo>
                  <a:cubicBezTo>
                    <a:pt x="82498" y="40632"/>
                    <a:pt x="91292" y="27470"/>
                    <a:pt x="86923" y="16519"/>
                  </a:cubicBezTo>
                  <a:cubicBezTo>
                    <a:pt x="84710" y="5569"/>
                    <a:pt x="71548" y="-3225"/>
                    <a:pt x="60598" y="1144"/>
                  </a:cubicBezTo>
                  <a:cubicBezTo>
                    <a:pt x="43066" y="5513"/>
                    <a:pt x="27690" y="9939"/>
                    <a:pt x="14528" y="14307"/>
                  </a:cubicBezTo>
                  <a:cubicBezTo>
                    <a:pt x="3578" y="18675"/>
                    <a:pt x="-3004" y="29682"/>
                    <a:pt x="1365" y="42788"/>
                  </a:cubicBezTo>
                  <a:cubicBezTo>
                    <a:pt x="5792" y="47215"/>
                    <a:pt x="14586" y="53797"/>
                    <a:pt x="23323" y="53797"/>
                  </a:cubicBezTo>
                  <a:close/>
                </a:path>
              </a:pathLst>
            </a:custGeom>
            <a:grpFill/>
            <a:ln w="14859" cap="flat">
              <a:noFill/>
              <a:prstDash val="solid"/>
              <a:miter/>
            </a:ln>
          </p:spPr>
          <p:txBody>
            <a:bodyPr rtlCol="0" anchor="ctr"/>
            <a:lstStyle/>
            <a:p>
              <a:endParaRPr lang="en-GB" sz="1350"/>
            </a:p>
          </p:txBody>
        </p:sp>
        <p:sp>
          <p:nvSpPr>
            <p:cNvPr id="28" name="Freeform 27">
              <a:extLst>
                <a:ext uri="{FF2B5EF4-FFF2-40B4-BE49-F238E27FC236}">
                  <a16:creationId xmlns:a16="http://schemas.microsoft.com/office/drawing/2014/main" id="{114907AF-C96B-67C4-7A76-F97F6F1A66C0}"/>
                </a:ext>
              </a:extLst>
            </p:cNvPr>
            <p:cNvSpPr/>
            <p:nvPr/>
          </p:nvSpPr>
          <p:spPr>
            <a:xfrm>
              <a:off x="7948138" y="2910495"/>
              <a:ext cx="213047" cy="59965"/>
            </a:xfrm>
            <a:custGeom>
              <a:avLst/>
              <a:gdLst>
                <a:gd name="connsiteX0" fmla="*/ 17875 w 213047"/>
                <a:gd name="connsiteY0" fmla="*/ 15766 h 59965"/>
                <a:gd name="connsiteX1" fmla="*/ 343 w 213047"/>
                <a:gd name="connsiteY1" fmla="*/ 42091 h 59965"/>
                <a:gd name="connsiteX2" fmla="*/ 26669 w 213047"/>
                <a:gd name="connsiteY2" fmla="*/ 59623 h 59965"/>
                <a:gd name="connsiteX3" fmla="*/ 171403 w 213047"/>
                <a:gd name="connsiteY3" fmla="*/ 44247 h 59965"/>
                <a:gd name="connsiteX4" fmla="*/ 191147 w 213047"/>
                <a:gd name="connsiteY4" fmla="*/ 44247 h 59965"/>
                <a:gd name="connsiteX5" fmla="*/ 213048 w 213047"/>
                <a:gd name="connsiteY5" fmla="*/ 22347 h 59965"/>
                <a:gd name="connsiteX6" fmla="*/ 191147 w 213047"/>
                <a:gd name="connsiteY6" fmla="*/ 447 h 59965"/>
                <a:gd name="connsiteX7" fmla="*/ 17875 w 213047"/>
                <a:gd name="connsiteY7" fmla="*/ 15764 h 59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047" h="59965">
                  <a:moveTo>
                    <a:pt x="17875" y="15766"/>
                  </a:moveTo>
                  <a:cubicBezTo>
                    <a:pt x="6925" y="17978"/>
                    <a:pt x="-1869" y="28928"/>
                    <a:pt x="343" y="42091"/>
                  </a:cubicBezTo>
                  <a:cubicBezTo>
                    <a:pt x="2556" y="53041"/>
                    <a:pt x="13506" y="61835"/>
                    <a:pt x="26669" y="59623"/>
                  </a:cubicBezTo>
                  <a:cubicBezTo>
                    <a:pt x="74895" y="48673"/>
                    <a:pt x="123121" y="44247"/>
                    <a:pt x="171403" y="44247"/>
                  </a:cubicBezTo>
                  <a:lnTo>
                    <a:pt x="191147" y="44247"/>
                  </a:lnTo>
                  <a:cubicBezTo>
                    <a:pt x="204310" y="44247"/>
                    <a:pt x="213048" y="35453"/>
                    <a:pt x="213048" y="22347"/>
                  </a:cubicBezTo>
                  <a:cubicBezTo>
                    <a:pt x="213048" y="9184"/>
                    <a:pt x="204254" y="447"/>
                    <a:pt x="191147" y="447"/>
                  </a:cubicBezTo>
                  <a:cubicBezTo>
                    <a:pt x="136282" y="-1824"/>
                    <a:pt x="77049" y="4757"/>
                    <a:pt x="17875" y="15764"/>
                  </a:cubicBezTo>
                  <a:close/>
                </a:path>
              </a:pathLst>
            </a:custGeom>
            <a:grpFill/>
            <a:ln w="14859" cap="flat">
              <a:noFill/>
              <a:prstDash val="solid"/>
              <a:miter/>
            </a:ln>
          </p:spPr>
          <p:txBody>
            <a:bodyPr rtlCol="0" anchor="ctr"/>
            <a:lstStyle/>
            <a:p>
              <a:endParaRPr lang="en-GB" sz="1350"/>
            </a:p>
          </p:txBody>
        </p:sp>
        <p:sp>
          <p:nvSpPr>
            <p:cNvPr id="29" name="Freeform 28">
              <a:extLst>
                <a:ext uri="{FF2B5EF4-FFF2-40B4-BE49-F238E27FC236}">
                  <a16:creationId xmlns:a16="http://schemas.microsoft.com/office/drawing/2014/main" id="{5C4A203F-1778-096F-EA5D-82512F7DFFCB}"/>
                </a:ext>
              </a:extLst>
            </p:cNvPr>
            <p:cNvSpPr/>
            <p:nvPr/>
          </p:nvSpPr>
          <p:spPr>
            <a:xfrm>
              <a:off x="8189326" y="2914970"/>
              <a:ext cx="103373" cy="55148"/>
            </a:xfrm>
            <a:custGeom>
              <a:avLst/>
              <a:gdLst>
                <a:gd name="connsiteX0" fmla="*/ 83630 w 103373"/>
                <a:gd name="connsiteY0" fmla="*/ 11291 h 55148"/>
                <a:gd name="connsiteX1" fmla="*/ 24454 w 103373"/>
                <a:gd name="connsiteY1" fmla="*/ 341 h 55148"/>
                <a:gd name="connsiteX2" fmla="*/ 341 w 103373"/>
                <a:gd name="connsiteY2" fmla="*/ 20085 h 55148"/>
                <a:gd name="connsiteX3" fmla="*/ 20085 w 103373"/>
                <a:gd name="connsiteY3" fmla="*/ 44198 h 55148"/>
                <a:gd name="connsiteX4" fmla="*/ 81474 w 103373"/>
                <a:gd name="connsiteY4" fmla="*/ 55148 h 55148"/>
                <a:gd name="connsiteX5" fmla="*/ 103374 w 103373"/>
                <a:gd name="connsiteY5" fmla="*/ 37616 h 55148"/>
                <a:gd name="connsiteX6" fmla="*/ 83630 w 103373"/>
                <a:gd name="connsiteY6" fmla="*/ 11291 h 5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373" h="55148">
                  <a:moveTo>
                    <a:pt x="83630" y="11291"/>
                  </a:moveTo>
                  <a:cubicBezTo>
                    <a:pt x="63885" y="6922"/>
                    <a:pt x="44141" y="2497"/>
                    <a:pt x="24454" y="341"/>
                  </a:cubicBezTo>
                  <a:cubicBezTo>
                    <a:pt x="13504" y="-1872"/>
                    <a:pt x="2553" y="6922"/>
                    <a:pt x="341" y="20085"/>
                  </a:cubicBezTo>
                  <a:cubicBezTo>
                    <a:pt x="-1872" y="31035"/>
                    <a:pt x="6922" y="41985"/>
                    <a:pt x="20085" y="44198"/>
                  </a:cubicBezTo>
                  <a:cubicBezTo>
                    <a:pt x="59573" y="48567"/>
                    <a:pt x="74892" y="55148"/>
                    <a:pt x="81474" y="55148"/>
                  </a:cubicBezTo>
                  <a:cubicBezTo>
                    <a:pt x="92424" y="55148"/>
                    <a:pt x="101218" y="48567"/>
                    <a:pt x="103374" y="37616"/>
                  </a:cubicBezTo>
                  <a:cubicBezTo>
                    <a:pt x="103374" y="26608"/>
                    <a:pt x="96793" y="15658"/>
                    <a:pt x="83630" y="11291"/>
                  </a:cubicBezTo>
                  <a:close/>
                </a:path>
              </a:pathLst>
            </a:custGeom>
            <a:grpFill/>
            <a:ln w="14859" cap="flat">
              <a:noFill/>
              <a:prstDash val="solid"/>
              <a:miter/>
            </a:ln>
          </p:spPr>
          <p:txBody>
            <a:bodyPr rtlCol="0" anchor="ctr"/>
            <a:lstStyle/>
            <a:p>
              <a:endParaRPr lang="en-GB" sz="1350"/>
            </a:p>
          </p:txBody>
        </p:sp>
        <p:sp>
          <p:nvSpPr>
            <p:cNvPr id="30" name="Freeform 29">
              <a:extLst>
                <a:ext uri="{FF2B5EF4-FFF2-40B4-BE49-F238E27FC236}">
                  <a16:creationId xmlns:a16="http://schemas.microsoft.com/office/drawing/2014/main" id="{E4257E5B-F52A-C1FB-5FC3-0AE13FDA7A07}"/>
                </a:ext>
              </a:extLst>
            </p:cNvPr>
            <p:cNvSpPr/>
            <p:nvPr/>
          </p:nvSpPr>
          <p:spPr>
            <a:xfrm>
              <a:off x="8202342" y="2671486"/>
              <a:ext cx="89501" cy="56594"/>
            </a:xfrm>
            <a:custGeom>
              <a:avLst/>
              <a:gdLst>
                <a:gd name="connsiteX0" fmla="*/ 59655 w 89501"/>
                <a:gd name="connsiteY0" fmla="*/ 55230 h 56594"/>
                <a:gd name="connsiteX1" fmla="*/ 88137 w 89501"/>
                <a:gd name="connsiteY1" fmla="*/ 42067 h 56594"/>
                <a:gd name="connsiteX2" fmla="*/ 74974 w 89501"/>
                <a:gd name="connsiteY2" fmla="*/ 13585 h 56594"/>
                <a:gd name="connsiteX3" fmla="*/ 26748 w 89501"/>
                <a:gd name="connsiteY3" fmla="*/ 423 h 56594"/>
                <a:gd name="connsiteX4" fmla="*/ 422 w 89501"/>
                <a:gd name="connsiteY4" fmla="*/ 17954 h 56594"/>
                <a:gd name="connsiteX5" fmla="*/ 17954 w 89501"/>
                <a:gd name="connsiteY5" fmla="*/ 44280 h 56594"/>
                <a:gd name="connsiteX6" fmla="*/ 59657 w 89501"/>
                <a:gd name="connsiteY6" fmla="*/ 55230 h 5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501" h="56594">
                  <a:moveTo>
                    <a:pt x="59655" y="55230"/>
                  </a:moveTo>
                  <a:cubicBezTo>
                    <a:pt x="70605" y="59599"/>
                    <a:pt x="83768" y="53017"/>
                    <a:pt x="88137" y="42067"/>
                  </a:cubicBezTo>
                  <a:cubicBezTo>
                    <a:pt x="92506" y="31117"/>
                    <a:pt x="85924" y="17954"/>
                    <a:pt x="74974" y="13585"/>
                  </a:cubicBezTo>
                  <a:cubicBezTo>
                    <a:pt x="57443" y="7004"/>
                    <a:pt x="42067" y="2635"/>
                    <a:pt x="26748" y="423"/>
                  </a:cubicBezTo>
                  <a:cubicBezTo>
                    <a:pt x="15798" y="-1792"/>
                    <a:pt x="2635" y="4791"/>
                    <a:pt x="422" y="17954"/>
                  </a:cubicBezTo>
                  <a:cubicBezTo>
                    <a:pt x="-1792" y="28904"/>
                    <a:pt x="4791" y="42067"/>
                    <a:pt x="17954" y="44280"/>
                  </a:cubicBezTo>
                  <a:cubicBezTo>
                    <a:pt x="28962" y="46434"/>
                    <a:pt x="42125" y="50803"/>
                    <a:pt x="59657" y="55230"/>
                  </a:cubicBezTo>
                  <a:close/>
                </a:path>
              </a:pathLst>
            </a:custGeom>
            <a:grpFill/>
            <a:ln w="14859" cap="flat">
              <a:noFill/>
              <a:prstDash val="solid"/>
              <a:miter/>
            </a:ln>
          </p:spPr>
          <p:txBody>
            <a:bodyPr rtlCol="0" anchor="ctr"/>
            <a:lstStyle/>
            <a:p>
              <a:endParaRPr lang="en-GB" sz="1350"/>
            </a:p>
          </p:txBody>
        </p:sp>
        <p:sp>
          <p:nvSpPr>
            <p:cNvPr id="31" name="Freeform 30">
              <a:extLst>
                <a:ext uri="{FF2B5EF4-FFF2-40B4-BE49-F238E27FC236}">
                  <a16:creationId xmlns:a16="http://schemas.microsoft.com/office/drawing/2014/main" id="{990D91E0-A604-ADAF-833B-2D9203C0B037}"/>
                </a:ext>
              </a:extLst>
            </p:cNvPr>
            <p:cNvSpPr/>
            <p:nvPr/>
          </p:nvSpPr>
          <p:spPr>
            <a:xfrm>
              <a:off x="7951425" y="2659809"/>
              <a:ext cx="222857" cy="68224"/>
            </a:xfrm>
            <a:custGeom>
              <a:avLst/>
              <a:gdLst>
                <a:gd name="connsiteX0" fmla="*/ 198745 w 222857"/>
                <a:gd name="connsiteY0" fmla="*/ 44959 h 68224"/>
                <a:gd name="connsiteX1" fmla="*/ 222857 w 222857"/>
                <a:gd name="connsiteY1" fmla="*/ 25215 h 68224"/>
                <a:gd name="connsiteX2" fmla="*/ 203113 w 222857"/>
                <a:gd name="connsiteY2" fmla="*/ 1102 h 68224"/>
                <a:gd name="connsiteX3" fmla="*/ 14528 w 222857"/>
                <a:gd name="connsiteY3" fmla="*/ 25215 h 68224"/>
                <a:gd name="connsiteX4" fmla="*/ 1365 w 222857"/>
                <a:gd name="connsiteY4" fmla="*/ 53697 h 68224"/>
                <a:gd name="connsiteX5" fmla="*/ 29846 w 222857"/>
                <a:gd name="connsiteY5" fmla="*/ 66860 h 68224"/>
                <a:gd name="connsiteX6" fmla="*/ 198750 w 222857"/>
                <a:gd name="connsiteY6" fmla="*/ 44959 h 6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857" h="68224">
                  <a:moveTo>
                    <a:pt x="198745" y="44959"/>
                  </a:moveTo>
                  <a:cubicBezTo>
                    <a:pt x="211907" y="44959"/>
                    <a:pt x="220645" y="36165"/>
                    <a:pt x="222857" y="25215"/>
                  </a:cubicBezTo>
                  <a:cubicBezTo>
                    <a:pt x="222857" y="14265"/>
                    <a:pt x="214063" y="3315"/>
                    <a:pt x="203113" y="1102"/>
                  </a:cubicBezTo>
                  <a:cubicBezTo>
                    <a:pt x="139512" y="-3267"/>
                    <a:pt x="78123" y="5471"/>
                    <a:pt x="14528" y="25215"/>
                  </a:cubicBezTo>
                  <a:cubicBezTo>
                    <a:pt x="3578" y="29584"/>
                    <a:pt x="-3004" y="40591"/>
                    <a:pt x="1365" y="53697"/>
                  </a:cubicBezTo>
                  <a:cubicBezTo>
                    <a:pt x="5734" y="64647"/>
                    <a:pt x="16740" y="71228"/>
                    <a:pt x="29846" y="66860"/>
                  </a:cubicBezTo>
                  <a:cubicBezTo>
                    <a:pt x="84712" y="49328"/>
                    <a:pt x="141732" y="40592"/>
                    <a:pt x="198750" y="44959"/>
                  </a:cubicBezTo>
                  <a:close/>
                </a:path>
              </a:pathLst>
            </a:custGeom>
            <a:grpFill/>
            <a:ln w="14859" cap="flat">
              <a:noFill/>
              <a:prstDash val="solid"/>
              <a:miter/>
            </a:ln>
          </p:spPr>
          <p:txBody>
            <a:bodyPr rtlCol="0" anchor="ctr"/>
            <a:lstStyle/>
            <a:p>
              <a:endParaRPr lang="en-GB" sz="1350"/>
            </a:p>
          </p:txBody>
        </p:sp>
        <p:sp>
          <p:nvSpPr>
            <p:cNvPr id="32" name="Freeform 31">
              <a:extLst>
                <a:ext uri="{FF2B5EF4-FFF2-40B4-BE49-F238E27FC236}">
                  <a16:creationId xmlns:a16="http://schemas.microsoft.com/office/drawing/2014/main" id="{E96B227A-E261-D6F9-172E-DED65ABBBEB9}"/>
                </a:ext>
              </a:extLst>
            </p:cNvPr>
            <p:cNvSpPr/>
            <p:nvPr/>
          </p:nvSpPr>
          <p:spPr>
            <a:xfrm>
              <a:off x="8055600" y="2782471"/>
              <a:ext cx="235426" cy="68396"/>
            </a:xfrm>
            <a:custGeom>
              <a:avLst/>
              <a:gdLst>
                <a:gd name="connsiteX0" fmla="*/ 219563 w 235426"/>
                <a:gd name="connsiteY0" fmla="*/ 25387 h 68396"/>
                <a:gd name="connsiteX1" fmla="*/ 20018 w 235426"/>
                <a:gd name="connsiteY1" fmla="*/ 1274 h 68396"/>
                <a:gd name="connsiteX2" fmla="*/ 274 w 235426"/>
                <a:gd name="connsiteY2" fmla="*/ 25387 h 68396"/>
                <a:gd name="connsiteX3" fmla="*/ 24387 w 235426"/>
                <a:gd name="connsiteY3" fmla="*/ 45132 h 68396"/>
                <a:gd name="connsiteX4" fmla="*/ 206397 w 235426"/>
                <a:gd name="connsiteY4" fmla="*/ 67032 h 68396"/>
                <a:gd name="connsiteX5" fmla="*/ 234879 w 235426"/>
                <a:gd name="connsiteY5" fmla="*/ 53869 h 68396"/>
                <a:gd name="connsiteX6" fmla="*/ 219561 w 235426"/>
                <a:gd name="connsiteY6" fmla="*/ 25387 h 68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426" h="68396">
                  <a:moveTo>
                    <a:pt x="219563" y="25387"/>
                  </a:moveTo>
                  <a:cubicBezTo>
                    <a:pt x="153805" y="3487"/>
                    <a:pt x="85835" y="-3094"/>
                    <a:pt x="20018" y="1274"/>
                  </a:cubicBezTo>
                  <a:cubicBezTo>
                    <a:pt x="9068" y="3487"/>
                    <a:pt x="-1882" y="12225"/>
                    <a:pt x="274" y="25387"/>
                  </a:cubicBezTo>
                  <a:cubicBezTo>
                    <a:pt x="2486" y="36338"/>
                    <a:pt x="11224" y="47288"/>
                    <a:pt x="24387" y="45132"/>
                  </a:cubicBezTo>
                  <a:cubicBezTo>
                    <a:pt x="83563" y="38550"/>
                    <a:pt x="145008" y="47344"/>
                    <a:pt x="206397" y="67032"/>
                  </a:cubicBezTo>
                  <a:cubicBezTo>
                    <a:pt x="217347" y="71401"/>
                    <a:pt x="230510" y="64819"/>
                    <a:pt x="234879" y="53869"/>
                  </a:cubicBezTo>
                  <a:cubicBezTo>
                    <a:pt x="237091" y="42919"/>
                    <a:pt x="232724" y="29756"/>
                    <a:pt x="219561" y="25387"/>
                  </a:cubicBezTo>
                  <a:close/>
                </a:path>
              </a:pathLst>
            </a:custGeom>
            <a:grpFill/>
            <a:ln w="14859" cap="flat">
              <a:noFill/>
              <a:prstDash val="solid"/>
              <a:miter/>
            </a:ln>
          </p:spPr>
          <p:txBody>
            <a:bodyPr rtlCol="0" anchor="ctr"/>
            <a:lstStyle/>
            <a:p>
              <a:endParaRPr lang="en-GB" sz="1350"/>
            </a:p>
          </p:txBody>
        </p:sp>
        <p:sp>
          <p:nvSpPr>
            <p:cNvPr id="33" name="Freeform 32">
              <a:extLst>
                <a:ext uri="{FF2B5EF4-FFF2-40B4-BE49-F238E27FC236}">
                  <a16:creationId xmlns:a16="http://schemas.microsoft.com/office/drawing/2014/main" id="{827118C6-AFFF-73E9-B5CC-530B155C38E1}"/>
                </a:ext>
              </a:extLst>
            </p:cNvPr>
            <p:cNvSpPr/>
            <p:nvPr/>
          </p:nvSpPr>
          <p:spPr>
            <a:xfrm>
              <a:off x="7951428" y="2795708"/>
              <a:ext cx="79272" cy="55160"/>
            </a:xfrm>
            <a:custGeom>
              <a:avLst/>
              <a:gdLst>
                <a:gd name="connsiteX0" fmla="*/ 27690 w 79272"/>
                <a:gd name="connsiteY0" fmla="*/ 53795 h 55160"/>
                <a:gd name="connsiteX1" fmla="*/ 62754 w 79272"/>
                <a:gd name="connsiteY1" fmla="*/ 42845 h 55160"/>
                <a:gd name="connsiteX2" fmla="*/ 78129 w 79272"/>
                <a:gd name="connsiteY2" fmla="*/ 16519 h 55160"/>
                <a:gd name="connsiteX3" fmla="*/ 51803 w 79272"/>
                <a:gd name="connsiteY3" fmla="*/ 1144 h 55160"/>
                <a:gd name="connsiteX4" fmla="*/ 14528 w 79272"/>
                <a:gd name="connsiteY4" fmla="*/ 12094 h 55160"/>
                <a:gd name="connsiteX5" fmla="*/ 1365 w 79272"/>
                <a:gd name="connsiteY5" fmla="*/ 40576 h 55160"/>
                <a:gd name="connsiteX6" fmla="*/ 27690 w 79272"/>
                <a:gd name="connsiteY6" fmla="*/ 53797 h 5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272" h="55160">
                  <a:moveTo>
                    <a:pt x="27690" y="53795"/>
                  </a:moveTo>
                  <a:cubicBezTo>
                    <a:pt x="38641" y="49426"/>
                    <a:pt x="51803" y="47214"/>
                    <a:pt x="62754" y="42845"/>
                  </a:cubicBezTo>
                  <a:cubicBezTo>
                    <a:pt x="73704" y="40632"/>
                    <a:pt x="82498" y="27469"/>
                    <a:pt x="78129" y="16519"/>
                  </a:cubicBezTo>
                  <a:cubicBezTo>
                    <a:pt x="73760" y="5571"/>
                    <a:pt x="62754" y="-3225"/>
                    <a:pt x="51803" y="1144"/>
                  </a:cubicBezTo>
                  <a:cubicBezTo>
                    <a:pt x="38641" y="3358"/>
                    <a:pt x="27690" y="7725"/>
                    <a:pt x="14528" y="12094"/>
                  </a:cubicBezTo>
                  <a:cubicBezTo>
                    <a:pt x="3578" y="16463"/>
                    <a:pt x="-3004" y="27469"/>
                    <a:pt x="1365" y="40576"/>
                  </a:cubicBezTo>
                  <a:cubicBezTo>
                    <a:pt x="3578" y="51584"/>
                    <a:pt x="14586" y="58165"/>
                    <a:pt x="27690" y="53797"/>
                  </a:cubicBezTo>
                  <a:close/>
                </a:path>
              </a:pathLst>
            </a:custGeom>
            <a:grpFill/>
            <a:ln w="14859" cap="flat">
              <a:noFill/>
              <a:prstDash val="solid"/>
              <a:miter/>
            </a:ln>
          </p:spPr>
          <p:txBody>
            <a:bodyPr rtlCol="0" anchor="ctr"/>
            <a:lstStyle/>
            <a:p>
              <a:endParaRPr lang="en-GB" sz="1350"/>
            </a:p>
          </p:txBody>
        </p:sp>
        <p:sp>
          <p:nvSpPr>
            <p:cNvPr id="34" name="Freeform 33">
              <a:extLst>
                <a:ext uri="{FF2B5EF4-FFF2-40B4-BE49-F238E27FC236}">
                  <a16:creationId xmlns:a16="http://schemas.microsoft.com/office/drawing/2014/main" id="{44F75EB1-4DBF-C1E5-42BA-91FD51F7E9BD}"/>
                </a:ext>
              </a:extLst>
            </p:cNvPr>
            <p:cNvSpPr/>
            <p:nvPr/>
          </p:nvSpPr>
          <p:spPr>
            <a:xfrm>
              <a:off x="7948081" y="3042116"/>
              <a:ext cx="94638" cy="53335"/>
            </a:xfrm>
            <a:custGeom>
              <a:avLst/>
              <a:gdLst>
                <a:gd name="connsiteX0" fmla="*/ 68313 w 94638"/>
                <a:gd name="connsiteY0" fmla="*/ 341 h 53335"/>
                <a:gd name="connsiteX1" fmla="*/ 17875 w 94638"/>
                <a:gd name="connsiteY1" fmla="*/ 9135 h 53335"/>
                <a:gd name="connsiteX2" fmla="*/ 343 w 94638"/>
                <a:gd name="connsiteY2" fmla="*/ 35461 h 53335"/>
                <a:gd name="connsiteX3" fmla="*/ 26669 w 94638"/>
                <a:gd name="connsiteY3" fmla="*/ 52992 h 53335"/>
                <a:gd name="connsiteX4" fmla="*/ 74895 w 94638"/>
                <a:gd name="connsiteY4" fmla="*/ 44198 h 53335"/>
                <a:gd name="connsiteX5" fmla="*/ 94639 w 94638"/>
                <a:gd name="connsiteY5" fmla="*/ 20085 h 53335"/>
                <a:gd name="connsiteX6" fmla="*/ 68313 w 94638"/>
                <a:gd name="connsiteY6" fmla="*/ 341 h 5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638" h="53335">
                  <a:moveTo>
                    <a:pt x="68313" y="341"/>
                  </a:moveTo>
                  <a:cubicBezTo>
                    <a:pt x="50782" y="2554"/>
                    <a:pt x="33250" y="4710"/>
                    <a:pt x="17875" y="9135"/>
                  </a:cubicBezTo>
                  <a:cubicBezTo>
                    <a:pt x="6925" y="11349"/>
                    <a:pt x="-1869" y="22298"/>
                    <a:pt x="343" y="35461"/>
                  </a:cubicBezTo>
                  <a:cubicBezTo>
                    <a:pt x="2556" y="46411"/>
                    <a:pt x="15719" y="55205"/>
                    <a:pt x="26669" y="52992"/>
                  </a:cubicBezTo>
                  <a:cubicBezTo>
                    <a:pt x="42044" y="48625"/>
                    <a:pt x="57363" y="46411"/>
                    <a:pt x="74895" y="44198"/>
                  </a:cubicBezTo>
                  <a:cubicBezTo>
                    <a:pt x="85845" y="41986"/>
                    <a:pt x="94639" y="31035"/>
                    <a:pt x="94639" y="20085"/>
                  </a:cubicBezTo>
                  <a:cubicBezTo>
                    <a:pt x="92484" y="6922"/>
                    <a:pt x="81476" y="-1873"/>
                    <a:pt x="68313" y="341"/>
                  </a:cubicBezTo>
                  <a:close/>
                </a:path>
              </a:pathLst>
            </a:custGeom>
            <a:grpFill/>
            <a:ln w="14859" cap="flat">
              <a:noFill/>
              <a:prstDash val="solid"/>
              <a:miter/>
            </a:ln>
          </p:spPr>
          <p:txBody>
            <a:bodyPr rtlCol="0" anchor="ctr"/>
            <a:lstStyle/>
            <a:p>
              <a:endParaRPr lang="en-GB" sz="1350"/>
            </a:p>
          </p:txBody>
        </p:sp>
        <p:sp>
          <p:nvSpPr>
            <p:cNvPr id="35" name="Freeform 34">
              <a:extLst>
                <a:ext uri="{FF2B5EF4-FFF2-40B4-BE49-F238E27FC236}">
                  <a16:creationId xmlns:a16="http://schemas.microsoft.com/office/drawing/2014/main" id="{031EF0DC-1D9F-5369-CBD1-263834044FDC}"/>
                </a:ext>
              </a:extLst>
            </p:cNvPr>
            <p:cNvSpPr/>
            <p:nvPr/>
          </p:nvSpPr>
          <p:spPr>
            <a:xfrm>
              <a:off x="8069102" y="3033141"/>
              <a:ext cx="221864" cy="60179"/>
            </a:xfrm>
            <a:custGeom>
              <a:avLst/>
              <a:gdLst>
                <a:gd name="connsiteX0" fmla="*/ 195116 w 221864"/>
                <a:gd name="connsiteY0" fmla="*/ 59757 h 60179"/>
                <a:gd name="connsiteX1" fmla="*/ 221442 w 221864"/>
                <a:gd name="connsiteY1" fmla="*/ 42226 h 60179"/>
                <a:gd name="connsiteX2" fmla="*/ 203910 w 221864"/>
                <a:gd name="connsiteY2" fmla="*/ 15900 h 60179"/>
                <a:gd name="connsiteX3" fmla="*/ 21900 w 221864"/>
                <a:gd name="connsiteY3" fmla="*/ 525 h 60179"/>
                <a:gd name="connsiteX4" fmla="*/ 0 w 221864"/>
                <a:gd name="connsiteY4" fmla="*/ 22425 h 60179"/>
                <a:gd name="connsiteX5" fmla="*/ 21900 w 221864"/>
                <a:gd name="connsiteY5" fmla="*/ 44325 h 60179"/>
                <a:gd name="connsiteX6" fmla="*/ 195113 w 221864"/>
                <a:gd name="connsiteY6" fmla="*/ 59760 h 6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864" h="60179">
                  <a:moveTo>
                    <a:pt x="195116" y="59757"/>
                  </a:moveTo>
                  <a:cubicBezTo>
                    <a:pt x="206067" y="61970"/>
                    <a:pt x="219229" y="55388"/>
                    <a:pt x="221442" y="42226"/>
                  </a:cubicBezTo>
                  <a:cubicBezTo>
                    <a:pt x="223655" y="31275"/>
                    <a:pt x="217073" y="18113"/>
                    <a:pt x="203910" y="15900"/>
                  </a:cubicBezTo>
                  <a:cubicBezTo>
                    <a:pt x="142522" y="2737"/>
                    <a:pt x="81133" y="-1632"/>
                    <a:pt x="21900" y="525"/>
                  </a:cubicBezTo>
                  <a:cubicBezTo>
                    <a:pt x="8737" y="525"/>
                    <a:pt x="0" y="11475"/>
                    <a:pt x="0" y="22425"/>
                  </a:cubicBezTo>
                  <a:cubicBezTo>
                    <a:pt x="0" y="35588"/>
                    <a:pt x="10950" y="44325"/>
                    <a:pt x="21900" y="44325"/>
                  </a:cubicBezTo>
                  <a:cubicBezTo>
                    <a:pt x="81076" y="42229"/>
                    <a:pt x="138096" y="48752"/>
                    <a:pt x="195113" y="59760"/>
                  </a:cubicBezTo>
                  <a:close/>
                </a:path>
              </a:pathLst>
            </a:custGeom>
            <a:grpFill/>
            <a:ln w="14859" cap="flat">
              <a:noFill/>
              <a:prstDash val="solid"/>
              <a:miter/>
            </a:ln>
          </p:spPr>
          <p:txBody>
            <a:bodyPr rtlCol="0" anchor="ctr"/>
            <a:lstStyle/>
            <a:p>
              <a:endParaRPr lang="en-GB" sz="1350"/>
            </a:p>
          </p:txBody>
        </p:sp>
        <p:sp>
          <p:nvSpPr>
            <p:cNvPr id="36" name="Freeform 35">
              <a:extLst>
                <a:ext uri="{FF2B5EF4-FFF2-40B4-BE49-F238E27FC236}">
                  <a16:creationId xmlns:a16="http://schemas.microsoft.com/office/drawing/2014/main" id="{44F49DAB-BF72-4AE4-C525-BB142B6F8EC6}"/>
                </a:ext>
              </a:extLst>
            </p:cNvPr>
            <p:cNvSpPr/>
            <p:nvPr/>
          </p:nvSpPr>
          <p:spPr>
            <a:xfrm>
              <a:off x="8066503" y="2535912"/>
              <a:ext cx="225340" cy="69335"/>
            </a:xfrm>
            <a:custGeom>
              <a:avLst/>
              <a:gdLst>
                <a:gd name="connsiteX0" fmla="*/ 22280 w 225340"/>
                <a:gd name="connsiteY0" fmla="*/ 46070 h 69335"/>
                <a:gd name="connsiteX1" fmla="*/ 195494 w 225340"/>
                <a:gd name="connsiteY1" fmla="*/ 67970 h 69335"/>
                <a:gd name="connsiteX2" fmla="*/ 223975 w 225340"/>
                <a:gd name="connsiteY2" fmla="*/ 54807 h 69335"/>
                <a:gd name="connsiteX3" fmla="*/ 210812 w 225340"/>
                <a:gd name="connsiteY3" fmla="*/ 26326 h 69335"/>
                <a:gd name="connsiteX4" fmla="*/ 55134 w 225340"/>
                <a:gd name="connsiteY4" fmla="*/ 0 h 69335"/>
                <a:gd name="connsiteX5" fmla="*/ 20071 w 225340"/>
                <a:gd name="connsiteY5" fmla="*/ 2213 h 69335"/>
                <a:gd name="connsiteX6" fmla="*/ 327 w 225340"/>
                <a:gd name="connsiteY6" fmla="*/ 26326 h 69335"/>
                <a:gd name="connsiteX7" fmla="*/ 22285 w 225340"/>
                <a:gd name="connsiteY7" fmla="*/ 46070 h 69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340" h="69335">
                  <a:moveTo>
                    <a:pt x="22280" y="46070"/>
                  </a:moveTo>
                  <a:cubicBezTo>
                    <a:pt x="79301" y="41701"/>
                    <a:pt x="136321" y="48283"/>
                    <a:pt x="195494" y="67970"/>
                  </a:cubicBezTo>
                  <a:cubicBezTo>
                    <a:pt x="206444" y="72339"/>
                    <a:pt x="219607" y="65758"/>
                    <a:pt x="223975" y="54807"/>
                  </a:cubicBezTo>
                  <a:cubicBezTo>
                    <a:pt x="228344" y="43857"/>
                    <a:pt x="221763" y="30695"/>
                    <a:pt x="210812" y="26326"/>
                  </a:cubicBezTo>
                  <a:cubicBezTo>
                    <a:pt x="158161" y="8794"/>
                    <a:pt x="105567" y="0"/>
                    <a:pt x="55134" y="0"/>
                  </a:cubicBezTo>
                  <a:cubicBezTo>
                    <a:pt x="44184" y="0"/>
                    <a:pt x="31021" y="0"/>
                    <a:pt x="20071" y="2213"/>
                  </a:cubicBezTo>
                  <a:cubicBezTo>
                    <a:pt x="6908" y="2213"/>
                    <a:pt x="-1829" y="13163"/>
                    <a:pt x="327" y="26326"/>
                  </a:cubicBezTo>
                  <a:cubicBezTo>
                    <a:pt x="2539" y="39489"/>
                    <a:pt x="9121" y="46070"/>
                    <a:pt x="22285" y="46070"/>
                  </a:cubicBezTo>
                  <a:close/>
                </a:path>
              </a:pathLst>
            </a:custGeom>
            <a:grpFill/>
            <a:ln w="14859" cap="flat">
              <a:noFill/>
              <a:prstDash val="solid"/>
              <a:miter/>
            </a:ln>
          </p:spPr>
          <p:txBody>
            <a:bodyPr rtlCol="0" anchor="ctr"/>
            <a:lstStyle/>
            <a:p>
              <a:endParaRPr lang="en-GB" sz="1350"/>
            </a:p>
          </p:txBody>
        </p:sp>
        <p:sp>
          <p:nvSpPr>
            <p:cNvPr id="37" name="Freeform 36">
              <a:extLst>
                <a:ext uri="{FF2B5EF4-FFF2-40B4-BE49-F238E27FC236}">
                  <a16:creationId xmlns:a16="http://schemas.microsoft.com/office/drawing/2014/main" id="{11E6A1FE-9642-A766-CCFF-C762DCBBA43A}"/>
                </a:ext>
              </a:extLst>
            </p:cNvPr>
            <p:cNvSpPr/>
            <p:nvPr/>
          </p:nvSpPr>
          <p:spPr>
            <a:xfrm>
              <a:off x="7949215" y="2550090"/>
              <a:ext cx="88067" cy="55213"/>
            </a:xfrm>
            <a:custGeom>
              <a:avLst/>
              <a:gdLst>
                <a:gd name="connsiteX0" fmla="*/ 29903 w 88067"/>
                <a:gd name="connsiteY0" fmla="*/ 53795 h 55213"/>
                <a:gd name="connsiteX1" fmla="*/ 71548 w 88067"/>
                <a:gd name="connsiteY1" fmla="*/ 42845 h 55213"/>
                <a:gd name="connsiteX2" fmla="*/ 86923 w 88067"/>
                <a:gd name="connsiteY2" fmla="*/ 16519 h 55213"/>
                <a:gd name="connsiteX3" fmla="*/ 60598 w 88067"/>
                <a:gd name="connsiteY3" fmla="*/ 1144 h 55213"/>
                <a:gd name="connsiteX4" fmla="*/ 14528 w 88067"/>
                <a:gd name="connsiteY4" fmla="*/ 14307 h 55213"/>
                <a:gd name="connsiteX5" fmla="*/ 1365 w 88067"/>
                <a:gd name="connsiteY5" fmla="*/ 42788 h 55213"/>
                <a:gd name="connsiteX6" fmla="*/ 29905 w 88067"/>
                <a:gd name="connsiteY6" fmla="*/ 53797 h 55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67" h="55213">
                  <a:moveTo>
                    <a:pt x="29903" y="53795"/>
                  </a:moveTo>
                  <a:cubicBezTo>
                    <a:pt x="43066" y="49426"/>
                    <a:pt x="56229" y="45001"/>
                    <a:pt x="71548" y="42845"/>
                  </a:cubicBezTo>
                  <a:cubicBezTo>
                    <a:pt x="82498" y="40632"/>
                    <a:pt x="91292" y="27470"/>
                    <a:pt x="86923" y="16519"/>
                  </a:cubicBezTo>
                  <a:cubicBezTo>
                    <a:pt x="82554" y="5569"/>
                    <a:pt x="71548" y="-3225"/>
                    <a:pt x="60598" y="1144"/>
                  </a:cubicBezTo>
                  <a:cubicBezTo>
                    <a:pt x="43066" y="5513"/>
                    <a:pt x="27690" y="9939"/>
                    <a:pt x="14528" y="14307"/>
                  </a:cubicBezTo>
                  <a:cubicBezTo>
                    <a:pt x="3578" y="18675"/>
                    <a:pt x="-3004" y="29682"/>
                    <a:pt x="1365" y="42788"/>
                  </a:cubicBezTo>
                  <a:cubicBezTo>
                    <a:pt x="5792" y="51642"/>
                    <a:pt x="16800" y="58224"/>
                    <a:pt x="29905" y="53797"/>
                  </a:cubicBezTo>
                  <a:close/>
                </a:path>
              </a:pathLst>
            </a:custGeom>
            <a:grpFill/>
            <a:ln w="14859" cap="flat">
              <a:noFill/>
              <a:prstDash val="solid"/>
              <a:miter/>
            </a:ln>
          </p:spPr>
          <p:txBody>
            <a:bodyPr rtlCol="0" anchor="ctr"/>
            <a:lstStyle/>
            <a:p>
              <a:endParaRPr lang="en-GB" sz="1350"/>
            </a:p>
          </p:txBody>
        </p:sp>
      </p:grpSp>
      <p:sp>
        <p:nvSpPr>
          <p:cNvPr id="38" name="Graphic 23">
            <a:extLst>
              <a:ext uri="{FF2B5EF4-FFF2-40B4-BE49-F238E27FC236}">
                <a16:creationId xmlns:a16="http://schemas.microsoft.com/office/drawing/2014/main" id="{2568A21B-3FDD-AA37-1C1D-99F12B7C1A4F}"/>
              </a:ext>
            </a:extLst>
          </p:cNvPr>
          <p:cNvSpPr/>
          <p:nvPr/>
        </p:nvSpPr>
        <p:spPr>
          <a:xfrm>
            <a:off x="8346805" y="1822455"/>
            <a:ext cx="1094464" cy="966521"/>
          </a:xfrm>
          <a:custGeom>
            <a:avLst/>
            <a:gdLst>
              <a:gd name="connsiteX0" fmla="*/ 1090490 w 1230530"/>
              <a:gd name="connsiteY0" fmla="*/ 806798 h 1086681"/>
              <a:gd name="connsiteX1" fmla="*/ 1023204 w 1230530"/>
              <a:gd name="connsiteY1" fmla="*/ 824085 h 1086681"/>
              <a:gd name="connsiteX2" fmla="*/ 904104 w 1230530"/>
              <a:gd name="connsiteY2" fmla="*/ 694873 h 1086681"/>
              <a:gd name="connsiteX3" fmla="*/ 904055 w 1230530"/>
              <a:gd name="connsiteY3" fmla="*/ 694823 h 1086681"/>
              <a:gd name="connsiteX4" fmla="*/ 947127 w 1230530"/>
              <a:gd name="connsiteY4" fmla="*/ 591292 h 1086681"/>
              <a:gd name="connsiteX5" fmla="*/ 930429 w 1230530"/>
              <a:gd name="connsiteY5" fmla="*/ 480444 h 1086681"/>
              <a:gd name="connsiteX6" fmla="*/ 993588 w 1230530"/>
              <a:gd name="connsiteY6" fmla="*/ 438747 h 1086681"/>
              <a:gd name="connsiteX7" fmla="*/ 1121682 w 1230530"/>
              <a:gd name="connsiteY7" fmla="*/ 431576 h 1086681"/>
              <a:gd name="connsiteX8" fmla="*/ 1136563 w 1230530"/>
              <a:gd name="connsiteY8" fmla="*/ 304174 h 1086681"/>
              <a:gd name="connsiteX9" fmla="*/ 1013584 w 1230530"/>
              <a:gd name="connsiteY9" fmla="*/ 267683 h 1086681"/>
              <a:gd name="connsiteX10" fmla="*/ 956514 w 1230530"/>
              <a:gd name="connsiteY10" fmla="*/ 382559 h 1086681"/>
              <a:gd name="connsiteX11" fmla="*/ 893257 w 1230530"/>
              <a:gd name="connsiteY11" fmla="*/ 424207 h 1086681"/>
              <a:gd name="connsiteX12" fmla="*/ 893306 w 1230530"/>
              <a:gd name="connsiteY12" fmla="*/ 424207 h 1086681"/>
              <a:gd name="connsiteX13" fmla="*/ 793214 w 1230530"/>
              <a:gd name="connsiteY13" fmla="*/ 363651 h 1086681"/>
              <a:gd name="connsiteX14" fmla="*/ 676275 w 1230530"/>
              <a:gd name="connsiteY14" fmla="*/ 366352 h 1086681"/>
              <a:gd name="connsiteX15" fmla="*/ 608940 w 1230530"/>
              <a:gd name="connsiteY15" fmla="*/ 233103 h 1086681"/>
              <a:gd name="connsiteX16" fmla="*/ 630845 w 1230530"/>
              <a:gd name="connsiteY16" fmla="*/ 58401 h 1086681"/>
              <a:gd name="connsiteX17" fmla="*/ 460330 w 1230530"/>
              <a:gd name="connsiteY17" fmla="*/ 14445 h 1086681"/>
              <a:gd name="connsiteX18" fmla="*/ 395058 w 1230530"/>
              <a:gd name="connsiteY18" fmla="*/ 177944 h 1086681"/>
              <a:gd name="connsiteX19" fmla="*/ 548927 w 1230530"/>
              <a:gd name="connsiteY19" fmla="*/ 263549 h 1086681"/>
              <a:gd name="connsiteX20" fmla="*/ 616310 w 1230530"/>
              <a:gd name="connsiteY20" fmla="*/ 396848 h 1086681"/>
              <a:gd name="connsiteX21" fmla="*/ 616310 w 1230530"/>
              <a:gd name="connsiteY21" fmla="*/ 396798 h 1086681"/>
              <a:gd name="connsiteX22" fmla="*/ 539350 w 1230530"/>
              <a:gd name="connsiteY22" fmla="*/ 504749 h 1086681"/>
              <a:gd name="connsiteX23" fmla="*/ 314507 w 1230530"/>
              <a:gd name="connsiteY23" fmla="*/ 474298 h 1086681"/>
              <a:gd name="connsiteX24" fmla="*/ 314458 w 1230530"/>
              <a:gd name="connsiteY24" fmla="*/ 474348 h 1086681"/>
              <a:gd name="connsiteX25" fmla="*/ 161620 w 1230530"/>
              <a:gd name="connsiteY25" fmla="*/ 329708 h 1086681"/>
              <a:gd name="connsiteX26" fmla="*/ 1415 w 1230530"/>
              <a:gd name="connsiteY26" fmla="*/ 466188 h 1086681"/>
              <a:gd name="connsiteX27" fmla="*/ 119877 w 1230530"/>
              <a:gd name="connsiteY27" fmla="*/ 640097 h 1086681"/>
              <a:gd name="connsiteX28" fmla="*/ 305529 w 1230530"/>
              <a:gd name="connsiteY28" fmla="*/ 541036 h 1086681"/>
              <a:gd name="connsiteX29" fmla="*/ 530372 w 1230530"/>
              <a:gd name="connsiteY29" fmla="*/ 571487 h 1086681"/>
              <a:gd name="connsiteX30" fmla="*/ 530323 w 1230530"/>
              <a:gd name="connsiteY30" fmla="*/ 571487 h 1086681"/>
              <a:gd name="connsiteX31" fmla="*/ 556698 w 1230530"/>
              <a:gd name="connsiteY31" fmla="*/ 667503 h 1086681"/>
              <a:gd name="connsiteX32" fmla="*/ 341725 w 1230530"/>
              <a:gd name="connsiteY32" fmla="*/ 837678 h 1086681"/>
              <a:gd name="connsiteX33" fmla="*/ 214624 w 1230530"/>
              <a:gd name="connsiteY33" fmla="*/ 855899 h 1086681"/>
              <a:gd name="connsiteX34" fmla="*/ 210793 w 1230530"/>
              <a:gd name="connsiteY34" fmla="*/ 984232 h 1086681"/>
              <a:gd name="connsiteX35" fmla="*/ 336574 w 1230530"/>
              <a:gd name="connsiteY35" fmla="*/ 1009967 h 1086681"/>
              <a:gd name="connsiteX36" fmla="*/ 383477 w 1230530"/>
              <a:gd name="connsiteY36" fmla="*/ 890475 h 1086681"/>
              <a:gd name="connsiteX37" fmla="*/ 598538 w 1230530"/>
              <a:gd name="connsiteY37" fmla="*/ 720350 h 1086681"/>
              <a:gd name="connsiteX38" fmla="*/ 723139 w 1230530"/>
              <a:gd name="connsiteY38" fmla="*/ 774424 h 1086681"/>
              <a:gd name="connsiteX39" fmla="*/ 854615 w 1230530"/>
              <a:gd name="connsiteY39" fmla="*/ 740437 h 1086681"/>
              <a:gd name="connsiteX40" fmla="*/ 973715 w 1230530"/>
              <a:gd name="connsiteY40" fmla="*/ 869700 h 1086681"/>
              <a:gd name="connsiteX41" fmla="*/ 973765 w 1230530"/>
              <a:gd name="connsiteY41" fmla="*/ 869700 h 1086681"/>
              <a:gd name="connsiteX42" fmla="*/ 987368 w 1230530"/>
              <a:gd name="connsiteY42" fmla="*/ 1041209 h 1086681"/>
              <a:gd name="connsiteX43" fmla="*/ 1156953 w 1230530"/>
              <a:gd name="connsiteY43" fmla="*/ 1069941 h 1086681"/>
              <a:gd name="connsiteX44" fmla="*/ 1226252 w 1230530"/>
              <a:gd name="connsiteY44" fmla="*/ 912489 h 1086681"/>
              <a:gd name="connsiteX45" fmla="*/ 1090551 w 1230530"/>
              <a:gd name="connsiteY45" fmla="*/ 806798 h 1086681"/>
              <a:gd name="connsiteX46" fmla="*/ 1053409 w 1230530"/>
              <a:gd name="connsiteY46" fmla="*/ 326660 h 1086681"/>
              <a:gd name="connsiteX47" fmla="*/ 1053459 w 1230530"/>
              <a:gd name="connsiteY47" fmla="*/ 326660 h 1086681"/>
              <a:gd name="connsiteX48" fmla="*/ 1083368 w 1230530"/>
              <a:gd name="connsiteY48" fmla="*/ 346648 h 1086681"/>
              <a:gd name="connsiteX49" fmla="*/ 1076345 w 1230530"/>
              <a:gd name="connsiteY49" fmla="*/ 381961 h 1086681"/>
              <a:gd name="connsiteX50" fmla="*/ 1041033 w 1230530"/>
              <a:gd name="connsiteY50" fmla="*/ 388984 h 1086681"/>
              <a:gd name="connsiteX51" fmla="*/ 1021044 w 1230530"/>
              <a:gd name="connsiteY51" fmla="*/ 359025 h 1086681"/>
              <a:gd name="connsiteX52" fmla="*/ 1053459 w 1230530"/>
              <a:gd name="connsiteY52" fmla="*/ 326660 h 1086681"/>
              <a:gd name="connsiteX53" fmla="*/ 454230 w 1230530"/>
              <a:gd name="connsiteY53" fmla="*/ 132910 h 1086681"/>
              <a:gd name="connsiteX54" fmla="*/ 495142 w 1230530"/>
              <a:gd name="connsiteY54" fmla="*/ 71616 h 1086681"/>
              <a:gd name="connsiteX55" fmla="*/ 567486 w 1230530"/>
              <a:gd name="connsiteY55" fmla="*/ 86006 h 1086681"/>
              <a:gd name="connsiteX56" fmla="*/ 581875 w 1230530"/>
              <a:gd name="connsiteY56" fmla="*/ 158301 h 1086681"/>
              <a:gd name="connsiteX57" fmla="*/ 520582 w 1230530"/>
              <a:gd name="connsiteY57" fmla="*/ 199261 h 1086681"/>
              <a:gd name="connsiteX58" fmla="*/ 454230 w 1230530"/>
              <a:gd name="connsiteY58" fmla="*/ 132910 h 1086681"/>
              <a:gd name="connsiteX59" fmla="*/ 157344 w 1230530"/>
              <a:gd name="connsiteY59" fmla="*/ 577428 h 1086681"/>
              <a:gd name="connsiteX60" fmla="*/ 73852 w 1230530"/>
              <a:gd name="connsiteY60" fmla="*/ 521636 h 1086681"/>
              <a:gd name="connsiteX61" fmla="*/ 93448 w 1230530"/>
              <a:gd name="connsiteY61" fmla="*/ 423115 h 1086681"/>
              <a:gd name="connsiteX62" fmla="*/ 191920 w 1230530"/>
              <a:gd name="connsiteY62" fmla="*/ 403518 h 1086681"/>
              <a:gd name="connsiteX63" fmla="*/ 247713 w 1230530"/>
              <a:gd name="connsiteY63" fmla="*/ 487011 h 1086681"/>
              <a:gd name="connsiteX64" fmla="*/ 157344 w 1230530"/>
              <a:gd name="connsiteY64" fmla="*/ 577428 h 1086681"/>
              <a:gd name="connsiteX65" fmla="*/ 289021 w 1230530"/>
              <a:gd name="connsiteY65" fmla="*/ 954719 h 1086681"/>
              <a:gd name="connsiteX66" fmla="*/ 289021 w 1230530"/>
              <a:gd name="connsiteY66" fmla="*/ 954670 h 1086681"/>
              <a:gd name="connsiteX67" fmla="*/ 259111 w 1230530"/>
              <a:gd name="connsiteY67" fmla="*/ 934681 h 1086681"/>
              <a:gd name="connsiteX68" fmla="*/ 266134 w 1230530"/>
              <a:gd name="connsiteY68" fmla="*/ 899369 h 1086681"/>
              <a:gd name="connsiteX69" fmla="*/ 301447 w 1230530"/>
              <a:gd name="connsiteY69" fmla="*/ 892345 h 1086681"/>
              <a:gd name="connsiteX70" fmla="*/ 321436 w 1230530"/>
              <a:gd name="connsiteY70" fmla="*/ 922304 h 1086681"/>
              <a:gd name="connsiteX71" fmla="*/ 289021 w 1230530"/>
              <a:gd name="connsiteY71" fmla="*/ 954719 h 1086681"/>
              <a:gd name="connsiteX72" fmla="*/ 597550 w 1230530"/>
              <a:gd name="connsiteY72" fmla="*/ 565836 h 1086681"/>
              <a:gd name="connsiteX73" fmla="*/ 685169 w 1230530"/>
              <a:gd name="connsiteY73" fmla="*/ 434699 h 1086681"/>
              <a:gd name="connsiteX74" fmla="*/ 839829 w 1230530"/>
              <a:gd name="connsiteY74" fmla="*/ 465444 h 1086681"/>
              <a:gd name="connsiteX75" fmla="*/ 870574 w 1230530"/>
              <a:gd name="connsiteY75" fmla="*/ 620105 h 1086681"/>
              <a:gd name="connsiteX76" fmla="*/ 739488 w 1230530"/>
              <a:gd name="connsiteY76" fmla="*/ 707723 h 1086681"/>
              <a:gd name="connsiteX77" fmla="*/ 597551 w 1230530"/>
              <a:gd name="connsiteY77" fmla="*/ 565837 h 1086681"/>
              <a:gd name="connsiteX78" fmla="*/ 1090500 w 1230530"/>
              <a:gd name="connsiteY78" fmla="*/ 1019445 h 1086681"/>
              <a:gd name="connsiteX79" fmla="*/ 1023362 w 1230530"/>
              <a:gd name="connsiteY79" fmla="*/ 974555 h 1086681"/>
              <a:gd name="connsiteX80" fmla="*/ 1039128 w 1230530"/>
              <a:gd name="connsiteY80" fmla="*/ 895384 h 1086681"/>
              <a:gd name="connsiteX81" fmla="*/ 1118348 w 1230530"/>
              <a:gd name="connsiteY81" fmla="*/ 879619 h 1086681"/>
              <a:gd name="connsiteX82" fmla="*/ 1163188 w 1230530"/>
              <a:gd name="connsiteY82" fmla="*/ 946756 h 1086681"/>
              <a:gd name="connsiteX83" fmla="*/ 1090501 w 1230530"/>
              <a:gd name="connsiteY83" fmla="*/ 1019443 h 108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230530" h="1086681">
                <a:moveTo>
                  <a:pt x="1090490" y="806798"/>
                </a:moveTo>
                <a:cubicBezTo>
                  <a:pt x="1066964" y="806748"/>
                  <a:pt x="1043783" y="812691"/>
                  <a:pt x="1023204" y="824085"/>
                </a:cubicBezTo>
                <a:lnTo>
                  <a:pt x="904104" y="694873"/>
                </a:lnTo>
                <a:lnTo>
                  <a:pt x="904055" y="694823"/>
                </a:lnTo>
                <a:cubicBezTo>
                  <a:pt x="927580" y="664865"/>
                  <a:pt x="942461" y="629060"/>
                  <a:pt x="947127" y="591292"/>
                </a:cubicBezTo>
                <a:cubicBezTo>
                  <a:pt x="951744" y="553524"/>
                  <a:pt x="945998" y="515167"/>
                  <a:pt x="930429" y="480444"/>
                </a:cubicBezTo>
                <a:lnTo>
                  <a:pt x="993588" y="438747"/>
                </a:lnTo>
                <a:cubicBezTo>
                  <a:pt x="1032338" y="467822"/>
                  <a:pt x="1086363" y="464777"/>
                  <a:pt x="1121682" y="431576"/>
                </a:cubicBezTo>
                <a:cubicBezTo>
                  <a:pt x="1156945" y="398376"/>
                  <a:pt x="1163232" y="344596"/>
                  <a:pt x="1136563" y="304174"/>
                </a:cubicBezTo>
                <a:cubicBezTo>
                  <a:pt x="1109895" y="263704"/>
                  <a:pt x="1057982" y="248332"/>
                  <a:pt x="1013584" y="267683"/>
                </a:cubicBezTo>
                <a:cubicBezTo>
                  <a:pt x="969187" y="286985"/>
                  <a:pt x="945072" y="335459"/>
                  <a:pt x="956514" y="382559"/>
                </a:cubicBezTo>
                <a:lnTo>
                  <a:pt x="893257" y="424207"/>
                </a:lnTo>
                <a:lnTo>
                  <a:pt x="893306" y="424207"/>
                </a:lnTo>
                <a:cubicBezTo>
                  <a:pt x="866392" y="394887"/>
                  <a:pt x="831669" y="373866"/>
                  <a:pt x="793214" y="363651"/>
                </a:cubicBezTo>
                <a:cubicBezTo>
                  <a:pt x="754758" y="353386"/>
                  <a:pt x="714190" y="354319"/>
                  <a:pt x="676275" y="366352"/>
                </a:cubicBezTo>
                <a:lnTo>
                  <a:pt x="608940" y="233103"/>
                </a:lnTo>
                <a:cubicBezTo>
                  <a:pt x="659134" y="188655"/>
                  <a:pt x="668515" y="113856"/>
                  <a:pt x="630845" y="58401"/>
                </a:cubicBezTo>
                <a:cubicBezTo>
                  <a:pt x="593126" y="2903"/>
                  <a:pt x="520143" y="-15908"/>
                  <a:pt x="460330" y="14445"/>
                </a:cubicBezTo>
                <a:cubicBezTo>
                  <a:pt x="400559" y="44748"/>
                  <a:pt x="372564" y="114784"/>
                  <a:pt x="395058" y="177944"/>
                </a:cubicBezTo>
                <a:cubicBezTo>
                  <a:pt x="417503" y="241103"/>
                  <a:pt x="483412" y="277742"/>
                  <a:pt x="548927" y="263549"/>
                </a:cubicBezTo>
                <a:lnTo>
                  <a:pt x="616310" y="396848"/>
                </a:lnTo>
                <a:lnTo>
                  <a:pt x="616310" y="396798"/>
                </a:lnTo>
                <a:cubicBezTo>
                  <a:pt x="579671" y="423516"/>
                  <a:pt x="552659" y="461431"/>
                  <a:pt x="539350" y="504749"/>
                </a:cubicBezTo>
                <a:lnTo>
                  <a:pt x="314507" y="474298"/>
                </a:lnTo>
                <a:lnTo>
                  <a:pt x="314458" y="474348"/>
                </a:lnTo>
                <a:cubicBezTo>
                  <a:pt x="307926" y="394146"/>
                  <a:pt x="242016" y="331820"/>
                  <a:pt x="161620" y="329708"/>
                </a:cubicBezTo>
                <a:cubicBezTo>
                  <a:pt x="81222" y="327645"/>
                  <a:pt x="12165" y="386482"/>
                  <a:pt x="1415" y="466188"/>
                </a:cubicBezTo>
                <a:cubicBezTo>
                  <a:pt x="-9292" y="545898"/>
                  <a:pt x="41786" y="620848"/>
                  <a:pt x="119877" y="640097"/>
                </a:cubicBezTo>
                <a:cubicBezTo>
                  <a:pt x="197966" y="659300"/>
                  <a:pt x="278020" y="616621"/>
                  <a:pt x="305529" y="541036"/>
                </a:cubicBezTo>
                <a:lnTo>
                  <a:pt x="530372" y="571487"/>
                </a:lnTo>
                <a:lnTo>
                  <a:pt x="530323" y="571487"/>
                </a:lnTo>
                <a:cubicBezTo>
                  <a:pt x="531207" y="605129"/>
                  <a:pt x="540244" y="638133"/>
                  <a:pt x="556698" y="667503"/>
                </a:cubicBezTo>
                <a:lnTo>
                  <a:pt x="341725" y="837678"/>
                </a:lnTo>
                <a:cubicBezTo>
                  <a:pt x="300568" y="812041"/>
                  <a:pt x="246935" y="819752"/>
                  <a:pt x="214624" y="855899"/>
                </a:cubicBezTo>
                <a:cubicBezTo>
                  <a:pt x="182308" y="892046"/>
                  <a:pt x="180687" y="946219"/>
                  <a:pt x="210793" y="984232"/>
                </a:cubicBezTo>
                <a:cubicBezTo>
                  <a:pt x="240899" y="1022245"/>
                  <a:pt x="293991" y="1033099"/>
                  <a:pt x="336574" y="1009967"/>
                </a:cubicBezTo>
                <a:cubicBezTo>
                  <a:pt x="379204" y="986836"/>
                  <a:pt x="398996" y="936395"/>
                  <a:pt x="383477" y="890475"/>
                </a:cubicBezTo>
                <a:lnTo>
                  <a:pt x="598538" y="720350"/>
                </a:lnTo>
                <a:cubicBezTo>
                  <a:pt x="632869" y="751782"/>
                  <a:pt x="676727" y="770789"/>
                  <a:pt x="723139" y="774424"/>
                </a:cubicBezTo>
                <a:cubicBezTo>
                  <a:pt x="769551" y="778058"/>
                  <a:pt x="815816" y="766123"/>
                  <a:pt x="854615" y="740437"/>
                </a:cubicBezTo>
                <a:lnTo>
                  <a:pt x="973715" y="869700"/>
                </a:lnTo>
                <a:lnTo>
                  <a:pt x="973765" y="869700"/>
                </a:lnTo>
                <a:cubicBezTo>
                  <a:pt x="938452" y="923234"/>
                  <a:pt x="944051" y="993859"/>
                  <a:pt x="987368" y="1041209"/>
                </a:cubicBezTo>
                <a:cubicBezTo>
                  <a:pt x="1030637" y="1088505"/>
                  <a:pt x="1100526" y="1100341"/>
                  <a:pt x="1156953" y="1069941"/>
                </a:cubicBezTo>
                <a:cubicBezTo>
                  <a:pt x="1213384" y="1039490"/>
                  <a:pt x="1241968" y="974612"/>
                  <a:pt x="1226252" y="912489"/>
                </a:cubicBezTo>
                <a:cubicBezTo>
                  <a:pt x="1210584" y="850312"/>
                  <a:pt x="1154645" y="806747"/>
                  <a:pt x="1090551" y="806798"/>
                </a:cubicBezTo>
                <a:close/>
                <a:moveTo>
                  <a:pt x="1053409" y="326660"/>
                </a:moveTo>
                <a:lnTo>
                  <a:pt x="1053459" y="326660"/>
                </a:lnTo>
                <a:cubicBezTo>
                  <a:pt x="1066523" y="326660"/>
                  <a:pt x="1078359" y="334518"/>
                  <a:pt x="1083368" y="346648"/>
                </a:cubicBezTo>
                <a:cubicBezTo>
                  <a:pt x="1088378" y="358730"/>
                  <a:pt x="1085628" y="372678"/>
                  <a:pt x="1076345" y="381961"/>
                </a:cubicBezTo>
                <a:cubicBezTo>
                  <a:pt x="1067112" y="391194"/>
                  <a:pt x="1053163" y="393994"/>
                  <a:pt x="1041033" y="388984"/>
                </a:cubicBezTo>
                <a:cubicBezTo>
                  <a:pt x="1028951" y="383974"/>
                  <a:pt x="1021044" y="372139"/>
                  <a:pt x="1021044" y="359025"/>
                </a:cubicBezTo>
                <a:cubicBezTo>
                  <a:pt x="1021093" y="341147"/>
                  <a:pt x="1035581" y="326660"/>
                  <a:pt x="1053459" y="326660"/>
                </a:cubicBezTo>
                <a:close/>
                <a:moveTo>
                  <a:pt x="454230" y="132910"/>
                </a:moveTo>
                <a:cubicBezTo>
                  <a:pt x="454181" y="106094"/>
                  <a:pt x="470389" y="81881"/>
                  <a:pt x="495142" y="71616"/>
                </a:cubicBezTo>
                <a:cubicBezTo>
                  <a:pt x="519944" y="61352"/>
                  <a:pt x="548528" y="67000"/>
                  <a:pt x="567486" y="86006"/>
                </a:cubicBezTo>
                <a:cubicBezTo>
                  <a:pt x="586443" y="104964"/>
                  <a:pt x="592140" y="133498"/>
                  <a:pt x="581875" y="158301"/>
                </a:cubicBezTo>
                <a:cubicBezTo>
                  <a:pt x="571611" y="183104"/>
                  <a:pt x="547398" y="199261"/>
                  <a:pt x="520582" y="199261"/>
                </a:cubicBezTo>
                <a:cubicBezTo>
                  <a:pt x="483943" y="199212"/>
                  <a:pt x="454230" y="169548"/>
                  <a:pt x="454230" y="132910"/>
                </a:cubicBezTo>
                <a:close/>
                <a:moveTo>
                  <a:pt x="157344" y="577428"/>
                </a:moveTo>
                <a:cubicBezTo>
                  <a:pt x="120805" y="577428"/>
                  <a:pt x="87849" y="555376"/>
                  <a:pt x="73852" y="521636"/>
                </a:cubicBezTo>
                <a:cubicBezTo>
                  <a:pt x="59854" y="487846"/>
                  <a:pt x="67565" y="448998"/>
                  <a:pt x="93448" y="423115"/>
                </a:cubicBezTo>
                <a:cubicBezTo>
                  <a:pt x="119282" y="397281"/>
                  <a:pt x="158130" y="389521"/>
                  <a:pt x="191920" y="403518"/>
                </a:cubicBezTo>
                <a:cubicBezTo>
                  <a:pt x="225710" y="417516"/>
                  <a:pt x="247713" y="450471"/>
                  <a:pt x="247713" y="487011"/>
                </a:cubicBezTo>
                <a:cubicBezTo>
                  <a:pt x="247664" y="536910"/>
                  <a:pt x="207243" y="577330"/>
                  <a:pt x="157344" y="577428"/>
                </a:cubicBezTo>
                <a:close/>
                <a:moveTo>
                  <a:pt x="289021" y="954719"/>
                </a:moveTo>
                <a:lnTo>
                  <a:pt x="289021" y="954670"/>
                </a:lnTo>
                <a:cubicBezTo>
                  <a:pt x="275908" y="954670"/>
                  <a:pt x="264120" y="946812"/>
                  <a:pt x="259111" y="934681"/>
                </a:cubicBezTo>
                <a:cubicBezTo>
                  <a:pt x="254102" y="922599"/>
                  <a:pt x="256852" y="908651"/>
                  <a:pt x="266134" y="899369"/>
                </a:cubicBezTo>
                <a:cubicBezTo>
                  <a:pt x="275368" y="890086"/>
                  <a:pt x="289317" y="887336"/>
                  <a:pt x="301447" y="892345"/>
                </a:cubicBezTo>
                <a:cubicBezTo>
                  <a:pt x="313529" y="897355"/>
                  <a:pt x="321436" y="909191"/>
                  <a:pt x="321436" y="922304"/>
                </a:cubicBezTo>
                <a:cubicBezTo>
                  <a:pt x="321436" y="940182"/>
                  <a:pt x="306899" y="954670"/>
                  <a:pt x="289021" y="954719"/>
                </a:cubicBezTo>
                <a:close/>
                <a:moveTo>
                  <a:pt x="597550" y="565836"/>
                </a:moveTo>
                <a:cubicBezTo>
                  <a:pt x="597550" y="508423"/>
                  <a:pt x="632126" y="456657"/>
                  <a:pt x="685169" y="434699"/>
                </a:cubicBezTo>
                <a:cubicBezTo>
                  <a:pt x="738212" y="412746"/>
                  <a:pt x="799210" y="424877"/>
                  <a:pt x="839829" y="465444"/>
                </a:cubicBezTo>
                <a:cubicBezTo>
                  <a:pt x="880397" y="506061"/>
                  <a:pt x="892577" y="567059"/>
                  <a:pt x="870574" y="620105"/>
                </a:cubicBezTo>
                <a:cubicBezTo>
                  <a:pt x="848620" y="673148"/>
                  <a:pt x="796904" y="707723"/>
                  <a:pt x="739488" y="707723"/>
                </a:cubicBezTo>
                <a:cubicBezTo>
                  <a:pt x="661152" y="707625"/>
                  <a:pt x="597652" y="644171"/>
                  <a:pt x="597551" y="565837"/>
                </a:cubicBezTo>
                <a:close/>
                <a:moveTo>
                  <a:pt x="1090500" y="1019445"/>
                </a:moveTo>
                <a:cubicBezTo>
                  <a:pt x="1061081" y="1019445"/>
                  <a:pt x="1034609" y="1001714"/>
                  <a:pt x="1023362" y="974555"/>
                </a:cubicBezTo>
                <a:cubicBezTo>
                  <a:pt x="1012115" y="947395"/>
                  <a:pt x="1018304" y="916160"/>
                  <a:pt x="1039128" y="895384"/>
                </a:cubicBezTo>
                <a:cubicBezTo>
                  <a:pt x="1059902" y="874561"/>
                  <a:pt x="1091187" y="868373"/>
                  <a:pt x="1118348" y="879619"/>
                </a:cubicBezTo>
                <a:cubicBezTo>
                  <a:pt x="1145508" y="890866"/>
                  <a:pt x="1163188" y="917387"/>
                  <a:pt x="1163188" y="946756"/>
                </a:cubicBezTo>
                <a:cubicBezTo>
                  <a:pt x="1163139" y="986882"/>
                  <a:pt x="1130627" y="1019394"/>
                  <a:pt x="1090501" y="1019443"/>
                </a:cubicBezTo>
                <a:close/>
              </a:path>
            </a:pathLst>
          </a:custGeom>
          <a:solidFill>
            <a:srgbClr val="034EA2"/>
          </a:solidFill>
          <a:ln w="28575" cap="flat">
            <a:solidFill>
              <a:srgbClr val="D0E7FF"/>
            </a:solidFill>
            <a:prstDash val="solid"/>
            <a:miter/>
          </a:ln>
        </p:spPr>
        <p:txBody>
          <a:bodyPr rtlCol="0" anchor="ctr"/>
          <a:lstStyle/>
          <a:p>
            <a:endParaRPr lang="en-GB" sz="1350"/>
          </a:p>
        </p:txBody>
      </p:sp>
      <p:sp>
        <p:nvSpPr>
          <p:cNvPr id="39" name="Graphic 21">
            <a:extLst>
              <a:ext uri="{FF2B5EF4-FFF2-40B4-BE49-F238E27FC236}">
                <a16:creationId xmlns:a16="http://schemas.microsoft.com/office/drawing/2014/main" id="{4202C21A-1F48-5BA4-B8AA-6AC26559F974}"/>
              </a:ext>
            </a:extLst>
          </p:cNvPr>
          <p:cNvSpPr/>
          <p:nvPr/>
        </p:nvSpPr>
        <p:spPr>
          <a:xfrm>
            <a:off x="3616890" y="4299861"/>
            <a:ext cx="1013434" cy="849192"/>
          </a:xfrm>
          <a:custGeom>
            <a:avLst/>
            <a:gdLst>
              <a:gd name="connsiteX0" fmla="*/ 97208 w 1351245"/>
              <a:gd name="connsiteY0" fmla="*/ 0 h 1132256"/>
              <a:gd name="connsiteX1" fmla="*/ 0 w 1351245"/>
              <a:gd name="connsiteY1" fmla="*/ 97558 h 1132256"/>
              <a:gd name="connsiteX2" fmla="*/ 0 w 1351245"/>
              <a:gd name="connsiteY2" fmla="*/ 824495 h 1132256"/>
              <a:gd name="connsiteX3" fmla="*/ 97208 w 1351245"/>
              <a:gd name="connsiteY3" fmla="*/ 922054 h 1132256"/>
              <a:gd name="connsiteX4" fmla="*/ 485398 w 1351245"/>
              <a:gd name="connsiteY4" fmla="*/ 922054 h 1132256"/>
              <a:gd name="connsiteX5" fmla="*/ 421913 w 1351245"/>
              <a:gd name="connsiteY5" fmla="*/ 1085545 h 1132256"/>
              <a:gd name="connsiteX6" fmla="*/ 279858 w 1351245"/>
              <a:gd name="connsiteY6" fmla="*/ 1085545 h 1132256"/>
              <a:gd name="connsiteX7" fmla="*/ 279858 w 1351245"/>
              <a:gd name="connsiteY7" fmla="*/ 1085662 h 1132256"/>
              <a:gd name="connsiteX8" fmla="*/ 256560 w 1351245"/>
              <a:gd name="connsiteY8" fmla="*/ 1108959 h 1132256"/>
              <a:gd name="connsiteX9" fmla="*/ 263374 w 1351245"/>
              <a:gd name="connsiteY9" fmla="*/ 1125442 h 1132256"/>
              <a:gd name="connsiteX10" fmla="*/ 279858 w 1351245"/>
              <a:gd name="connsiteY10" fmla="*/ 1132256 h 1132256"/>
              <a:gd name="connsiteX11" fmla="*/ 1071386 w 1351245"/>
              <a:gd name="connsiteY11" fmla="*/ 1132256 h 1132256"/>
              <a:gd name="connsiteX12" fmla="*/ 1087870 w 1351245"/>
              <a:gd name="connsiteY12" fmla="*/ 1125442 h 1132256"/>
              <a:gd name="connsiteX13" fmla="*/ 1094685 w 1351245"/>
              <a:gd name="connsiteY13" fmla="*/ 1108959 h 1132256"/>
              <a:gd name="connsiteX14" fmla="*/ 1071388 w 1351245"/>
              <a:gd name="connsiteY14" fmla="*/ 1085662 h 1132256"/>
              <a:gd name="connsiteX15" fmla="*/ 929333 w 1351245"/>
              <a:gd name="connsiteY15" fmla="*/ 1085662 h 1132256"/>
              <a:gd name="connsiteX16" fmla="*/ 865848 w 1351245"/>
              <a:gd name="connsiteY16" fmla="*/ 922170 h 1132256"/>
              <a:gd name="connsiteX17" fmla="*/ 1254038 w 1351245"/>
              <a:gd name="connsiteY17" fmla="*/ 922170 h 1132256"/>
              <a:gd name="connsiteX18" fmla="*/ 1351245 w 1351245"/>
              <a:gd name="connsiteY18" fmla="*/ 824612 h 1132256"/>
              <a:gd name="connsiteX19" fmla="*/ 1351245 w 1351245"/>
              <a:gd name="connsiteY19" fmla="*/ 97615 h 1132256"/>
              <a:gd name="connsiteX20" fmla="*/ 1254038 w 1351245"/>
              <a:gd name="connsiteY20" fmla="*/ 57 h 1132256"/>
              <a:gd name="connsiteX21" fmla="*/ 97208 w 1351245"/>
              <a:gd name="connsiteY21" fmla="*/ 46595 h 1132256"/>
              <a:gd name="connsiteX22" fmla="*/ 1254039 w 1351245"/>
              <a:gd name="connsiteY22" fmla="*/ 46595 h 1132256"/>
              <a:gd name="connsiteX23" fmla="*/ 1304652 w 1351245"/>
              <a:gd name="connsiteY23" fmla="*/ 97558 h 1132256"/>
              <a:gd name="connsiteX24" fmla="*/ 1304652 w 1351245"/>
              <a:gd name="connsiteY24" fmla="*/ 654533 h 1132256"/>
              <a:gd name="connsiteX25" fmla="*/ 1113383 w 1351245"/>
              <a:gd name="connsiteY25" fmla="*/ 654533 h 1132256"/>
              <a:gd name="connsiteX26" fmla="*/ 1113383 w 1351245"/>
              <a:gd name="connsiteY26" fmla="*/ 544104 h 1132256"/>
              <a:gd name="connsiteX27" fmla="*/ 1090085 w 1351245"/>
              <a:gd name="connsiteY27" fmla="*/ 520807 h 1132256"/>
              <a:gd name="connsiteX28" fmla="*/ 1017223 w 1351245"/>
              <a:gd name="connsiteY28" fmla="*/ 520807 h 1132256"/>
              <a:gd name="connsiteX29" fmla="*/ 983384 w 1351245"/>
              <a:gd name="connsiteY29" fmla="*/ 438626 h 1132256"/>
              <a:gd name="connsiteX30" fmla="*/ 1035045 w 1351245"/>
              <a:gd name="connsiteY30" fmla="*/ 386730 h 1132256"/>
              <a:gd name="connsiteX31" fmla="*/ 1034987 w 1351245"/>
              <a:gd name="connsiteY31" fmla="*/ 386788 h 1132256"/>
              <a:gd name="connsiteX32" fmla="*/ 1034987 w 1351245"/>
              <a:gd name="connsiteY32" fmla="*/ 353881 h 1132256"/>
              <a:gd name="connsiteX33" fmla="*/ 935391 w 1351245"/>
              <a:gd name="connsiteY33" fmla="*/ 253820 h 1132256"/>
              <a:gd name="connsiteX34" fmla="*/ 935449 w 1351245"/>
              <a:gd name="connsiteY34" fmla="*/ 253820 h 1132256"/>
              <a:gd name="connsiteX35" fmla="*/ 918907 w 1351245"/>
              <a:gd name="connsiteY35" fmla="*/ 246948 h 1132256"/>
              <a:gd name="connsiteX36" fmla="*/ 902424 w 1351245"/>
              <a:gd name="connsiteY36" fmla="*/ 253820 h 1132256"/>
              <a:gd name="connsiteX37" fmla="*/ 850937 w 1351245"/>
              <a:gd name="connsiteY37" fmla="*/ 305599 h 1132256"/>
              <a:gd name="connsiteX38" fmla="*/ 769396 w 1351245"/>
              <a:gd name="connsiteY38" fmla="*/ 271644 h 1132256"/>
              <a:gd name="connsiteX39" fmla="*/ 769396 w 1351245"/>
              <a:gd name="connsiteY39" fmla="*/ 198256 h 1132256"/>
              <a:gd name="connsiteX40" fmla="*/ 769338 w 1351245"/>
              <a:gd name="connsiteY40" fmla="*/ 198315 h 1132256"/>
              <a:gd name="connsiteX41" fmla="*/ 762524 w 1351245"/>
              <a:gd name="connsiteY41" fmla="*/ 181831 h 1132256"/>
              <a:gd name="connsiteX42" fmla="*/ 746040 w 1351245"/>
              <a:gd name="connsiteY42" fmla="*/ 175017 h 1132256"/>
              <a:gd name="connsiteX43" fmla="*/ 605208 w 1351245"/>
              <a:gd name="connsiteY43" fmla="*/ 175017 h 1132256"/>
              <a:gd name="connsiteX44" fmla="*/ 581911 w 1351245"/>
              <a:gd name="connsiteY44" fmla="*/ 198315 h 1132256"/>
              <a:gd name="connsiteX45" fmla="*/ 581911 w 1351245"/>
              <a:gd name="connsiteY45" fmla="*/ 271760 h 1132256"/>
              <a:gd name="connsiteX46" fmla="*/ 500429 w 1351245"/>
              <a:gd name="connsiteY46" fmla="*/ 305715 h 1132256"/>
              <a:gd name="connsiteX47" fmla="*/ 448826 w 1351245"/>
              <a:gd name="connsiteY47" fmla="*/ 253820 h 1132256"/>
              <a:gd name="connsiteX48" fmla="*/ 432342 w 1351245"/>
              <a:gd name="connsiteY48" fmla="*/ 246946 h 1132256"/>
              <a:gd name="connsiteX49" fmla="*/ 415801 w 1351245"/>
              <a:gd name="connsiteY49" fmla="*/ 253820 h 1132256"/>
              <a:gd name="connsiteX50" fmla="*/ 316263 w 1351245"/>
              <a:gd name="connsiteY50" fmla="*/ 353881 h 1132256"/>
              <a:gd name="connsiteX51" fmla="*/ 316263 w 1351245"/>
              <a:gd name="connsiteY51" fmla="*/ 386788 h 1132256"/>
              <a:gd name="connsiteX52" fmla="*/ 367983 w 1351245"/>
              <a:gd name="connsiteY52" fmla="*/ 438800 h 1132256"/>
              <a:gd name="connsiteX53" fmla="*/ 334145 w 1351245"/>
              <a:gd name="connsiteY53" fmla="*/ 520865 h 1132256"/>
              <a:gd name="connsiteX54" fmla="*/ 261166 w 1351245"/>
              <a:gd name="connsiteY54" fmla="*/ 520865 h 1132256"/>
              <a:gd name="connsiteX55" fmla="*/ 261166 w 1351245"/>
              <a:gd name="connsiteY55" fmla="*/ 520807 h 1132256"/>
              <a:gd name="connsiteX56" fmla="*/ 237869 w 1351245"/>
              <a:gd name="connsiteY56" fmla="*/ 544104 h 1132256"/>
              <a:gd name="connsiteX57" fmla="*/ 237869 w 1351245"/>
              <a:gd name="connsiteY57" fmla="*/ 654533 h 1132256"/>
              <a:gd name="connsiteX58" fmla="*/ 46599 w 1351245"/>
              <a:gd name="connsiteY58" fmla="*/ 654533 h 1132256"/>
              <a:gd name="connsiteX59" fmla="*/ 46599 w 1351245"/>
              <a:gd name="connsiteY59" fmla="*/ 97558 h 1132256"/>
              <a:gd name="connsiteX60" fmla="*/ 97212 w 1351245"/>
              <a:gd name="connsiteY60" fmla="*/ 46595 h 1132256"/>
              <a:gd name="connsiteX61" fmla="*/ 628507 w 1351245"/>
              <a:gd name="connsiteY61" fmla="*/ 221552 h 1132256"/>
              <a:gd name="connsiteX62" fmla="*/ 722745 w 1351245"/>
              <a:gd name="connsiteY62" fmla="*/ 221552 h 1132256"/>
              <a:gd name="connsiteX63" fmla="*/ 722745 w 1351245"/>
              <a:gd name="connsiteY63" fmla="*/ 289813 h 1132256"/>
              <a:gd name="connsiteX64" fmla="*/ 741092 w 1351245"/>
              <a:gd name="connsiteY64" fmla="*/ 312586 h 1132256"/>
              <a:gd name="connsiteX65" fmla="*/ 841911 w 1351245"/>
              <a:gd name="connsiteY65" fmla="*/ 354579 h 1132256"/>
              <a:gd name="connsiteX66" fmla="*/ 841853 w 1351245"/>
              <a:gd name="connsiteY66" fmla="*/ 354579 h 1132256"/>
              <a:gd name="connsiteX67" fmla="*/ 871032 w 1351245"/>
              <a:gd name="connsiteY67" fmla="*/ 351376 h 1132256"/>
              <a:gd name="connsiteX68" fmla="*/ 918907 w 1351245"/>
              <a:gd name="connsiteY68" fmla="*/ 303267 h 1132256"/>
              <a:gd name="connsiteX69" fmla="*/ 985597 w 1351245"/>
              <a:gd name="connsiteY69" fmla="*/ 370305 h 1132256"/>
              <a:gd name="connsiteX70" fmla="*/ 937545 w 1351245"/>
              <a:gd name="connsiteY70" fmla="*/ 418647 h 1132256"/>
              <a:gd name="connsiteX71" fmla="*/ 934459 w 1351245"/>
              <a:gd name="connsiteY71" fmla="*/ 447594 h 1132256"/>
              <a:gd name="connsiteX72" fmla="*/ 976278 w 1351245"/>
              <a:gd name="connsiteY72" fmla="*/ 548996 h 1132256"/>
              <a:gd name="connsiteX73" fmla="*/ 999050 w 1351245"/>
              <a:gd name="connsiteY73" fmla="*/ 567401 h 1132256"/>
              <a:gd name="connsiteX74" fmla="*/ 1066788 w 1351245"/>
              <a:gd name="connsiteY74" fmla="*/ 567401 h 1132256"/>
              <a:gd name="connsiteX75" fmla="*/ 1066788 w 1351245"/>
              <a:gd name="connsiteY75" fmla="*/ 654534 h 1132256"/>
              <a:gd name="connsiteX76" fmla="*/ 815057 w 1351245"/>
              <a:gd name="connsiteY76" fmla="*/ 654534 h 1132256"/>
              <a:gd name="connsiteX77" fmla="*/ 820532 w 1351245"/>
              <a:gd name="connsiteY77" fmla="*/ 614870 h 1132256"/>
              <a:gd name="connsiteX78" fmla="*/ 675622 w 1351245"/>
              <a:gd name="connsiteY78" fmla="*/ 469320 h 1132256"/>
              <a:gd name="connsiteX79" fmla="*/ 530712 w 1351245"/>
              <a:gd name="connsiteY79" fmla="*/ 614870 h 1132256"/>
              <a:gd name="connsiteX80" fmla="*/ 536185 w 1351245"/>
              <a:gd name="connsiteY80" fmla="*/ 654534 h 1132256"/>
              <a:gd name="connsiteX81" fmla="*/ 284454 w 1351245"/>
              <a:gd name="connsiteY81" fmla="*/ 654534 h 1132256"/>
              <a:gd name="connsiteX82" fmla="*/ 284454 w 1351245"/>
              <a:gd name="connsiteY82" fmla="*/ 567401 h 1132256"/>
              <a:gd name="connsiteX83" fmla="*/ 352308 w 1351245"/>
              <a:gd name="connsiteY83" fmla="*/ 567401 h 1132256"/>
              <a:gd name="connsiteX84" fmla="*/ 375081 w 1351245"/>
              <a:gd name="connsiteY84" fmla="*/ 549054 h 1132256"/>
              <a:gd name="connsiteX85" fmla="*/ 416900 w 1351245"/>
              <a:gd name="connsiteY85" fmla="*/ 447710 h 1132256"/>
              <a:gd name="connsiteX86" fmla="*/ 416842 w 1351245"/>
              <a:gd name="connsiteY86" fmla="*/ 447710 h 1132256"/>
              <a:gd name="connsiteX87" fmla="*/ 413755 w 1351245"/>
              <a:gd name="connsiteY87" fmla="*/ 418705 h 1132256"/>
              <a:gd name="connsiteX88" fmla="*/ 365587 w 1351245"/>
              <a:gd name="connsiteY88" fmla="*/ 370305 h 1132256"/>
              <a:gd name="connsiteX89" fmla="*/ 432277 w 1351245"/>
              <a:gd name="connsiteY89" fmla="*/ 303267 h 1132256"/>
              <a:gd name="connsiteX90" fmla="*/ 480270 w 1351245"/>
              <a:gd name="connsiteY90" fmla="*/ 351493 h 1132256"/>
              <a:gd name="connsiteX91" fmla="*/ 480328 w 1351245"/>
              <a:gd name="connsiteY91" fmla="*/ 351493 h 1132256"/>
              <a:gd name="connsiteX92" fmla="*/ 509450 w 1351245"/>
              <a:gd name="connsiteY92" fmla="*/ 354637 h 1132256"/>
              <a:gd name="connsiteX93" fmla="*/ 610152 w 1351245"/>
              <a:gd name="connsiteY93" fmla="*/ 312644 h 1132256"/>
              <a:gd name="connsiteX94" fmla="*/ 610210 w 1351245"/>
              <a:gd name="connsiteY94" fmla="*/ 312644 h 1132256"/>
              <a:gd name="connsiteX95" fmla="*/ 628499 w 1351245"/>
              <a:gd name="connsiteY95" fmla="*/ 289871 h 1132256"/>
              <a:gd name="connsiteX96" fmla="*/ 675626 w 1351245"/>
              <a:gd name="connsiteY96" fmla="*/ 515912 h 1132256"/>
              <a:gd name="connsiteX97" fmla="*/ 773942 w 1351245"/>
              <a:gd name="connsiteY97" fmla="*/ 614867 h 1132256"/>
              <a:gd name="connsiteX98" fmla="*/ 765671 w 1351245"/>
              <a:gd name="connsiteY98" fmla="*/ 654531 h 1132256"/>
              <a:gd name="connsiteX99" fmla="*/ 585525 w 1351245"/>
              <a:gd name="connsiteY99" fmla="*/ 654531 h 1132256"/>
              <a:gd name="connsiteX100" fmla="*/ 577254 w 1351245"/>
              <a:gd name="connsiteY100" fmla="*/ 614867 h 1132256"/>
              <a:gd name="connsiteX101" fmla="*/ 675570 w 1351245"/>
              <a:gd name="connsiteY101" fmla="*/ 515912 h 1132256"/>
              <a:gd name="connsiteX102" fmla="*/ 46590 w 1351245"/>
              <a:gd name="connsiteY102" fmla="*/ 701128 h 1132256"/>
              <a:gd name="connsiteX103" fmla="*/ 260986 w 1351245"/>
              <a:gd name="connsiteY103" fmla="*/ 701128 h 1132256"/>
              <a:gd name="connsiteX104" fmla="*/ 260986 w 1351245"/>
              <a:gd name="connsiteY104" fmla="*/ 701186 h 1132256"/>
              <a:gd name="connsiteX105" fmla="*/ 261859 w 1351245"/>
              <a:gd name="connsiteY105" fmla="*/ 701128 h 1132256"/>
              <a:gd name="connsiteX106" fmla="*/ 570264 w 1351245"/>
              <a:gd name="connsiteY106" fmla="*/ 701128 h 1132256"/>
              <a:gd name="connsiteX107" fmla="*/ 573002 w 1351245"/>
              <a:gd name="connsiteY107" fmla="*/ 701128 h 1132256"/>
              <a:gd name="connsiteX108" fmla="*/ 778421 w 1351245"/>
              <a:gd name="connsiteY108" fmla="*/ 701128 h 1132256"/>
              <a:gd name="connsiteX109" fmla="*/ 778363 w 1351245"/>
              <a:gd name="connsiteY109" fmla="*/ 701128 h 1132256"/>
              <a:gd name="connsiteX110" fmla="*/ 781100 w 1351245"/>
              <a:gd name="connsiteY110" fmla="*/ 701128 h 1132256"/>
              <a:gd name="connsiteX111" fmla="*/ 1089908 w 1351245"/>
              <a:gd name="connsiteY111" fmla="*/ 701128 h 1132256"/>
              <a:gd name="connsiteX112" fmla="*/ 1089908 w 1351245"/>
              <a:gd name="connsiteY112" fmla="*/ 701186 h 1132256"/>
              <a:gd name="connsiteX113" fmla="*/ 1090782 w 1351245"/>
              <a:gd name="connsiteY113" fmla="*/ 701128 h 1132256"/>
              <a:gd name="connsiteX114" fmla="*/ 1304774 w 1351245"/>
              <a:gd name="connsiteY114" fmla="*/ 701128 h 1132256"/>
              <a:gd name="connsiteX115" fmla="*/ 1304774 w 1351245"/>
              <a:gd name="connsiteY115" fmla="*/ 824545 h 1132256"/>
              <a:gd name="connsiteX116" fmla="*/ 1254161 w 1351245"/>
              <a:gd name="connsiteY116" fmla="*/ 875508 h 1132256"/>
              <a:gd name="connsiteX117" fmla="*/ 97330 w 1351245"/>
              <a:gd name="connsiteY117" fmla="*/ 875508 h 1132256"/>
              <a:gd name="connsiteX118" fmla="*/ 46716 w 1351245"/>
              <a:gd name="connsiteY118" fmla="*/ 824545 h 1132256"/>
              <a:gd name="connsiteX119" fmla="*/ 535365 w 1351245"/>
              <a:gd name="connsiteY119" fmla="*/ 922098 h 1132256"/>
              <a:gd name="connsiteX120" fmla="*/ 815858 w 1351245"/>
              <a:gd name="connsiteY120" fmla="*/ 922098 h 1132256"/>
              <a:gd name="connsiteX121" fmla="*/ 879343 w 1351245"/>
              <a:gd name="connsiteY121" fmla="*/ 1085590 h 1132256"/>
              <a:gd name="connsiteX122" fmla="*/ 471934 w 1351245"/>
              <a:gd name="connsiteY122" fmla="*/ 1085648 h 1132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351245" h="1132256">
                <a:moveTo>
                  <a:pt x="97208" y="0"/>
                </a:moveTo>
                <a:cubicBezTo>
                  <a:pt x="43683" y="0"/>
                  <a:pt x="0" y="43973"/>
                  <a:pt x="0" y="97558"/>
                </a:cubicBezTo>
                <a:lnTo>
                  <a:pt x="0" y="824495"/>
                </a:lnTo>
                <a:cubicBezTo>
                  <a:pt x="0" y="878080"/>
                  <a:pt x="43683" y="922054"/>
                  <a:pt x="97208" y="922054"/>
                </a:cubicBezTo>
                <a:lnTo>
                  <a:pt x="485398" y="922054"/>
                </a:lnTo>
                <a:lnTo>
                  <a:pt x="421913" y="1085545"/>
                </a:lnTo>
                <a:lnTo>
                  <a:pt x="279858" y="1085545"/>
                </a:lnTo>
                <a:lnTo>
                  <a:pt x="279858" y="1085662"/>
                </a:lnTo>
                <a:cubicBezTo>
                  <a:pt x="266986" y="1085662"/>
                  <a:pt x="256560" y="1096087"/>
                  <a:pt x="256560" y="1108959"/>
                </a:cubicBezTo>
                <a:cubicBezTo>
                  <a:pt x="256560" y="1115133"/>
                  <a:pt x="259007" y="1121074"/>
                  <a:pt x="263374" y="1125442"/>
                </a:cubicBezTo>
                <a:cubicBezTo>
                  <a:pt x="267743" y="1129811"/>
                  <a:pt x="273683" y="1132256"/>
                  <a:pt x="279858" y="1132256"/>
                </a:cubicBezTo>
                <a:lnTo>
                  <a:pt x="1071386" y="1132256"/>
                </a:lnTo>
                <a:cubicBezTo>
                  <a:pt x="1077561" y="1132256"/>
                  <a:pt x="1083501" y="1129811"/>
                  <a:pt x="1087870" y="1125442"/>
                </a:cubicBezTo>
                <a:cubicBezTo>
                  <a:pt x="1092238" y="1121074"/>
                  <a:pt x="1094685" y="1115133"/>
                  <a:pt x="1094685" y="1108959"/>
                </a:cubicBezTo>
                <a:cubicBezTo>
                  <a:pt x="1094685" y="1096087"/>
                  <a:pt x="1084258" y="1085662"/>
                  <a:pt x="1071388" y="1085662"/>
                </a:cubicBezTo>
                <a:lnTo>
                  <a:pt x="929333" y="1085662"/>
                </a:lnTo>
                <a:lnTo>
                  <a:pt x="865848" y="922170"/>
                </a:lnTo>
                <a:lnTo>
                  <a:pt x="1254038" y="922170"/>
                </a:lnTo>
                <a:cubicBezTo>
                  <a:pt x="1307563" y="922170"/>
                  <a:pt x="1351245" y="878196"/>
                  <a:pt x="1351245" y="824612"/>
                </a:cubicBezTo>
                <a:lnTo>
                  <a:pt x="1351245" y="97615"/>
                </a:lnTo>
                <a:cubicBezTo>
                  <a:pt x="1351245" y="44030"/>
                  <a:pt x="1307563" y="57"/>
                  <a:pt x="1254038" y="57"/>
                </a:cubicBezTo>
                <a:close/>
                <a:moveTo>
                  <a:pt x="97208" y="46595"/>
                </a:moveTo>
                <a:lnTo>
                  <a:pt x="1254039" y="46595"/>
                </a:lnTo>
                <a:cubicBezTo>
                  <a:pt x="1282403" y="46595"/>
                  <a:pt x="1304652" y="68844"/>
                  <a:pt x="1304652" y="97558"/>
                </a:cubicBezTo>
                <a:lnTo>
                  <a:pt x="1304652" y="654533"/>
                </a:lnTo>
                <a:lnTo>
                  <a:pt x="1113383" y="654533"/>
                </a:lnTo>
                <a:lnTo>
                  <a:pt x="1113383" y="544104"/>
                </a:lnTo>
                <a:cubicBezTo>
                  <a:pt x="1113383" y="531232"/>
                  <a:pt x="1102957" y="520807"/>
                  <a:pt x="1090085" y="520807"/>
                </a:cubicBezTo>
                <a:lnTo>
                  <a:pt x="1017223" y="520807"/>
                </a:lnTo>
                <a:cubicBezTo>
                  <a:pt x="1009361" y="492092"/>
                  <a:pt x="998002" y="464486"/>
                  <a:pt x="983384" y="438626"/>
                </a:cubicBezTo>
                <a:lnTo>
                  <a:pt x="1035045" y="386730"/>
                </a:lnTo>
                <a:lnTo>
                  <a:pt x="1034987" y="386788"/>
                </a:lnTo>
                <a:cubicBezTo>
                  <a:pt x="1044074" y="377702"/>
                  <a:pt x="1044074" y="362966"/>
                  <a:pt x="1034987" y="353881"/>
                </a:cubicBezTo>
                <a:lnTo>
                  <a:pt x="935391" y="253820"/>
                </a:lnTo>
                <a:lnTo>
                  <a:pt x="935449" y="253820"/>
                </a:lnTo>
                <a:cubicBezTo>
                  <a:pt x="931080" y="249393"/>
                  <a:pt x="925140" y="246948"/>
                  <a:pt x="918907" y="246948"/>
                </a:cubicBezTo>
                <a:cubicBezTo>
                  <a:pt x="912733" y="246948"/>
                  <a:pt x="906793" y="249393"/>
                  <a:pt x="902424" y="253820"/>
                </a:cubicBezTo>
                <a:lnTo>
                  <a:pt x="850937" y="305599"/>
                </a:lnTo>
                <a:cubicBezTo>
                  <a:pt x="825251" y="290921"/>
                  <a:pt x="797878" y="279506"/>
                  <a:pt x="769396" y="271644"/>
                </a:cubicBezTo>
                <a:lnTo>
                  <a:pt x="769396" y="198256"/>
                </a:lnTo>
                <a:lnTo>
                  <a:pt x="769338" y="198315"/>
                </a:lnTo>
                <a:cubicBezTo>
                  <a:pt x="769338" y="192082"/>
                  <a:pt x="766891" y="186200"/>
                  <a:pt x="762524" y="181831"/>
                </a:cubicBezTo>
                <a:cubicBezTo>
                  <a:pt x="758155" y="177463"/>
                  <a:pt x="752215" y="175017"/>
                  <a:pt x="746040" y="175017"/>
                </a:cubicBezTo>
                <a:lnTo>
                  <a:pt x="605208" y="175017"/>
                </a:lnTo>
                <a:cubicBezTo>
                  <a:pt x="592336" y="175017"/>
                  <a:pt x="581911" y="185443"/>
                  <a:pt x="581911" y="198315"/>
                </a:cubicBezTo>
                <a:lnTo>
                  <a:pt x="581911" y="271760"/>
                </a:lnTo>
                <a:cubicBezTo>
                  <a:pt x="553429" y="279622"/>
                  <a:pt x="526113" y="291039"/>
                  <a:pt x="500429" y="305715"/>
                </a:cubicBezTo>
                <a:lnTo>
                  <a:pt x="448826" y="253820"/>
                </a:lnTo>
                <a:cubicBezTo>
                  <a:pt x="444457" y="249393"/>
                  <a:pt x="438517" y="246946"/>
                  <a:pt x="432342" y="246946"/>
                </a:cubicBezTo>
                <a:cubicBezTo>
                  <a:pt x="426110" y="246946"/>
                  <a:pt x="420170" y="249393"/>
                  <a:pt x="415801" y="253820"/>
                </a:cubicBezTo>
                <a:lnTo>
                  <a:pt x="316263" y="353881"/>
                </a:lnTo>
                <a:cubicBezTo>
                  <a:pt x="307234" y="362968"/>
                  <a:pt x="307234" y="377704"/>
                  <a:pt x="316263" y="386788"/>
                </a:cubicBezTo>
                <a:lnTo>
                  <a:pt x="367983" y="438800"/>
                </a:lnTo>
                <a:cubicBezTo>
                  <a:pt x="353306" y="464602"/>
                  <a:pt x="341949" y="492209"/>
                  <a:pt x="334145" y="520865"/>
                </a:cubicBezTo>
                <a:lnTo>
                  <a:pt x="261166" y="520865"/>
                </a:lnTo>
                <a:lnTo>
                  <a:pt x="261166" y="520807"/>
                </a:lnTo>
                <a:cubicBezTo>
                  <a:pt x="248294" y="520807"/>
                  <a:pt x="237869" y="531232"/>
                  <a:pt x="237869" y="544104"/>
                </a:cubicBezTo>
                <a:lnTo>
                  <a:pt x="237869" y="654533"/>
                </a:lnTo>
                <a:lnTo>
                  <a:pt x="46599" y="654533"/>
                </a:lnTo>
                <a:lnTo>
                  <a:pt x="46599" y="97558"/>
                </a:lnTo>
                <a:cubicBezTo>
                  <a:pt x="46599" y="68844"/>
                  <a:pt x="68848" y="46595"/>
                  <a:pt x="97212" y="46595"/>
                </a:cubicBezTo>
                <a:close/>
                <a:moveTo>
                  <a:pt x="628507" y="221552"/>
                </a:moveTo>
                <a:lnTo>
                  <a:pt x="722745" y="221552"/>
                </a:lnTo>
                <a:lnTo>
                  <a:pt x="722745" y="289813"/>
                </a:lnTo>
                <a:cubicBezTo>
                  <a:pt x="722745" y="300763"/>
                  <a:pt x="730374" y="310257"/>
                  <a:pt x="741092" y="312586"/>
                </a:cubicBezTo>
                <a:cubicBezTo>
                  <a:pt x="776911" y="320448"/>
                  <a:pt x="811042" y="334660"/>
                  <a:pt x="841911" y="354579"/>
                </a:cubicBezTo>
                <a:lnTo>
                  <a:pt x="841853" y="354579"/>
                </a:lnTo>
                <a:cubicBezTo>
                  <a:pt x="851113" y="360519"/>
                  <a:pt x="863286" y="359180"/>
                  <a:pt x="871032" y="351376"/>
                </a:cubicBezTo>
                <a:lnTo>
                  <a:pt x="918907" y="303267"/>
                </a:lnTo>
                <a:lnTo>
                  <a:pt x="985597" y="370305"/>
                </a:lnTo>
                <a:lnTo>
                  <a:pt x="937545" y="418647"/>
                </a:lnTo>
                <a:cubicBezTo>
                  <a:pt x="929858" y="426393"/>
                  <a:pt x="928575" y="438391"/>
                  <a:pt x="934459" y="447594"/>
                </a:cubicBezTo>
                <a:cubicBezTo>
                  <a:pt x="954261" y="478637"/>
                  <a:pt x="968472" y="513001"/>
                  <a:pt x="976278" y="548996"/>
                </a:cubicBezTo>
                <a:cubicBezTo>
                  <a:pt x="978607" y="559712"/>
                  <a:pt x="988100" y="567401"/>
                  <a:pt x="999050" y="567401"/>
                </a:cubicBezTo>
                <a:lnTo>
                  <a:pt x="1066788" y="567401"/>
                </a:lnTo>
                <a:lnTo>
                  <a:pt x="1066788" y="654534"/>
                </a:lnTo>
                <a:lnTo>
                  <a:pt x="815057" y="654534"/>
                </a:lnTo>
                <a:cubicBezTo>
                  <a:pt x="818669" y="641662"/>
                  <a:pt x="820532" y="628325"/>
                  <a:pt x="820532" y="614870"/>
                </a:cubicBezTo>
                <a:cubicBezTo>
                  <a:pt x="820532" y="534843"/>
                  <a:pt x="755416" y="469320"/>
                  <a:pt x="675622" y="469320"/>
                </a:cubicBezTo>
                <a:cubicBezTo>
                  <a:pt x="595770" y="469320"/>
                  <a:pt x="530712" y="534843"/>
                  <a:pt x="530712" y="614870"/>
                </a:cubicBezTo>
                <a:cubicBezTo>
                  <a:pt x="530712" y="628323"/>
                  <a:pt x="532575" y="641662"/>
                  <a:pt x="536185" y="654534"/>
                </a:cubicBezTo>
                <a:lnTo>
                  <a:pt x="284454" y="654534"/>
                </a:lnTo>
                <a:lnTo>
                  <a:pt x="284454" y="567401"/>
                </a:lnTo>
                <a:lnTo>
                  <a:pt x="352308" y="567401"/>
                </a:lnTo>
                <a:cubicBezTo>
                  <a:pt x="363258" y="567401"/>
                  <a:pt x="372752" y="559712"/>
                  <a:pt x="375081" y="549054"/>
                </a:cubicBezTo>
                <a:cubicBezTo>
                  <a:pt x="382945" y="513059"/>
                  <a:pt x="397039" y="478755"/>
                  <a:pt x="416900" y="447710"/>
                </a:cubicBezTo>
                <a:lnTo>
                  <a:pt x="416842" y="447710"/>
                </a:lnTo>
                <a:cubicBezTo>
                  <a:pt x="422725" y="438508"/>
                  <a:pt x="421443" y="426451"/>
                  <a:pt x="413755" y="418705"/>
                </a:cubicBezTo>
                <a:lnTo>
                  <a:pt x="365587" y="370305"/>
                </a:lnTo>
                <a:lnTo>
                  <a:pt x="432277" y="303267"/>
                </a:lnTo>
                <a:lnTo>
                  <a:pt x="480270" y="351493"/>
                </a:lnTo>
                <a:lnTo>
                  <a:pt x="480328" y="351493"/>
                </a:lnTo>
                <a:cubicBezTo>
                  <a:pt x="488074" y="359297"/>
                  <a:pt x="500247" y="360636"/>
                  <a:pt x="509450" y="354637"/>
                </a:cubicBezTo>
                <a:cubicBezTo>
                  <a:pt x="540260" y="334719"/>
                  <a:pt x="574391" y="320506"/>
                  <a:pt x="610152" y="312644"/>
                </a:cubicBezTo>
                <a:lnTo>
                  <a:pt x="610210" y="312644"/>
                </a:lnTo>
                <a:cubicBezTo>
                  <a:pt x="620870" y="310313"/>
                  <a:pt x="628499" y="300820"/>
                  <a:pt x="628499" y="289871"/>
                </a:cubicBezTo>
                <a:close/>
                <a:moveTo>
                  <a:pt x="675626" y="515912"/>
                </a:moveTo>
                <a:cubicBezTo>
                  <a:pt x="730141" y="515912"/>
                  <a:pt x="773942" y="559885"/>
                  <a:pt x="773942" y="614867"/>
                </a:cubicBezTo>
                <a:cubicBezTo>
                  <a:pt x="773942" y="628555"/>
                  <a:pt x="771146" y="642066"/>
                  <a:pt x="765671" y="654531"/>
                </a:cubicBezTo>
                <a:lnTo>
                  <a:pt x="585525" y="654531"/>
                </a:lnTo>
                <a:cubicBezTo>
                  <a:pt x="580166" y="642068"/>
                  <a:pt x="577254" y="628555"/>
                  <a:pt x="577254" y="614867"/>
                </a:cubicBezTo>
                <a:cubicBezTo>
                  <a:pt x="577254" y="559885"/>
                  <a:pt x="621053" y="515912"/>
                  <a:pt x="675570" y="515912"/>
                </a:cubicBezTo>
                <a:close/>
                <a:moveTo>
                  <a:pt x="46590" y="701128"/>
                </a:moveTo>
                <a:lnTo>
                  <a:pt x="260986" y="701128"/>
                </a:lnTo>
                <a:lnTo>
                  <a:pt x="260986" y="701186"/>
                </a:lnTo>
                <a:cubicBezTo>
                  <a:pt x="261276" y="701186"/>
                  <a:pt x="261569" y="701186"/>
                  <a:pt x="261859" y="701128"/>
                </a:cubicBezTo>
                <a:lnTo>
                  <a:pt x="570264" y="701128"/>
                </a:lnTo>
                <a:cubicBezTo>
                  <a:pt x="571138" y="701186"/>
                  <a:pt x="572070" y="701186"/>
                  <a:pt x="573002" y="701128"/>
                </a:cubicBezTo>
                <a:lnTo>
                  <a:pt x="778421" y="701128"/>
                </a:lnTo>
                <a:lnTo>
                  <a:pt x="778363" y="701128"/>
                </a:lnTo>
                <a:cubicBezTo>
                  <a:pt x="779295" y="701186"/>
                  <a:pt x="780227" y="701186"/>
                  <a:pt x="781100" y="701128"/>
                </a:cubicBezTo>
                <a:lnTo>
                  <a:pt x="1089908" y="701128"/>
                </a:lnTo>
                <a:lnTo>
                  <a:pt x="1089908" y="701186"/>
                </a:lnTo>
                <a:cubicBezTo>
                  <a:pt x="1090199" y="701186"/>
                  <a:pt x="1090489" y="701186"/>
                  <a:pt x="1090782" y="701128"/>
                </a:cubicBezTo>
                <a:lnTo>
                  <a:pt x="1304774" y="701128"/>
                </a:lnTo>
                <a:lnTo>
                  <a:pt x="1304774" y="824545"/>
                </a:lnTo>
                <a:cubicBezTo>
                  <a:pt x="1304774" y="853259"/>
                  <a:pt x="1282525" y="875508"/>
                  <a:pt x="1254161" y="875508"/>
                </a:cubicBezTo>
                <a:lnTo>
                  <a:pt x="97330" y="875508"/>
                </a:lnTo>
                <a:cubicBezTo>
                  <a:pt x="68966" y="875508"/>
                  <a:pt x="46716" y="853259"/>
                  <a:pt x="46716" y="824545"/>
                </a:cubicBezTo>
                <a:close/>
                <a:moveTo>
                  <a:pt x="535365" y="922098"/>
                </a:moveTo>
                <a:lnTo>
                  <a:pt x="815858" y="922098"/>
                </a:lnTo>
                <a:lnTo>
                  <a:pt x="879343" y="1085590"/>
                </a:lnTo>
                <a:lnTo>
                  <a:pt x="471934" y="1085648"/>
                </a:lnTo>
                <a:close/>
              </a:path>
            </a:pathLst>
          </a:custGeom>
          <a:solidFill>
            <a:srgbClr val="034EA2"/>
          </a:solidFill>
          <a:ln w="14859" cap="flat">
            <a:noFill/>
            <a:prstDash val="solid"/>
            <a:miter/>
          </a:ln>
        </p:spPr>
        <p:txBody>
          <a:bodyPr rtlCol="0" anchor="ctr"/>
          <a:lstStyle/>
          <a:p>
            <a:endParaRPr lang="en-GB" sz="1350"/>
          </a:p>
        </p:txBody>
      </p:sp>
      <p:grpSp>
        <p:nvGrpSpPr>
          <p:cNvPr id="40" name="Graphic 24">
            <a:extLst>
              <a:ext uri="{FF2B5EF4-FFF2-40B4-BE49-F238E27FC236}">
                <a16:creationId xmlns:a16="http://schemas.microsoft.com/office/drawing/2014/main" id="{5FEA1679-FF06-6C31-EE74-CC1658021DEB}"/>
              </a:ext>
            </a:extLst>
          </p:cNvPr>
          <p:cNvGrpSpPr/>
          <p:nvPr/>
        </p:nvGrpSpPr>
        <p:grpSpPr>
          <a:xfrm>
            <a:off x="7139239" y="4112122"/>
            <a:ext cx="1117796" cy="1117808"/>
            <a:chOff x="9518986" y="5482829"/>
            <a:chExt cx="1490394" cy="1490410"/>
          </a:xfrm>
          <a:solidFill>
            <a:srgbClr val="034EA2"/>
          </a:solidFill>
        </p:grpSpPr>
        <p:sp>
          <p:nvSpPr>
            <p:cNvPr id="41" name="Freeform 40">
              <a:extLst>
                <a:ext uri="{FF2B5EF4-FFF2-40B4-BE49-F238E27FC236}">
                  <a16:creationId xmlns:a16="http://schemas.microsoft.com/office/drawing/2014/main" id="{40261BB3-43CE-919E-38B2-50F1D0BD6E08}"/>
                </a:ext>
              </a:extLst>
            </p:cNvPr>
            <p:cNvSpPr/>
            <p:nvPr/>
          </p:nvSpPr>
          <p:spPr>
            <a:xfrm>
              <a:off x="9518986" y="5948591"/>
              <a:ext cx="1490394" cy="1024648"/>
            </a:xfrm>
            <a:custGeom>
              <a:avLst/>
              <a:gdLst>
                <a:gd name="connsiteX0" fmla="*/ 1490395 w 1490394"/>
                <a:gd name="connsiteY0" fmla="*/ 721904 h 1024648"/>
                <a:gd name="connsiteX1" fmla="*/ 1321801 w 1490394"/>
                <a:gd name="connsiteY1" fmla="*/ 516392 h 1024648"/>
                <a:gd name="connsiteX2" fmla="*/ 1327390 w 1490394"/>
                <a:gd name="connsiteY2" fmla="*/ 489030 h 1024648"/>
                <a:gd name="connsiteX3" fmla="*/ 1327390 w 1490394"/>
                <a:gd name="connsiteY3" fmla="*/ 372593 h 1024648"/>
                <a:gd name="connsiteX4" fmla="*/ 1304102 w 1490394"/>
                <a:gd name="connsiteY4" fmla="*/ 349305 h 1024648"/>
                <a:gd name="connsiteX5" fmla="*/ 1280815 w 1490394"/>
                <a:gd name="connsiteY5" fmla="*/ 372593 h 1024648"/>
                <a:gd name="connsiteX6" fmla="*/ 1280815 w 1490394"/>
                <a:gd name="connsiteY6" fmla="*/ 489030 h 1024648"/>
                <a:gd name="connsiteX7" fmla="*/ 1257527 w 1490394"/>
                <a:gd name="connsiteY7" fmla="*/ 512318 h 1024648"/>
                <a:gd name="connsiteX8" fmla="*/ 1071227 w 1490394"/>
                <a:gd name="connsiteY8" fmla="*/ 512318 h 1024648"/>
                <a:gd name="connsiteX9" fmla="*/ 1047940 w 1490394"/>
                <a:gd name="connsiteY9" fmla="*/ 489030 h 1024648"/>
                <a:gd name="connsiteX10" fmla="*/ 1047940 w 1490394"/>
                <a:gd name="connsiteY10" fmla="*/ 279450 h 1024648"/>
                <a:gd name="connsiteX11" fmla="*/ 1095679 w 1490394"/>
                <a:gd name="connsiteY11" fmla="*/ 213197 h 1024648"/>
                <a:gd name="connsiteX12" fmla="*/ 1101851 w 1490394"/>
                <a:gd name="connsiteY12" fmla="*/ 211160 h 1024648"/>
                <a:gd name="connsiteX13" fmla="*/ 1117802 w 1490394"/>
                <a:gd name="connsiteY13" fmla="*/ 189036 h 1024648"/>
                <a:gd name="connsiteX14" fmla="*/ 1117802 w 1490394"/>
                <a:gd name="connsiteY14" fmla="*/ 139725 h 1024648"/>
                <a:gd name="connsiteX15" fmla="*/ 1210952 w 1490394"/>
                <a:gd name="connsiteY15" fmla="*/ 139725 h 1024648"/>
                <a:gd name="connsiteX16" fmla="*/ 1210952 w 1490394"/>
                <a:gd name="connsiteY16" fmla="*/ 189036 h 1024648"/>
                <a:gd name="connsiteX17" fmla="*/ 1226904 w 1490394"/>
                <a:gd name="connsiteY17" fmla="*/ 211160 h 1024648"/>
                <a:gd name="connsiteX18" fmla="*/ 1233074 w 1490394"/>
                <a:gd name="connsiteY18" fmla="*/ 213197 h 1024648"/>
                <a:gd name="connsiteX19" fmla="*/ 1280872 w 1490394"/>
                <a:gd name="connsiteY19" fmla="*/ 279450 h 1024648"/>
                <a:gd name="connsiteX20" fmla="*/ 1304159 w 1490394"/>
                <a:gd name="connsiteY20" fmla="*/ 302737 h 1024648"/>
                <a:gd name="connsiteX21" fmla="*/ 1327447 w 1490394"/>
                <a:gd name="connsiteY21" fmla="*/ 279450 h 1024648"/>
                <a:gd name="connsiteX22" fmla="*/ 1257584 w 1490394"/>
                <a:gd name="connsiteY22" fmla="*/ 172734 h 1024648"/>
                <a:gd name="connsiteX23" fmla="*/ 1257584 w 1490394"/>
                <a:gd name="connsiteY23" fmla="*/ 139725 h 1024648"/>
                <a:gd name="connsiteX24" fmla="*/ 1304159 w 1490394"/>
                <a:gd name="connsiteY24" fmla="*/ 93150 h 1024648"/>
                <a:gd name="connsiteX25" fmla="*/ 1304159 w 1490394"/>
                <a:gd name="connsiteY25" fmla="*/ 46575 h 1024648"/>
                <a:gd name="connsiteX26" fmla="*/ 1257584 w 1490394"/>
                <a:gd name="connsiteY26" fmla="*/ 0 h 1024648"/>
                <a:gd name="connsiteX27" fmla="*/ 1071284 w 1490394"/>
                <a:gd name="connsiteY27" fmla="*/ 0 h 1024648"/>
                <a:gd name="connsiteX28" fmla="*/ 1024709 w 1490394"/>
                <a:gd name="connsiteY28" fmla="*/ 46575 h 1024648"/>
                <a:gd name="connsiteX29" fmla="*/ 1024709 w 1490394"/>
                <a:gd name="connsiteY29" fmla="*/ 93150 h 1024648"/>
                <a:gd name="connsiteX30" fmla="*/ 1071284 w 1490394"/>
                <a:gd name="connsiteY30" fmla="*/ 139725 h 1024648"/>
                <a:gd name="connsiteX31" fmla="*/ 1071284 w 1490394"/>
                <a:gd name="connsiteY31" fmla="*/ 172734 h 1024648"/>
                <a:gd name="connsiteX32" fmla="*/ 1001422 w 1490394"/>
                <a:gd name="connsiteY32" fmla="*/ 279450 h 1024648"/>
                <a:gd name="connsiteX33" fmla="*/ 1001422 w 1490394"/>
                <a:gd name="connsiteY33" fmla="*/ 489030 h 1024648"/>
                <a:gd name="connsiteX34" fmla="*/ 1005730 w 1490394"/>
                <a:gd name="connsiteY34" fmla="*/ 512318 h 1024648"/>
                <a:gd name="connsiteX35" fmla="*/ 954847 w 1490394"/>
                <a:gd name="connsiteY35" fmla="*/ 512318 h 1024648"/>
                <a:gd name="connsiteX36" fmla="*/ 931559 w 1490394"/>
                <a:gd name="connsiteY36" fmla="*/ 535605 h 1024648"/>
                <a:gd name="connsiteX37" fmla="*/ 954847 w 1490394"/>
                <a:gd name="connsiteY37" fmla="*/ 558893 h 1024648"/>
                <a:gd name="connsiteX38" fmla="*/ 1280872 w 1490394"/>
                <a:gd name="connsiteY38" fmla="*/ 558893 h 1024648"/>
                <a:gd name="connsiteX39" fmla="*/ 1443892 w 1490394"/>
                <a:gd name="connsiteY39" fmla="*/ 721913 h 1024648"/>
                <a:gd name="connsiteX40" fmla="*/ 1280872 w 1490394"/>
                <a:gd name="connsiteY40" fmla="*/ 884933 h 1024648"/>
                <a:gd name="connsiteX41" fmla="*/ 395887 w 1490394"/>
                <a:gd name="connsiteY41" fmla="*/ 884933 h 1024648"/>
                <a:gd name="connsiteX42" fmla="*/ 372599 w 1490394"/>
                <a:gd name="connsiteY42" fmla="*/ 908220 h 1024648"/>
                <a:gd name="connsiteX43" fmla="*/ 395887 w 1490394"/>
                <a:gd name="connsiteY43" fmla="*/ 931508 h 1024648"/>
                <a:gd name="connsiteX44" fmla="*/ 1257517 w 1490394"/>
                <a:gd name="connsiteY44" fmla="*/ 931508 h 1024648"/>
                <a:gd name="connsiteX45" fmla="*/ 1257517 w 1490394"/>
                <a:gd name="connsiteY45" fmla="*/ 978083 h 1024648"/>
                <a:gd name="connsiteX46" fmla="*/ 232867 w 1490394"/>
                <a:gd name="connsiteY46" fmla="*/ 978083 h 1024648"/>
                <a:gd name="connsiteX47" fmla="*/ 232867 w 1490394"/>
                <a:gd name="connsiteY47" fmla="*/ 931508 h 1024648"/>
                <a:gd name="connsiteX48" fmla="*/ 302729 w 1490394"/>
                <a:gd name="connsiteY48" fmla="*/ 931508 h 1024648"/>
                <a:gd name="connsiteX49" fmla="*/ 326017 w 1490394"/>
                <a:gd name="connsiteY49" fmla="*/ 908220 h 1024648"/>
                <a:gd name="connsiteX50" fmla="*/ 302729 w 1490394"/>
                <a:gd name="connsiteY50" fmla="*/ 884933 h 1024648"/>
                <a:gd name="connsiteX51" fmla="*/ 209579 w 1490394"/>
                <a:gd name="connsiteY51" fmla="*/ 884933 h 1024648"/>
                <a:gd name="connsiteX52" fmla="*/ 46559 w 1490394"/>
                <a:gd name="connsiteY52" fmla="*/ 721913 h 1024648"/>
                <a:gd name="connsiteX53" fmla="*/ 209579 w 1490394"/>
                <a:gd name="connsiteY53" fmla="*/ 558893 h 1024648"/>
                <a:gd name="connsiteX54" fmla="*/ 861630 w 1490394"/>
                <a:gd name="connsiteY54" fmla="*/ 558893 h 1024648"/>
                <a:gd name="connsiteX55" fmla="*/ 884917 w 1490394"/>
                <a:gd name="connsiteY55" fmla="*/ 535605 h 1024648"/>
                <a:gd name="connsiteX56" fmla="*/ 861630 w 1490394"/>
                <a:gd name="connsiteY56" fmla="*/ 512318 h 1024648"/>
                <a:gd name="connsiteX57" fmla="*/ 484722 w 1490394"/>
                <a:gd name="connsiteY57" fmla="*/ 512318 h 1024648"/>
                <a:gd name="connsiteX58" fmla="*/ 489029 w 1490394"/>
                <a:gd name="connsiteY58" fmla="*/ 489030 h 1024648"/>
                <a:gd name="connsiteX59" fmla="*/ 489029 w 1490394"/>
                <a:gd name="connsiteY59" fmla="*/ 279450 h 1024648"/>
                <a:gd name="connsiteX60" fmla="*/ 419167 w 1490394"/>
                <a:gd name="connsiteY60" fmla="*/ 172734 h 1024648"/>
                <a:gd name="connsiteX61" fmla="*/ 419167 w 1490394"/>
                <a:gd name="connsiteY61" fmla="*/ 139725 h 1024648"/>
                <a:gd name="connsiteX62" fmla="*/ 465742 w 1490394"/>
                <a:gd name="connsiteY62" fmla="*/ 93150 h 1024648"/>
                <a:gd name="connsiteX63" fmla="*/ 465742 w 1490394"/>
                <a:gd name="connsiteY63" fmla="*/ 46575 h 1024648"/>
                <a:gd name="connsiteX64" fmla="*/ 419167 w 1490394"/>
                <a:gd name="connsiteY64" fmla="*/ 0 h 1024648"/>
                <a:gd name="connsiteX65" fmla="*/ 232867 w 1490394"/>
                <a:gd name="connsiteY65" fmla="*/ 0 h 1024648"/>
                <a:gd name="connsiteX66" fmla="*/ 186292 w 1490394"/>
                <a:gd name="connsiteY66" fmla="*/ 46575 h 1024648"/>
                <a:gd name="connsiteX67" fmla="*/ 186292 w 1490394"/>
                <a:gd name="connsiteY67" fmla="*/ 93150 h 1024648"/>
                <a:gd name="connsiteX68" fmla="*/ 232867 w 1490394"/>
                <a:gd name="connsiteY68" fmla="*/ 139725 h 1024648"/>
                <a:gd name="connsiteX69" fmla="*/ 232867 w 1490394"/>
                <a:gd name="connsiteY69" fmla="*/ 172734 h 1024648"/>
                <a:gd name="connsiteX70" fmla="*/ 163004 w 1490394"/>
                <a:gd name="connsiteY70" fmla="*/ 279450 h 1024648"/>
                <a:gd name="connsiteX71" fmla="*/ 163004 w 1490394"/>
                <a:gd name="connsiteY71" fmla="*/ 489030 h 1024648"/>
                <a:gd name="connsiteX72" fmla="*/ 168593 w 1490394"/>
                <a:gd name="connsiteY72" fmla="*/ 516392 h 1024648"/>
                <a:gd name="connsiteX73" fmla="*/ 0 w 1490394"/>
                <a:gd name="connsiteY73" fmla="*/ 721904 h 1024648"/>
                <a:gd name="connsiteX74" fmla="*/ 186299 w 1490394"/>
                <a:gd name="connsiteY74" fmla="*/ 930098 h 1024648"/>
                <a:gd name="connsiteX75" fmla="*/ 186299 w 1490394"/>
                <a:gd name="connsiteY75" fmla="*/ 1001357 h 1024648"/>
                <a:gd name="connsiteX76" fmla="*/ 209587 w 1490394"/>
                <a:gd name="connsiteY76" fmla="*/ 1024649 h 1024648"/>
                <a:gd name="connsiteX77" fmla="*/ 1280812 w 1490394"/>
                <a:gd name="connsiteY77" fmla="*/ 1024649 h 1024648"/>
                <a:gd name="connsiteX78" fmla="*/ 1304099 w 1490394"/>
                <a:gd name="connsiteY78" fmla="*/ 1001357 h 1024648"/>
                <a:gd name="connsiteX79" fmla="*/ 1304099 w 1490394"/>
                <a:gd name="connsiteY79" fmla="*/ 930098 h 1024648"/>
                <a:gd name="connsiteX80" fmla="*/ 1490395 w 1490394"/>
                <a:gd name="connsiteY80" fmla="*/ 721904 h 1024648"/>
                <a:gd name="connsiteX81" fmla="*/ 1071220 w 1490394"/>
                <a:gd name="connsiteY81" fmla="*/ 46573 h 1024648"/>
                <a:gd name="connsiteX82" fmla="*/ 1257520 w 1490394"/>
                <a:gd name="connsiteY82" fmla="*/ 46573 h 1024648"/>
                <a:gd name="connsiteX83" fmla="*/ 1257520 w 1490394"/>
                <a:gd name="connsiteY83" fmla="*/ 93148 h 1024648"/>
                <a:gd name="connsiteX84" fmla="*/ 1071220 w 1490394"/>
                <a:gd name="connsiteY84" fmla="*/ 93148 h 1024648"/>
                <a:gd name="connsiteX85" fmla="*/ 232870 w 1490394"/>
                <a:gd name="connsiteY85" fmla="*/ 46573 h 1024648"/>
                <a:gd name="connsiteX86" fmla="*/ 419170 w 1490394"/>
                <a:gd name="connsiteY86" fmla="*/ 46573 h 1024648"/>
                <a:gd name="connsiteX87" fmla="*/ 419170 w 1490394"/>
                <a:gd name="connsiteY87" fmla="*/ 93148 h 1024648"/>
                <a:gd name="connsiteX88" fmla="*/ 232870 w 1490394"/>
                <a:gd name="connsiteY88" fmla="*/ 93148 h 1024648"/>
                <a:gd name="connsiteX89" fmla="*/ 209582 w 1490394"/>
                <a:gd name="connsiteY89" fmla="*/ 279449 h 1024648"/>
                <a:gd name="connsiteX90" fmla="*/ 257321 w 1490394"/>
                <a:gd name="connsiteY90" fmla="*/ 213196 h 1024648"/>
                <a:gd name="connsiteX91" fmla="*/ 263493 w 1490394"/>
                <a:gd name="connsiteY91" fmla="*/ 211158 h 1024648"/>
                <a:gd name="connsiteX92" fmla="*/ 279445 w 1490394"/>
                <a:gd name="connsiteY92" fmla="*/ 189035 h 1024648"/>
                <a:gd name="connsiteX93" fmla="*/ 279445 w 1490394"/>
                <a:gd name="connsiteY93" fmla="*/ 139724 h 1024648"/>
                <a:gd name="connsiteX94" fmla="*/ 372595 w 1490394"/>
                <a:gd name="connsiteY94" fmla="*/ 139724 h 1024648"/>
                <a:gd name="connsiteX95" fmla="*/ 372595 w 1490394"/>
                <a:gd name="connsiteY95" fmla="*/ 189035 h 1024648"/>
                <a:gd name="connsiteX96" fmla="*/ 388547 w 1490394"/>
                <a:gd name="connsiteY96" fmla="*/ 211158 h 1024648"/>
                <a:gd name="connsiteX97" fmla="*/ 394659 w 1490394"/>
                <a:gd name="connsiteY97" fmla="*/ 213196 h 1024648"/>
                <a:gd name="connsiteX98" fmla="*/ 442398 w 1490394"/>
                <a:gd name="connsiteY98" fmla="*/ 279449 h 1024648"/>
                <a:gd name="connsiteX99" fmla="*/ 442398 w 1490394"/>
                <a:gd name="connsiteY99" fmla="*/ 489029 h 1024648"/>
                <a:gd name="connsiteX100" fmla="*/ 419110 w 1490394"/>
                <a:gd name="connsiteY100" fmla="*/ 512316 h 1024648"/>
                <a:gd name="connsiteX101" fmla="*/ 232870 w 1490394"/>
                <a:gd name="connsiteY101" fmla="*/ 512316 h 1024648"/>
                <a:gd name="connsiteX102" fmla="*/ 209582 w 1490394"/>
                <a:gd name="connsiteY102" fmla="*/ 489029 h 1024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490394" h="1024648">
                  <a:moveTo>
                    <a:pt x="1490395" y="721904"/>
                  </a:moveTo>
                  <a:cubicBezTo>
                    <a:pt x="1490395" y="620370"/>
                    <a:pt x="1417796" y="535484"/>
                    <a:pt x="1321801" y="516392"/>
                  </a:cubicBezTo>
                  <a:cubicBezTo>
                    <a:pt x="1325411" y="508009"/>
                    <a:pt x="1327390" y="498752"/>
                    <a:pt x="1327390" y="489030"/>
                  </a:cubicBezTo>
                  <a:lnTo>
                    <a:pt x="1327390" y="372593"/>
                  </a:lnTo>
                  <a:cubicBezTo>
                    <a:pt x="1327390" y="359726"/>
                    <a:pt x="1316969" y="349305"/>
                    <a:pt x="1304102" y="349305"/>
                  </a:cubicBezTo>
                  <a:cubicBezTo>
                    <a:pt x="1291236" y="349305"/>
                    <a:pt x="1280815" y="359726"/>
                    <a:pt x="1280815" y="372593"/>
                  </a:cubicBezTo>
                  <a:lnTo>
                    <a:pt x="1280815" y="489030"/>
                  </a:lnTo>
                  <a:cubicBezTo>
                    <a:pt x="1280815" y="501839"/>
                    <a:pt x="1270394" y="512318"/>
                    <a:pt x="1257527" y="512318"/>
                  </a:cubicBezTo>
                  <a:lnTo>
                    <a:pt x="1071227" y="512318"/>
                  </a:lnTo>
                  <a:cubicBezTo>
                    <a:pt x="1058361" y="512318"/>
                    <a:pt x="1047940" y="501839"/>
                    <a:pt x="1047940" y="489030"/>
                  </a:cubicBezTo>
                  <a:lnTo>
                    <a:pt x="1047940" y="279450"/>
                  </a:lnTo>
                  <a:cubicBezTo>
                    <a:pt x="1047940" y="249351"/>
                    <a:pt x="1067153" y="222687"/>
                    <a:pt x="1095679" y="213197"/>
                  </a:cubicBezTo>
                  <a:lnTo>
                    <a:pt x="1101851" y="211160"/>
                  </a:lnTo>
                  <a:cubicBezTo>
                    <a:pt x="1111340" y="208015"/>
                    <a:pt x="1117802" y="199050"/>
                    <a:pt x="1117802" y="189036"/>
                  </a:cubicBezTo>
                  <a:lnTo>
                    <a:pt x="1117802" y="139725"/>
                  </a:lnTo>
                  <a:lnTo>
                    <a:pt x="1210952" y="139725"/>
                  </a:lnTo>
                  <a:lnTo>
                    <a:pt x="1210952" y="189036"/>
                  </a:lnTo>
                  <a:cubicBezTo>
                    <a:pt x="1210952" y="199050"/>
                    <a:pt x="1217357" y="207957"/>
                    <a:pt x="1226904" y="211160"/>
                  </a:cubicBezTo>
                  <a:lnTo>
                    <a:pt x="1233074" y="213197"/>
                  </a:lnTo>
                  <a:cubicBezTo>
                    <a:pt x="1261660" y="222745"/>
                    <a:pt x="1280872" y="249351"/>
                    <a:pt x="1280872" y="279450"/>
                  </a:cubicBezTo>
                  <a:cubicBezTo>
                    <a:pt x="1280872" y="292317"/>
                    <a:pt x="1291292" y="302737"/>
                    <a:pt x="1304159" y="302737"/>
                  </a:cubicBezTo>
                  <a:cubicBezTo>
                    <a:pt x="1317026" y="302737"/>
                    <a:pt x="1327447" y="292317"/>
                    <a:pt x="1327447" y="279450"/>
                  </a:cubicBezTo>
                  <a:cubicBezTo>
                    <a:pt x="1327447" y="232759"/>
                    <a:pt x="1299792" y="191132"/>
                    <a:pt x="1257584" y="172734"/>
                  </a:cubicBezTo>
                  <a:lnTo>
                    <a:pt x="1257584" y="139725"/>
                  </a:lnTo>
                  <a:cubicBezTo>
                    <a:pt x="1283259" y="139725"/>
                    <a:pt x="1304159" y="118825"/>
                    <a:pt x="1304159" y="93150"/>
                  </a:cubicBezTo>
                  <a:lnTo>
                    <a:pt x="1304159" y="46575"/>
                  </a:lnTo>
                  <a:cubicBezTo>
                    <a:pt x="1304159" y="20900"/>
                    <a:pt x="1283259" y="0"/>
                    <a:pt x="1257584" y="0"/>
                  </a:cubicBezTo>
                  <a:lnTo>
                    <a:pt x="1071284" y="0"/>
                  </a:lnTo>
                  <a:cubicBezTo>
                    <a:pt x="1045609" y="0"/>
                    <a:pt x="1024709" y="20900"/>
                    <a:pt x="1024709" y="46575"/>
                  </a:cubicBezTo>
                  <a:lnTo>
                    <a:pt x="1024709" y="93150"/>
                  </a:lnTo>
                  <a:cubicBezTo>
                    <a:pt x="1024709" y="118825"/>
                    <a:pt x="1045609" y="139725"/>
                    <a:pt x="1071284" y="139725"/>
                  </a:cubicBezTo>
                  <a:lnTo>
                    <a:pt x="1071284" y="172734"/>
                  </a:lnTo>
                  <a:cubicBezTo>
                    <a:pt x="1029076" y="191132"/>
                    <a:pt x="1001422" y="232757"/>
                    <a:pt x="1001422" y="279450"/>
                  </a:cubicBezTo>
                  <a:lnTo>
                    <a:pt x="1001422" y="489030"/>
                  </a:lnTo>
                  <a:cubicBezTo>
                    <a:pt x="1001422" y="497239"/>
                    <a:pt x="1003110" y="504982"/>
                    <a:pt x="1005730" y="512318"/>
                  </a:cubicBezTo>
                  <a:lnTo>
                    <a:pt x="954847" y="512318"/>
                  </a:lnTo>
                  <a:cubicBezTo>
                    <a:pt x="941980" y="512318"/>
                    <a:pt x="931559" y="522738"/>
                    <a:pt x="931559" y="535605"/>
                  </a:cubicBezTo>
                  <a:cubicBezTo>
                    <a:pt x="931559" y="548472"/>
                    <a:pt x="941980" y="558893"/>
                    <a:pt x="954847" y="558893"/>
                  </a:cubicBezTo>
                  <a:lnTo>
                    <a:pt x="1280872" y="558893"/>
                  </a:lnTo>
                  <a:cubicBezTo>
                    <a:pt x="1370761" y="558893"/>
                    <a:pt x="1443892" y="632015"/>
                    <a:pt x="1443892" y="721913"/>
                  </a:cubicBezTo>
                  <a:cubicBezTo>
                    <a:pt x="1443892" y="811810"/>
                    <a:pt x="1370770" y="884933"/>
                    <a:pt x="1280872" y="884933"/>
                  </a:cubicBezTo>
                  <a:lnTo>
                    <a:pt x="395887" y="884933"/>
                  </a:lnTo>
                  <a:cubicBezTo>
                    <a:pt x="383020" y="884933"/>
                    <a:pt x="372599" y="895353"/>
                    <a:pt x="372599" y="908220"/>
                  </a:cubicBezTo>
                  <a:cubicBezTo>
                    <a:pt x="372599" y="921087"/>
                    <a:pt x="383020" y="931508"/>
                    <a:pt x="395887" y="931508"/>
                  </a:cubicBezTo>
                  <a:lnTo>
                    <a:pt x="1257517" y="931508"/>
                  </a:lnTo>
                  <a:lnTo>
                    <a:pt x="1257517" y="978083"/>
                  </a:lnTo>
                  <a:lnTo>
                    <a:pt x="232867" y="978083"/>
                  </a:lnTo>
                  <a:lnTo>
                    <a:pt x="232867" y="931508"/>
                  </a:lnTo>
                  <a:lnTo>
                    <a:pt x="302729" y="931508"/>
                  </a:lnTo>
                  <a:cubicBezTo>
                    <a:pt x="315596" y="931508"/>
                    <a:pt x="326017" y="921087"/>
                    <a:pt x="326017" y="908220"/>
                  </a:cubicBezTo>
                  <a:cubicBezTo>
                    <a:pt x="326017" y="895353"/>
                    <a:pt x="315596" y="884933"/>
                    <a:pt x="302729" y="884933"/>
                  </a:cubicBezTo>
                  <a:lnTo>
                    <a:pt x="209579" y="884933"/>
                  </a:lnTo>
                  <a:cubicBezTo>
                    <a:pt x="119690" y="884933"/>
                    <a:pt x="46559" y="811810"/>
                    <a:pt x="46559" y="721913"/>
                  </a:cubicBezTo>
                  <a:cubicBezTo>
                    <a:pt x="46559" y="632015"/>
                    <a:pt x="119681" y="558893"/>
                    <a:pt x="209579" y="558893"/>
                  </a:cubicBezTo>
                  <a:lnTo>
                    <a:pt x="861630" y="558893"/>
                  </a:lnTo>
                  <a:cubicBezTo>
                    <a:pt x="874496" y="558893"/>
                    <a:pt x="884917" y="548472"/>
                    <a:pt x="884917" y="535605"/>
                  </a:cubicBezTo>
                  <a:cubicBezTo>
                    <a:pt x="884917" y="522738"/>
                    <a:pt x="874496" y="512318"/>
                    <a:pt x="861630" y="512318"/>
                  </a:cubicBezTo>
                  <a:lnTo>
                    <a:pt x="484722" y="512318"/>
                  </a:lnTo>
                  <a:cubicBezTo>
                    <a:pt x="487342" y="504982"/>
                    <a:pt x="489029" y="497239"/>
                    <a:pt x="489029" y="489030"/>
                  </a:cubicBezTo>
                  <a:lnTo>
                    <a:pt x="489029" y="279450"/>
                  </a:lnTo>
                  <a:cubicBezTo>
                    <a:pt x="489029" y="232759"/>
                    <a:pt x="461375" y="191132"/>
                    <a:pt x="419167" y="172734"/>
                  </a:cubicBezTo>
                  <a:lnTo>
                    <a:pt x="419167" y="139725"/>
                  </a:lnTo>
                  <a:cubicBezTo>
                    <a:pt x="444842" y="139725"/>
                    <a:pt x="465742" y="118825"/>
                    <a:pt x="465742" y="93150"/>
                  </a:cubicBezTo>
                  <a:lnTo>
                    <a:pt x="465742" y="46575"/>
                  </a:lnTo>
                  <a:cubicBezTo>
                    <a:pt x="465742" y="20900"/>
                    <a:pt x="444842" y="0"/>
                    <a:pt x="419167" y="0"/>
                  </a:cubicBezTo>
                  <a:lnTo>
                    <a:pt x="232867" y="0"/>
                  </a:lnTo>
                  <a:cubicBezTo>
                    <a:pt x="207192" y="0"/>
                    <a:pt x="186292" y="20900"/>
                    <a:pt x="186292" y="46575"/>
                  </a:cubicBezTo>
                  <a:lnTo>
                    <a:pt x="186292" y="93150"/>
                  </a:lnTo>
                  <a:cubicBezTo>
                    <a:pt x="186292" y="118825"/>
                    <a:pt x="207192" y="139725"/>
                    <a:pt x="232867" y="139725"/>
                  </a:cubicBezTo>
                  <a:lnTo>
                    <a:pt x="232867" y="172734"/>
                  </a:lnTo>
                  <a:cubicBezTo>
                    <a:pt x="190659" y="191132"/>
                    <a:pt x="163004" y="232757"/>
                    <a:pt x="163004" y="279450"/>
                  </a:cubicBezTo>
                  <a:lnTo>
                    <a:pt x="163004" y="489030"/>
                  </a:lnTo>
                  <a:cubicBezTo>
                    <a:pt x="163004" y="498752"/>
                    <a:pt x="164985" y="508009"/>
                    <a:pt x="168593" y="516392"/>
                  </a:cubicBezTo>
                  <a:cubicBezTo>
                    <a:pt x="72591" y="535487"/>
                    <a:pt x="0" y="620372"/>
                    <a:pt x="0" y="721904"/>
                  </a:cubicBezTo>
                  <a:cubicBezTo>
                    <a:pt x="0" y="829609"/>
                    <a:pt x="81681" y="918458"/>
                    <a:pt x="186299" y="930098"/>
                  </a:cubicBezTo>
                  <a:lnTo>
                    <a:pt x="186299" y="1001357"/>
                  </a:lnTo>
                  <a:cubicBezTo>
                    <a:pt x="186299" y="1014223"/>
                    <a:pt x="196722" y="1024649"/>
                    <a:pt x="209587" y="1024649"/>
                  </a:cubicBezTo>
                  <a:lnTo>
                    <a:pt x="1280812" y="1024649"/>
                  </a:lnTo>
                  <a:cubicBezTo>
                    <a:pt x="1293679" y="1024649"/>
                    <a:pt x="1304099" y="1014223"/>
                    <a:pt x="1304099" y="1001357"/>
                  </a:cubicBezTo>
                  <a:lnTo>
                    <a:pt x="1304099" y="930098"/>
                  </a:lnTo>
                  <a:cubicBezTo>
                    <a:pt x="1408718" y="918453"/>
                    <a:pt x="1490395" y="829554"/>
                    <a:pt x="1490395" y="721904"/>
                  </a:cubicBezTo>
                  <a:close/>
                  <a:moveTo>
                    <a:pt x="1071220" y="46573"/>
                  </a:moveTo>
                  <a:lnTo>
                    <a:pt x="1257520" y="46573"/>
                  </a:lnTo>
                  <a:lnTo>
                    <a:pt x="1257520" y="93148"/>
                  </a:lnTo>
                  <a:lnTo>
                    <a:pt x="1071220" y="93148"/>
                  </a:lnTo>
                  <a:close/>
                  <a:moveTo>
                    <a:pt x="232870" y="46573"/>
                  </a:moveTo>
                  <a:lnTo>
                    <a:pt x="419170" y="46573"/>
                  </a:lnTo>
                  <a:lnTo>
                    <a:pt x="419170" y="93148"/>
                  </a:lnTo>
                  <a:lnTo>
                    <a:pt x="232870" y="93148"/>
                  </a:lnTo>
                  <a:close/>
                  <a:moveTo>
                    <a:pt x="209582" y="279449"/>
                  </a:moveTo>
                  <a:cubicBezTo>
                    <a:pt x="209582" y="249350"/>
                    <a:pt x="228795" y="222685"/>
                    <a:pt x="257321" y="213196"/>
                  </a:cubicBezTo>
                  <a:lnTo>
                    <a:pt x="263493" y="211158"/>
                  </a:lnTo>
                  <a:cubicBezTo>
                    <a:pt x="273041" y="208014"/>
                    <a:pt x="279445" y="199107"/>
                    <a:pt x="279445" y="189035"/>
                  </a:cubicBezTo>
                  <a:lnTo>
                    <a:pt x="279445" y="139724"/>
                  </a:lnTo>
                  <a:lnTo>
                    <a:pt x="372595" y="139724"/>
                  </a:lnTo>
                  <a:lnTo>
                    <a:pt x="372595" y="189035"/>
                  </a:lnTo>
                  <a:cubicBezTo>
                    <a:pt x="372595" y="199049"/>
                    <a:pt x="378998" y="207956"/>
                    <a:pt x="388547" y="211158"/>
                  </a:cubicBezTo>
                  <a:lnTo>
                    <a:pt x="394659" y="213196"/>
                  </a:lnTo>
                  <a:cubicBezTo>
                    <a:pt x="423245" y="222743"/>
                    <a:pt x="442398" y="249350"/>
                    <a:pt x="442398" y="279449"/>
                  </a:cubicBezTo>
                  <a:lnTo>
                    <a:pt x="442398" y="489029"/>
                  </a:lnTo>
                  <a:cubicBezTo>
                    <a:pt x="442398" y="501837"/>
                    <a:pt x="431919" y="512316"/>
                    <a:pt x="419110" y="512316"/>
                  </a:cubicBezTo>
                  <a:lnTo>
                    <a:pt x="232870" y="512316"/>
                  </a:lnTo>
                  <a:cubicBezTo>
                    <a:pt x="220061" y="512316"/>
                    <a:pt x="209582" y="501837"/>
                    <a:pt x="209582" y="489029"/>
                  </a:cubicBezTo>
                  <a:close/>
                </a:path>
              </a:pathLst>
            </a:custGeom>
            <a:grpFill/>
            <a:ln w="14859" cap="flat">
              <a:noFill/>
              <a:prstDash val="solid"/>
              <a:miter/>
            </a:ln>
          </p:spPr>
          <p:txBody>
            <a:bodyPr rtlCol="0" anchor="ctr"/>
            <a:lstStyle/>
            <a:p>
              <a:endParaRPr lang="en-GB" sz="1350"/>
            </a:p>
          </p:txBody>
        </p:sp>
        <p:sp>
          <p:nvSpPr>
            <p:cNvPr id="42" name="Freeform 41">
              <a:extLst>
                <a:ext uri="{FF2B5EF4-FFF2-40B4-BE49-F238E27FC236}">
                  <a16:creationId xmlns:a16="http://schemas.microsoft.com/office/drawing/2014/main" id="{8F9DC03D-FFD4-B48E-0B66-6493C73E4268}"/>
                </a:ext>
              </a:extLst>
            </p:cNvPr>
            <p:cNvSpPr/>
            <p:nvPr/>
          </p:nvSpPr>
          <p:spPr>
            <a:xfrm>
              <a:off x="9961434" y="5482829"/>
              <a:ext cx="605547" cy="465761"/>
            </a:xfrm>
            <a:custGeom>
              <a:avLst/>
              <a:gdLst>
                <a:gd name="connsiteX0" fmla="*/ 97056 w 605547"/>
                <a:gd name="connsiteY0" fmla="*/ 455387 h 465761"/>
                <a:gd name="connsiteX1" fmla="*/ 129368 w 605547"/>
                <a:gd name="connsiteY1" fmla="*/ 461850 h 465761"/>
                <a:gd name="connsiteX2" fmla="*/ 135830 w 605547"/>
                <a:gd name="connsiteY2" fmla="*/ 429538 h 465761"/>
                <a:gd name="connsiteX3" fmla="*/ 52344 w 605547"/>
                <a:gd name="connsiteY3" fmla="*/ 304252 h 465761"/>
                <a:gd name="connsiteX4" fmla="*/ 150676 w 605547"/>
                <a:gd name="connsiteY4" fmla="*/ 186300 h 465761"/>
                <a:gd name="connsiteX5" fmla="*/ 454867 w 605547"/>
                <a:gd name="connsiteY5" fmla="*/ 186300 h 465761"/>
                <a:gd name="connsiteX6" fmla="*/ 553199 w 605547"/>
                <a:gd name="connsiteY6" fmla="*/ 304252 h 465761"/>
                <a:gd name="connsiteX7" fmla="*/ 469713 w 605547"/>
                <a:gd name="connsiteY7" fmla="*/ 429538 h 465761"/>
                <a:gd name="connsiteX8" fmla="*/ 476175 w 605547"/>
                <a:gd name="connsiteY8" fmla="*/ 461850 h 465761"/>
                <a:gd name="connsiteX9" fmla="*/ 489100 w 605547"/>
                <a:gd name="connsiteY9" fmla="*/ 465750 h 465761"/>
                <a:gd name="connsiteX10" fmla="*/ 508487 w 605547"/>
                <a:gd name="connsiteY10" fmla="*/ 455387 h 465761"/>
                <a:gd name="connsiteX11" fmla="*/ 601637 w 605547"/>
                <a:gd name="connsiteY11" fmla="*/ 315662 h 465761"/>
                <a:gd name="connsiteX12" fmla="*/ 600181 w 605547"/>
                <a:gd name="connsiteY12" fmla="*/ 287834 h 465761"/>
                <a:gd name="connsiteX13" fmla="*/ 483743 w 605547"/>
                <a:gd name="connsiteY13" fmla="*/ 148109 h 465761"/>
                <a:gd name="connsiteX14" fmla="*/ 465812 w 605547"/>
                <a:gd name="connsiteY14" fmla="*/ 139725 h 465761"/>
                <a:gd name="connsiteX15" fmla="*/ 326087 w 605547"/>
                <a:gd name="connsiteY15" fmla="*/ 139725 h 465761"/>
                <a:gd name="connsiteX16" fmla="*/ 326029 w 605547"/>
                <a:gd name="connsiteY16" fmla="*/ 23288 h 465761"/>
                <a:gd name="connsiteX17" fmla="*/ 302742 w 605547"/>
                <a:gd name="connsiteY17" fmla="*/ 0 h 465761"/>
                <a:gd name="connsiteX18" fmla="*/ 279454 w 605547"/>
                <a:gd name="connsiteY18" fmla="*/ 23288 h 465761"/>
                <a:gd name="connsiteX19" fmla="*/ 279454 w 605547"/>
                <a:gd name="connsiteY19" fmla="*/ 139725 h 465761"/>
                <a:gd name="connsiteX20" fmla="*/ 139729 w 605547"/>
                <a:gd name="connsiteY20" fmla="*/ 139725 h 465761"/>
                <a:gd name="connsiteX21" fmla="*/ 121856 w 605547"/>
                <a:gd name="connsiteY21" fmla="*/ 148109 h 465761"/>
                <a:gd name="connsiteX22" fmla="*/ 5419 w 605547"/>
                <a:gd name="connsiteY22" fmla="*/ 287834 h 465761"/>
                <a:gd name="connsiteX23" fmla="*/ 3905 w 605547"/>
                <a:gd name="connsiteY23" fmla="*/ 315662 h 46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5547" h="465761">
                  <a:moveTo>
                    <a:pt x="97056" y="455387"/>
                  </a:moveTo>
                  <a:cubicBezTo>
                    <a:pt x="104217" y="466041"/>
                    <a:pt x="118597" y="469011"/>
                    <a:pt x="129368" y="461850"/>
                  </a:cubicBezTo>
                  <a:cubicBezTo>
                    <a:pt x="140081" y="454746"/>
                    <a:pt x="142933" y="440251"/>
                    <a:pt x="135830" y="429538"/>
                  </a:cubicBezTo>
                  <a:lnTo>
                    <a:pt x="52344" y="304252"/>
                  </a:lnTo>
                  <a:lnTo>
                    <a:pt x="150676" y="186300"/>
                  </a:lnTo>
                  <a:lnTo>
                    <a:pt x="454867" y="186300"/>
                  </a:lnTo>
                  <a:lnTo>
                    <a:pt x="553199" y="304252"/>
                  </a:lnTo>
                  <a:lnTo>
                    <a:pt x="469713" y="429538"/>
                  </a:lnTo>
                  <a:cubicBezTo>
                    <a:pt x="462551" y="440249"/>
                    <a:pt x="465462" y="454688"/>
                    <a:pt x="476175" y="461850"/>
                  </a:cubicBezTo>
                  <a:cubicBezTo>
                    <a:pt x="480134" y="464528"/>
                    <a:pt x="484617" y="465750"/>
                    <a:pt x="489100" y="465750"/>
                  </a:cubicBezTo>
                  <a:cubicBezTo>
                    <a:pt x="496610" y="465750"/>
                    <a:pt x="504004" y="462140"/>
                    <a:pt x="508487" y="455387"/>
                  </a:cubicBezTo>
                  <a:lnTo>
                    <a:pt x="601637" y="315662"/>
                  </a:lnTo>
                  <a:cubicBezTo>
                    <a:pt x="607342" y="307046"/>
                    <a:pt x="606759" y="295752"/>
                    <a:pt x="600181" y="287834"/>
                  </a:cubicBezTo>
                  <a:lnTo>
                    <a:pt x="483743" y="148109"/>
                  </a:lnTo>
                  <a:cubicBezTo>
                    <a:pt x="479318" y="142811"/>
                    <a:pt x="472740" y="139725"/>
                    <a:pt x="465812" y="139725"/>
                  </a:cubicBezTo>
                  <a:lnTo>
                    <a:pt x="326087" y="139725"/>
                  </a:lnTo>
                  <a:lnTo>
                    <a:pt x="326029" y="23288"/>
                  </a:lnTo>
                  <a:cubicBezTo>
                    <a:pt x="326029" y="10421"/>
                    <a:pt x="315608" y="0"/>
                    <a:pt x="302742" y="0"/>
                  </a:cubicBezTo>
                  <a:cubicBezTo>
                    <a:pt x="289875" y="0"/>
                    <a:pt x="279454" y="10421"/>
                    <a:pt x="279454" y="23288"/>
                  </a:cubicBezTo>
                  <a:lnTo>
                    <a:pt x="279454" y="139725"/>
                  </a:lnTo>
                  <a:lnTo>
                    <a:pt x="139729" y="139725"/>
                  </a:lnTo>
                  <a:cubicBezTo>
                    <a:pt x="132802" y="139725"/>
                    <a:pt x="126281" y="142811"/>
                    <a:pt x="121856" y="148109"/>
                  </a:cubicBezTo>
                  <a:lnTo>
                    <a:pt x="5419" y="287834"/>
                  </a:lnTo>
                  <a:cubicBezTo>
                    <a:pt x="-1218" y="295751"/>
                    <a:pt x="-1801" y="307046"/>
                    <a:pt x="3905" y="315662"/>
                  </a:cubicBezTo>
                  <a:close/>
                </a:path>
              </a:pathLst>
            </a:custGeom>
            <a:grpFill/>
            <a:ln w="14859" cap="flat">
              <a:noFill/>
              <a:prstDash val="solid"/>
              <a:miter/>
            </a:ln>
          </p:spPr>
          <p:txBody>
            <a:bodyPr rtlCol="0" anchor="ctr"/>
            <a:lstStyle/>
            <a:p>
              <a:endParaRPr lang="en-GB" sz="1350"/>
            </a:p>
          </p:txBody>
        </p:sp>
        <p:sp>
          <p:nvSpPr>
            <p:cNvPr id="43" name="Freeform 42">
              <a:extLst>
                <a:ext uri="{FF2B5EF4-FFF2-40B4-BE49-F238E27FC236}">
                  <a16:creationId xmlns:a16="http://schemas.microsoft.com/office/drawing/2014/main" id="{B27779E6-04CD-3583-33CB-D0C932E9BB3F}"/>
                </a:ext>
              </a:extLst>
            </p:cNvPr>
            <p:cNvSpPr/>
            <p:nvPr/>
          </p:nvSpPr>
          <p:spPr>
            <a:xfrm>
              <a:off x="9612131" y="6554057"/>
              <a:ext cx="232875" cy="232875"/>
            </a:xfrm>
            <a:custGeom>
              <a:avLst/>
              <a:gdLst>
                <a:gd name="connsiteX0" fmla="*/ 0 w 232875"/>
                <a:gd name="connsiteY0" fmla="*/ 116438 h 232875"/>
                <a:gd name="connsiteX1" fmla="*/ 116438 w 232875"/>
                <a:gd name="connsiteY1" fmla="*/ 232875 h 232875"/>
                <a:gd name="connsiteX2" fmla="*/ 232875 w 232875"/>
                <a:gd name="connsiteY2" fmla="*/ 116438 h 232875"/>
                <a:gd name="connsiteX3" fmla="*/ 116438 w 232875"/>
                <a:gd name="connsiteY3" fmla="*/ 0 h 232875"/>
                <a:gd name="connsiteX4" fmla="*/ 0 w 232875"/>
                <a:gd name="connsiteY4" fmla="*/ 116438 h 232875"/>
                <a:gd name="connsiteX5" fmla="*/ 186300 w 232875"/>
                <a:gd name="connsiteY5" fmla="*/ 116438 h 232875"/>
                <a:gd name="connsiteX6" fmla="*/ 116438 w 232875"/>
                <a:gd name="connsiteY6" fmla="*/ 186300 h 232875"/>
                <a:gd name="connsiteX7" fmla="*/ 46575 w 232875"/>
                <a:gd name="connsiteY7" fmla="*/ 116438 h 232875"/>
                <a:gd name="connsiteX8" fmla="*/ 116438 w 232875"/>
                <a:gd name="connsiteY8" fmla="*/ 46575 h 232875"/>
                <a:gd name="connsiteX9" fmla="*/ 186300 w 232875"/>
                <a:gd name="connsiteY9" fmla="*/ 116438 h 23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875" h="232875">
                  <a:moveTo>
                    <a:pt x="0" y="116438"/>
                  </a:moveTo>
                  <a:cubicBezTo>
                    <a:pt x="0" y="180653"/>
                    <a:pt x="52222" y="232875"/>
                    <a:pt x="116438" y="232875"/>
                  </a:cubicBezTo>
                  <a:cubicBezTo>
                    <a:pt x="180653" y="232875"/>
                    <a:pt x="232875" y="180653"/>
                    <a:pt x="232875" y="116438"/>
                  </a:cubicBezTo>
                  <a:cubicBezTo>
                    <a:pt x="232875" y="52222"/>
                    <a:pt x="180653" y="0"/>
                    <a:pt x="116438" y="0"/>
                  </a:cubicBezTo>
                  <a:cubicBezTo>
                    <a:pt x="52222" y="0"/>
                    <a:pt x="0" y="52222"/>
                    <a:pt x="0" y="116438"/>
                  </a:cubicBezTo>
                  <a:close/>
                  <a:moveTo>
                    <a:pt x="186300" y="116438"/>
                  </a:moveTo>
                  <a:cubicBezTo>
                    <a:pt x="186300" y="154978"/>
                    <a:pt x="154978" y="186300"/>
                    <a:pt x="116438" y="186300"/>
                  </a:cubicBezTo>
                  <a:cubicBezTo>
                    <a:pt x="77897" y="186300"/>
                    <a:pt x="46575" y="154978"/>
                    <a:pt x="46575" y="116438"/>
                  </a:cubicBezTo>
                  <a:cubicBezTo>
                    <a:pt x="46575" y="77897"/>
                    <a:pt x="77897" y="46575"/>
                    <a:pt x="116438" y="46575"/>
                  </a:cubicBezTo>
                  <a:cubicBezTo>
                    <a:pt x="154978" y="46575"/>
                    <a:pt x="186300" y="77897"/>
                    <a:pt x="186300" y="116438"/>
                  </a:cubicBezTo>
                  <a:close/>
                </a:path>
              </a:pathLst>
            </a:custGeom>
            <a:grpFill/>
            <a:ln w="14859" cap="flat">
              <a:noFill/>
              <a:prstDash val="solid"/>
              <a:miter/>
            </a:ln>
          </p:spPr>
          <p:txBody>
            <a:bodyPr rtlCol="0" anchor="ctr"/>
            <a:lstStyle/>
            <a:p>
              <a:endParaRPr lang="en-GB" sz="1350"/>
            </a:p>
          </p:txBody>
        </p:sp>
        <p:sp>
          <p:nvSpPr>
            <p:cNvPr id="44" name="Freeform 43">
              <a:extLst>
                <a:ext uri="{FF2B5EF4-FFF2-40B4-BE49-F238E27FC236}">
                  <a16:creationId xmlns:a16="http://schemas.microsoft.com/office/drawing/2014/main" id="{7533864D-E97E-4DED-12E2-BC28E037A062}"/>
                </a:ext>
              </a:extLst>
            </p:cNvPr>
            <p:cNvSpPr/>
            <p:nvPr/>
          </p:nvSpPr>
          <p:spPr>
            <a:xfrm>
              <a:off x="10147750" y="6554057"/>
              <a:ext cx="232875" cy="232875"/>
            </a:xfrm>
            <a:custGeom>
              <a:avLst/>
              <a:gdLst>
                <a:gd name="connsiteX0" fmla="*/ 0 w 232875"/>
                <a:gd name="connsiteY0" fmla="*/ 116438 h 232875"/>
                <a:gd name="connsiteX1" fmla="*/ 116438 w 232875"/>
                <a:gd name="connsiteY1" fmla="*/ 232875 h 232875"/>
                <a:gd name="connsiteX2" fmla="*/ 232875 w 232875"/>
                <a:gd name="connsiteY2" fmla="*/ 116438 h 232875"/>
                <a:gd name="connsiteX3" fmla="*/ 116438 w 232875"/>
                <a:gd name="connsiteY3" fmla="*/ 0 h 232875"/>
                <a:gd name="connsiteX4" fmla="*/ 0 w 232875"/>
                <a:gd name="connsiteY4" fmla="*/ 116438 h 232875"/>
                <a:gd name="connsiteX5" fmla="*/ 186300 w 232875"/>
                <a:gd name="connsiteY5" fmla="*/ 116438 h 232875"/>
                <a:gd name="connsiteX6" fmla="*/ 116438 w 232875"/>
                <a:gd name="connsiteY6" fmla="*/ 186300 h 232875"/>
                <a:gd name="connsiteX7" fmla="*/ 46575 w 232875"/>
                <a:gd name="connsiteY7" fmla="*/ 116438 h 232875"/>
                <a:gd name="connsiteX8" fmla="*/ 116438 w 232875"/>
                <a:gd name="connsiteY8" fmla="*/ 46575 h 232875"/>
                <a:gd name="connsiteX9" fmla="*/ 186300 w 232875"/>
                <a:gd name="connsiteY9" fmla="*/ 116438 h 23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875" h="232875">
                  <a:moveTo>
                    <a:pt x="0" y="116438"/>
                  </a:moveTo>
                  <a:cubicBezTo>
                    <a:pt x="0" y="180653"/>
                    <a:pt x="52222" y="232875"/>
                    <a:pt x="116438" y="232875"/>
                  </a:cubicBezTo>
                  <a:cubicBezTo>
                    <a:pt x="180653" y="232875"/>
                    <a:pt x="232875" y="180653"/>
                    <a:pt x="232875" y="116438"/>
                  </a:cubicBezTo>
                  <a:cubicBezTo>
                    <a:pt x="232875" y="52222"/>
                    <a:pt x="180653" y="0"/>
                    <a:pt x="116438" y="0"/>
                  </a:cubicBezTo>
                  <a:cubicBezTo>
                    <a:pt x="52222" y="0"/>
                    <a:pt x="0" y="52222"/>
                    <a:pt x="0" y="116438"/>
                  </a:cubicBezTo>
                  <a:close/>
                  <a:moveTo>
                    <a:pt x="186300" y="116438"/>
                  </a:moveTo>
                  <a:cubicBezTo>
                    <a:pt x="186300" y="154978"/>
                    <a:pt x="154978" y="186300"/>
                    <a:pt x="116438" y="186300"/>
                  </a:cubicBezTo>
                  <a:cubicBezTo>
                    <a:pt x="77897" y="186300"/>
                    <a:pt x="46575" y="154978"/>
                    <a:pt x="46575" y="116438"/>
                  </a:cubicBezTo>
                  <a:cubicBezTo>
                    <a:pt x="46575" y="77897"/>
                    <a:pt x="77897" y="46575"/>
                    <a:pt x="116438" y="46575"/>
                  </a:cubicBezTo>
                  <a:cubicBezTo>
                    <a:pt x="154978" y="46575"/>
                    <a:pt x="186300" y="77897"/>
                    <a:pt x="186300" y="116438"/>
                  </a:cubicBezTo>
                  <a:close/>
                </a:path>
              </a:pathLst>
            </a:custGeom>
            <a:grpFill/>
            <a:ln w="14859" cap="flat">
              <a:noFill/>
              <a:prstDash val="solid"/>
              <a:miter/>
            </a:ln>
          </p:spPr>
          <p:txBody>
            <a:bodyPr rtlCol="0" anchor="ctr"/>
            <a:lstStyle/>
            <a:p>
              <a:endParaRPr lang="en-GB" sz="1350"/>
            </a:p>
          </p:txBody>
        </p:sp>
        <p:sp>
          <p:nvSpPr>
            <p:cNvPr id="45" name="Freeform 44">
              <a:extLst>
                <a:ext uri="{FF2B5EF4-FFF2-40B4-BE49-F238E27FC236}">
                  <a16:creationId xmlns:a16="http://schemas.microsoft.com/office/drawing/2014/main" id="{2590DF9B-E5C0-C329-14C1-36D111678156}"/>
                </a:ext>
              </a:extLst>
            </p:cNvPr>
            <p:cNvSpPr/>
            <p:nvPr/>
          </p:nvSpPr>
          <p:spPr>
            <a:xfrm>
              <a:off x="10683356" y="6554057"/>
              <a:ext cx="232875" cy="232875"/>
            </a:xfrm>
            <a:custGeom>
              <a:avLst/>
              <a:gdLst>
                <a:gd name="connsiteX0" fmla="*/ 232875 w 232875"/>
                <a:gd name="connsiteY0" fmla="*/ 116438 h 232875"/>
                <a:gd name="connsiteX1" fmla="*/ 116438 w 232875"/>
                <a:gd name="connsiteY1" fmla="*/ 0 h 232875"/>
                <a:gd name="connsiteX2" fmla="*/ 0 w 232875"/>
                <a:gd name="connsiteY2" fmla="*/ 116438 h 232875"/>
                <a:gd name="connsiteX3" fmla="*/ 116438 w 232875"/>
                <a:gd name="connsiteY3" fmla="*/ 232875 h 232875"/>
                <a:gd name="connsiteX4" fmla="*/ 232875 w 232875"/>
                <a:gd name="connsiteY4" fmla="*/ 116438 h 232875"/>
                <a:gd name="connsiteX5" fmla="*/ 46575 w 232875"/>
                <a:gd name="connsiteY5" fmla="*/ 116438 h 232875"/>
                <a:gd name="connsiteX6" fmla="*/ 116438 w 232875"/>
                <a:gd name="connsiteY6" fmla="*/ 46575 h 232875"/>
                <a:gd name="connsiteX7" fmla="*/ 186300 w 232875"/>
                <a:gd name="connsiteY7" fmla="*/ 116438 h 232875"/>
                <a:gd name="connsiteX8" fmla="*/ 116438 w 232875"/>
                <a:gd name="connsiteY8" fmla="*/ 186300 h 232875"/>
                <a:gd name="connsiteX9" fmla="*/ 46575 w 232875"/>
                <a:gd name="connsiteY9" fmla="*/ 116438 h 23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875" h="232875">
                  <a:moveTo>
                    <a:pt x="232875" y="116438"/>
                  </a:moveTo>
                  <a:cubicBezTo>
                    <a:pt x="232875" y="52222"/>
                    <a:pt x="180653" y="0"/>
                    <a:pt x="116438" y="0"/>
                  </a:cubicBezTo>
                  <a:cubicBezTo>
                    <a:pt x="52222" y="0"/>
                    <a:pt x="0" y="52222"/>
                    <a:pt x="0" y="116438"/>
                  </a:cubicBezTo>
                  <a:cubicBezTo>
                    <a:pt x="0" y="180653"/>
                    <a:pt x="52222" y="232875"/>
                    <a:pt x="116438" y="232875"/>
                  </a:cubicBezTo>
                  <a:cubicBezTo>
                    <a:pt x="180653" y="232875"/>
                    <a:pt x="232875" y="180653"/>
                    <a:pt x="232875" y="116438"/>
                  </a:cubicBezTo>
                  <a:close/>
                  <a:moveTo>
                    <a:pt x="46575" y="116438"/>
                  </a:moveTo>
                  <a:cubicBezTo>
                    <a:pt x="46575" y="77897"/>
                    <a:pt x="77897" y="46575"/>
                    <a:pt x="116438" y="46575"/>
                  </a:cubicBezTo>
                  <a:cubicBezTo>
                    <a:pt x="154978" y="46575"/>
                    <a:pt x="186300" y="77897"/>
                    <a:pt x="186300" y="116438"/>
                  </a:cubicBezTo>
                  <a:cubicBezTo>
                    <a:pt x="186300" y="154978"/>
                    <a:pt x="154978" y="186300"/>
                    <a:pt x="116438" y="186300"/>
                  </a:cubicBezTo>
                  <a:cubicBezTo>
                    <a:pt x="77897" y="186300"/>
                    <a:pt x="46575" y="154978"/>
                    <a:pt x="46575" y="116438"/>
                  </a:cubicBezTo>
                  <a:close/>
                </a:path>
              </a:pathLst>
            </a:custGeom>
            <a:grpFill/>
            <a:ln w="14859" cap="flat">
              <a:noFill/>
              <a:prstDash val="solid"/>
              <a:miter/>
            </a:ln>
          </p:spPr>
          <p:txBody>
            <a:bodyPr rtlCol="0" anchor="ctr"/>
            <a:lstStyle/>
            <a:p>
              <a:endParaRPr lang="en-GB" sz="1350"/>
            </a:p>
          </p:txBody>
        </p:sp>
        <p:sp>
          <p:nvSpPr>
            <p:cNvPr id="46" name="Freeform 45">
              <a:extLst>
                <a:ext uri="{FF2B5EF4-FFF2-40B4-BE49-F238E27FC236}">
                  <a16:creationId xmlns:a16="http://schemas.microsoft.com/office/drawing/2014/main" id="{8BDF3E60-8DE3-E33F-E954-128CBBD09E4D}"/>
                </a:ext>
              </a:extLst>
            </p:cNvPr>
            <p:cNvSpPr/>
            <p:nvPr/>
          </p:nvSpPr>
          <p:spPr>
            <a:xfrm>
              <a:off x="10101161" y="5785555"/>
              <a:ext cx="326025" cy="558892"/>
            </a:xfrm>
            <a:custGeom>
              <a:avLst/>
              <a:gdLst>
                <a:gd name="connsiteX0" fmla="*/ 0 w 326025"/>
                <a:gd name="connsiteY0" fmla="*/ 279450 h 558892"/>
                <a:gd name="connsiteX1" fmla="*/ 0 w 326025"/>
                <a:gd name="connsiteY1" fmla="*/ 489030 h 558892"/>
                <a:gd name="connsiteX2" fmla="*/ 69863 w 326025"/>
                <a:gd name="connsiteY2" fmla="*/ 558893 h 558892"/>
                <a:gd name="connsiteX3" fmla="*/ 256163 w 326025"/>
                <a:gd name="connsiteY3" fmla="*/ 558893 h 558892"/>
                <a:gd name="connsiteX4" fmla="*/ 326025 w 326025"/>
                <a:gd name="connsiteY4" fmla="*/ 489030 h 558892"/>
                <a:gd name="connsiteX5" fmla="*/ 326025 w 326025"/>
                <a:gd name="connsiteY5" fmla="*/ 279450 h 558892"/>
                <a:gd name="connsiteX6" fmla="*/ 256163 w 326025"/>
                <a:gd name="connsiteY6" fmla="*/ 172734 h 558892"/>
                <a:gd name="connsiteX7" fmla="*/ 256163 w 326025"/>
                <a:gd name="connsiteY7" fmla="*/ 139725 h 558892"/>
                <a:gd name="connsiteX8" fmla="*/ 302738 w 326025"/>
                <a:gd name="connsiteY8" fmla="*/ 93150 h 558892"/>
                <a:gd name="connsiteX9" fmla="*/ 302738 w 326025"/>
                <a:gd name="connsiteY9" fmla="*/ 46575 h 558892"/>
                <a:gd name="connsiteX10" fmla="*/ 256163 w 326025"/>
                <a:gd name="connsiteY10" fmla="*/ 0 h 558892"/>
                <a:gd name="connsiteX11" fmla="*/ 69863 w 326025"/>
                <a:gd name="connsiteY11" fmla="*/ 0 h 558892"/>
                <a:gd name="connsiteX12" fmla="*/ 23288 w 326025"/>
                <a:gd name="connsiteY12" fmla="*/ 46575 h 558892"/>
                <a:gd name="connsiteX13" fmla="*/ 23288 w 326025"/>
                <a:gd name="connsiteY13" fmla="*/ 93150 h 558892"/>
                <a:gd name="connsiteX14" fmla="*/ 69863 w 326025"/>
                <a:gd name="connsiteY14" fmla="*/ 139725 h 558892"/>
                <a:gd name="connsiteX15" fmla="*/ 69863 w 326025"/>
                <a:gd name="connsiteY15" fmla="*/ 172734 h 558892"/>
                <a:gd name="connsiteX16" fmla="*/ 0 w 326025"/>
                <a:gd name="connsiteY16" fmla="*/ 279450 h 558892"/>
                <a:gd name="connsiteX17" fmla="*/ 69863 w 326025"/>
                <a:gd name="connsiteY17" fmla="*/ 46575 h 558892"/>
                <a:gd name="connsiteX18" fmla="*/ 256163 w 326025"/>
                <a:gd name="connsiteY18" fmla="*/ 46575 h 558892"/>
                <a:gd name="connsiteX19" fmla="*/ 256163 w 326025"/>
                <a:gd name="connsiteY19" fmla="*/ 93150 h 558892"/>
                <a:gd name="connsiteX20" fmla="*/ 69863 w 326025"/>
                <a:gd name="connsiteY20" fmla="*/ 93150 h 558892"/>
                <a:gd name="connsiteX21" fmla="*/ 94314 w 326025"/>
                <a:gd name="connsiteY21" fmla="*/ 213202 h 558892"/>
                <a:gd name="connsiteX22" fmla="*/ 100486 w 326025"/>
                <a:gd name="connsiteY22" fmla="*/ 211164 h 558892"/>
                <a:gd name="connsiteX23" fmla="*/ 116438 w 326025"/>
                <a:gd name="connsiteY23" fmla="*/ 189041 h 558892"/>
                <a:gd name="connsiteX24" fmla="*/ 116438 w 326025"/>
                <a:gd name="connsiteY24" fmla="*/ 139729 h 558892"/>
                <a:gd name="connsiteX25" fmla="*/ 209588 w 326025"/>
                <a:gd name="connsiteY25" fmla="*/ 139729 h 558892"/>
                <a:gd name="connsiteX26" fmla="*/ 209588 w 326025"/>
                <a:gd name="connsiteY26" fmla="*/ 189041 h 558892"/>
                <a:gd name="connsiteX27" fmla="*/ 225539 w 326025"/>
                <a:gd name="connsiteY27" fmla="*/ 211164 h 558892"/>
                <a:gd name="connsiteX28" fmla="*/ 231709 w 326025"/>
                <a:gd name="connsiteY28" fmla="*/ 213202 h 558892"/>
                <a:gd name="connsiteX29" fmla="*/ 279507 w 326025"/>
                <a:gd name="connsiteY29" fmla="*/ 279455 h 558892"/>
                <a:gd name="connsiteX30" fmla="*/ 279507 w 326025"/>
                <a:gd name="connsiteY30" fmla="*/ 489035 h 558892"/>
                <a:gd name="connsiteX31" fmla="*/ 256219 w 326025"/>
                <a:gd name="connsiteY31" fmla="*/ 512322 h 558892"/>
                <a:gd name="connsiteX32" fmla="*/ 69919 w 326025"/>
                <a:gd name="connsiteY32" fmla="*/ 512322 h 558892"/>
                <a:gd name="connsiteX33" fmla="*/ 46632 w 326025"/>
                <a:gd name="connsiteY33" fmla="*/ 489035 h 558892"/>
                <a:gd name="connsiteX34" fmla="*/ 46632 w 326025"/>
                <a:gd name="connsiteY34" fmla="*/ 279455 h 558892"/>
                <a:gd name="connsiteX35" fmla="*/ 94371 w 326025"/>
                <a:gd name="connsiteY35" fmla="*/ 213202 h 55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025" h="558892">
                  <a:moveTo>
                    <a:pt x="0" y="279450"/>
                  </a:moveTo>
                  <a:lnTo>
                    <a:pt x="0" y="489030"/>
                  </a:lnTo>
                  <a:cubicBezTo>
                    <a:pt x="0" y="527570"/>
                    <a:pt x="31322" y="558893"/>
                    <a:pt x="69863" y="558893"/>
                  </a:cubicBezTo>
                  <a:lnTo>
                    <a:pt x="256163" y="558893"/>
                  </a:lnTo>
                  <a:cubicBezTo>
                    <a:pt x="294703" y="558893"/>
                    <a:pt x="326025" y="527570"/>
                    <a:pt x="326025" y="489030"/>
                  </a:cubicBezTo>
                  <a:lnTo>
                    <a:pt x="326025" y="279450"/>
                  </a:lnTo>
                  <a:cubicBezTo>
                    <a:pt x="326025" y="232759"/>
                    <a:pt x="298371" y="191132"/>
                    <a:pt x="256163" y="172734"/>
                  </a:cubicBezTo>
                  <a:lnTo>
                    <a:pt x="256163" y="139725"/>
                  </a:lnTo>
                  <a:cubicBezTo>
                    <a:pt x="281838" y="139725"/>
                    <a:pt x="302738" y="118825"/>
                    <a:pt x="302738" y="93150"/>
                  </a:cubicBezTo>
                  <a:lnTo>
                    <a:pt x="302738" y="46575"/>
                  </a:lnTo>
                  <a:cubicBezTo>
                    <a:pt x="302738" y="20900"/>
                    <a:pt x="281838" y="0"/>
                    <a:pt x="256163" y="0"/>
                  </a:cubicBezTo>
                  <a:lnTo>
                    <a:pt x="69863" y="0"/>
                  </a:lnTo>
                  <a:cubicBezTo>
                    <a:pt x="44187" y="0"/>
                    <a:pt x="23288" y="20900"/>
                    <a:pt x="23288" y="46575"/>
                  </a:cubicBezTo>
                  <a:lnTo>
                    <a:pt x="23288" y="93150"/>
                  </a:lnTo>
                  <a:cubicBezTo>
                    <a:pt x="23288" y="118825"/>
                    <a:pt x="44187" y="139725"/>
                    <a:pt x="69863" y="139725"/>
                  </a:cubicBezTo>
                  <a:lnTo>
                    <a:pt x="69863" y="172734"/>
                  </a:lnTo>
                  <a:cubicBezTo>
                    <a:pt x="27654" y="191132"/>
                    <a:pt x="0" y="232757"/>
                    <a:pt x="0" y="279450"/>
                  </a:cubicBezTo>
                  <a:close/>
                  <a:moveTo>
                    <a:pt x="69863" y="46575"/>
                  </a:moveTo>
                  <a:lnTo>
                    <a:pt x="256163" y="46575"/>
                  </a:lnTo>
                  <a:lnTo>
                    <a:pt x="256163" y="93150"/>
                  </a:lnTo>
                  <a:lnTo>
                    <a:pt x="69863" y="93150"/>
                  </a:lnTo>
                  <a:close/>
                  <a:moveTo>
                    <a:pt x="94314" y="213202"/>
                  </a:moveTo>
                  <a:lnTo>
                    <a:pt x="100486" y="211164"/>
                  </a:lnTo>
                  <a:cubicBezTo>
                    <a:pt x="110033" y="208020"/>
                    <a:pt x="116438" y="199113"/>
                    <a:pt x="116438" y="189041"/>
                  </a:cubicBezTo>
                  <a:lnTo>
                    <a:pt x="116438" y="139729"/>
                  </a:lnTo>
                  <a:lnTo>
                    <a:pt x="209588" y="139729"/>
                  </a:lnTo>
                  <a:lnTo>
                    <a:pt x="209588" y="189041"/>
                  </a:lnTo>
                  <a:cubicBezTo>
                    <a:pt x="209588" y="199055"/>
                    <a:pt x="215990" y="207961"/>
                    <a:pt x="225539" y="211164"/>
                  </a:cubicBezTo>
                  <a:lnTo>
                    <a:pt x="231709" y="213202"/>
                  </a:lnTo>
                  <a:cubicBezTo>
                    <a:pt x="260295" y="222749"/>
                    <a:pt x="279507" y="249356"/>
                    <a:pt x="279507" y="279455"/>
                  </a:cubicBezTo>
                  <a:lnTo>
                    <a:pt x="279507" y="489035"/>
                  </a:lnTo>
                  <a:cubicBezTo>
                    <a:pt x="279507" y="501843"/>
                    <a:pt x="269086" y="512322"/>
                    <a:pt x="256219" y="512322"/>
                  </a:cubicBezTo>
                  <a:lnTo>
                    <a:pt x="69919" y="512322"/>
                  </a:lnTo>
                  <a:cubicBezTo>
                    <a:pt x="57111" y="512322"/>
                    <a:pt x="46632" y="501843"/>
                    <a:pt x="46632" y="489035"/>
                  </a:cubicBezTo>
                  <a:lnTo>
                    <a:pt x="46632" y="279455"/>
                  </a:lnTo>
                  <a:cubicBezTo>
                    <a:pt x="46632" y="249356"/>
                    <a:pt x="65844" y="222691"/>
                    <a:pt x="94371" y="213202"/>
                  </a:cubicBezTo>
                  <a:close/>
                </a:path>
              </a:pathLst>
            </a:custGeom>
            <a:grpFill/>
            <a:ln w="14859" cap="flat">
              <a:noFill/>
              <a:prstDash val="solid"/>
              <a:miter/>
            </a:ln>
          </p:spPr>
          <p:txBody>
            <a:bodyPr rtlCol="0" anchor="ctr"/>
            <a:lstStyle/>
            <a:p>
              <a:endParaRPr lang="en-GB" sz="1350"/>
            </a:p>
          </p:txBody>
        </p:sp>
      </p:grpSp>
    </p:spTree>
    <p:extLst>
      <p:ext uri="{BB962C8B-B14F-4D97-AF65-F5344CB8AC3E}">
        <p14:creationId xmlns:p14="http://schemas.microsoft.com/office/powerpoint/2010/main" val="1221962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ounded Rectangle 88">
            <a:extLst>
              <a:ext uri="{FF2B5EF4-FFF2-40B4-BE49-F238E27FC236}">
                <a16:creationId xmlns:a16="http://schemas.microsoft.com/office/drawing/2014/main" id="{F7E00C17-A4FF-6205-0EB3-0983BDACACED}"/>
              </a:ext>
            </a:extLst>
          </p:cNvPr>
          <p:cNvSpPr/>
          <p:nvPr/>
        </p:nvSpPr>
        <p:spPr>
          <a:xfrm>
            <a:off x="1936245" y="3903785"/>
            <a:ext cx="1521577" cy="1945272"/>
          </a:xfrm>
          <a:prstGeom prst="roundRect">
            <a:avLst/>
          </a:prstGeom>
          <a:solidFill>
            <a:srgbClr val="D0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0" name="Rounded Rectangle 89">
            <a:extLst>
              <a:ext uri="{FF2B5EF4-FFF2-40B4-BE49-F238E27FC236}">
                <a16:creationId xmlns:a16="http://schemas.microsoft.com/office/drawing/2014/main" id="{BBCCB41B-20B3-ACF8-665C-EFAD45D22E3B}"/>
              </a:ext>
            </a:extLst>
          </p:cNvPr>
          <p:cNvSpPr/>
          <p:nvPr/>
        </p:nvSpPr>
        <p:spPr>
          <a:xfrm>
            <a:off x="3566340" y="3903785"/>
            <a:ext cx="1521577" cy="1945272"/>
          </a:xfrm>
          <a:prstGeom prst="roundRect">
            <a:avLst/>
          </a:prstGeom>
          <a:solidFill>
            <a:srgbClr val="D0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1" name="Rounded Rectangle 90">
            <a:extLst>
              <a:ext uri="{FF2B5EF4-FFF2-40B4-BE49-F238E27FC236}">
                <a16:creationId xmlns:a16="http://schemas.microsoft.com/office/drawing/2014/main" id="{0FEA3486-6D64-9B4C-1BD3-92A2E1EDE88F}"/>
              </a:ext>
            </a:extLst>
          </p:cNvPr>
          <p:cNvSpPr/>
          <p:nvPr/>
        </p:nvSpPr>
        <p:spPr>
          <a:xfrm>
            <a:off x="5196434" y="3903785"/>
            <a:ext cx="1521577" cy="1945272"/>
          </a:xfrm>
          <a:prstGeom prst="roundRect">
            <a:avLst/>
          </a:prstGeom>
          <a:solidFill>
            <a:srgbClr val="D0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2" name="Rounded Rectangle 91">
            <a:extLst>
              <a:ext uri="{FF2B5EF4-FFF2-40B4-BE49-F238E27FC236}">
                <a16:creationId xmlns:a16="http://schemas.microsoft.com/office/drawing/2014/main" id="{28BFAA14-EAF7-68DF-DD4E-604C6913B93E}"/>
              </a:ext>
            </a:extLst>
          </p:cNvPr>
          <p:cNvSpPr/>
          <p:nvPr/>
        </p:nvSpPr>
        <p:spPr>
          <a:xfrm>
            <a:off x="6826528" y="3903785"/>
            <a:ext cx="1521577" cy="1945272"/>
          </a:xfrm>
          <a:prstGeom prst="roundRect">
            <a:avLst/>
          </a:prstGeom>
          <a:solidFill>
            <a:srgbClr val="D0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3" name="Rounded Rectangle 92">
            <a:extLst>
              <a:ext uri="{FF2B5EF4-FFF2-40B4-BE49-F238E27FC236}">
                <a16:creationId xmlns:a16="http://schemas.microsoft.com/office/drawing/2014/main" id="{2270E1B4-EDD4-849D-A4D7-B387DB6FF4C7}"/>
              </a:ext>
            </a:extLst>
          </p:cNvPr>
          <p:cNvSpPr/>
          <p:nvPr/>
        </p:nvSpPr>
        <p:spPr>
          <a:xfrm>
            <a:off x="8456622" y="3903785"/>
            <a:ext cx="1521577" cy="1945272"/>
          </a:xfrm>
          <a:prstGeom prst="roundRect">
            <a:avLst/>
          </a:prstGeom>
          <a:solidFill>
            <a:srgbClr val="D0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4" name="Rounded Rectangle 93">
            <a:extLst>
              <a:ext uri="{FF2B5EF4-FFF2-40B4-BE49-F238E27FC236}">
                <a16:creationId xmlns:a16="http://schemas.microsoft.com/office/drawing/2014/main" id="{CFAC6861-CDFF-A7AA-CC8F-0A06FB68A6F4}"/>
              </a:ext>
            </a:extLst>
          </p:cNvPr>
          <p:cNvSpPr/>
          <p:nvPr/>
        </p:nvSpPr>
        <p:spPr>
          <a:xfrm>
            <a:off x="10086715" y="3903785"/>
            <a:ext cx="1521577" cy="1945272"/>
          </a:xfrm>
          <a:prstGeom prst="roundRect">
            <a:avLst/>
          </a:prstGeom>
          <a:solidFill>
            <a:srgbClr val="D0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5" name="Rounded Rectangle 94">
            <a:extLst>
              <a:ext uri="{FF2B5EF4-FFF2-40B4-BE49-F238E27FC236}">
                <a16:creationId xmlns:a16="http://schemas.microsoft.com/office/drawing/2014/main" id="{59E2A878-86B8-BA32-7C7A-596270F06B6E}"/>
              </a:ext>
            </a:extLst>
          </p:cNvPr>
          <p:cNvSpPr/>
          <p:nvPr/>
        </p:nvSpPr>
        <p:spPr>
          <a:xfrm>
            <a:off x="1936245" y="1714500"/>
            <a:ext cx="1521577" cy="1945272"/>
          </a:xfrm>
          <a:prstGeom prst="roundRect">
            <a:avLst/>
          </a:prstGeom>
          <a:solidFill>
            <a:srgbClr val="D0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6" name="Rounded Rectangle 95">
            <a:extLst>
              <a:ext uri="{FF2B5EF4-FFF2-40B4-BE49-F238E27FC236}">
                <a16:creationId xmlns:a16="http://schemas.microsoft.com/office/drawing/2014/main" id="{3D1E10C6-4BF4-207C-2997-C2DABB197408}"/>
              </a:ext>
            </a:extLst>
          </p:cNvPr>
          <p:cNvSpPr/>
          <p:nvPr/>
        </p:nvSpPr>
        <p:spPr>
          <a:xfrm>
            <a:off x="3566340" y="1714500"/>
            <a:ext cx="1521577" cy="1945272"/>
          </a:xfrm>
          <a:prstGeom prst="roundRect">
            <a:avLst/>
          </a:prstGeom>
          <a:solidFill>
            <a:srgbClr val="D0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7" name="Rounded Rectangle 96">
            <a:extLst>
              <a:ext uri="{FF2B5EF4-FFF2-40B4-BE49-F238E27FC236}">
                <a16:creationId xmlns:a16="http://schemas.microsoft.com/office/drawing/2014/main" id="{DB55681C-0CE5-9D4E-156C-7771DDBB0EA7}"/>
              </a:ext>
            </a:extLst>
          </p:cNvPr>
          <p:cNvSpPr/>
          <p:nvPr/>
        </p:nvSpPr>
        <p:spPr>
          <a:xfrm>
            <a:off x="5196434" y="1714500"/>
            <a:ext cx="1521577" cy="1945272"/>
          </a:xfrm>
          <a:prstGeom prst="roundRect">
            <a:avLst/>
          </a:prstGeom>
          <a:solidFill>
            <a:srgbClr val="D0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8" name="Rounded Rectangle 97">
            <a:extLst>
              <a:ext uri="{FF2B5EF4-FFF2-40B4-BE49-F238E27FC236}">
                <a16:creationId xmlns:a16="http://schemas.microsoft.com/office/drawing/2014/main" id="{DD9862C2-7C83-5405-05A9-DB0705A8C6B0}"/>
              </a:ext>
            </a:extLst>
          </p:cNvPr>
          <p:cNvSpPr/>
          <p:nvPr/>
        </p:nvSpPr>
        <p:spPr>
          <a:xfrm>
            <a:off x="6826528" y="1714500"/>
            <a:ext cx="1521577" cy="1945272"/>
          </a:xfrm>
          <a:prstGeom prst="roundRect">
            <a:avLst/>
          </a:prstGeom>
          <a:solidFill>
            <a:srgbClr val="D0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9" name="Rounded Rectangle 98">
            <a:extLst>
              <a:ext uri="{FF2B5EF4-FFF2-40B4-BE49-F238E27FC236}">
                <a16:creationId xmlns:a16="http://schemas.microsoft.com/office/drawing/2014/main" id="{D485CAAB-12D5-0714-A50D-60AD3AD9BBD8}"/>
              </a:ext>
            </a:extLst>
          </p:cNvPr>
          <p:cNvSpPr/>
          <p:nvPr/>
        </p:nvSpPr>
        <p:spPr>
          <a:xfrm>
            <a:off x="8456622" y="1714500"/>
            <a:ext cx="1521577" cy="1945272"/>
          </a:xfrm>
          <a:prstGeom prst="roundRect">
            <a:avLst/>
          </a:prstGeom>
          <a:solidFill>
            <a:srgbClr val="D0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0" name="Rounded Rectangle 99">
            <a:extLst>
              <a:ext uri="{FF2B5EF4-FFF2-40B4-BE49-F238E27FC236}">
                <a16:creationId xmlns:a16="http://schemas.microsoft.com/office/drawing/2014/main" id="{6F473987-5E58-E958-387A-82B4FE6F3FB4}"/>
              </a:ext>
            </a:extLst>
          </p:cNvPr>
          <p:cNvSpPr/>
          <p:nvPr/>
        </p:nvSpPr>
        <p:spPr>
          <a:xfrm>
            <a:off x="10086715" y="1714500"/>
            <a:ext cx="1521577" cy="1945272"/>
          </a:xfrm>
          <a:prstGeom prst="roundRect">
            <a:avLst/>
          </a:prstGeom>
          <a:solidFill>
            <a:srgbClr val="D0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cxnSp>
        <p:nvCxnSpPr>
          <p:cNvPr id="101" name="Straight Connector 100">
            <a:extLst>
              <a:ext uri="{FF2B5EF4-FFF2-40B4-BE49-F238E27FC236}">
                <a16:creationId xmlns:a16="http://schemas.microsoft.com/office/drawing/2014/main" id="{C0BF9448-657B-6D35-4366-F10144C2694D}"/>
              </a:ext>
            </a:extLst>
          </p:cNvPr>
          <p:cNvCxnSpPr/>
          <p:nvPr/>
        </p:nvCxnSpPr>
        <p:spPr>
          <a:xfrm>
            <a:off x="0" y="4354389"/>
            <a:ext cx="12192000" cy="0"/>
          </a:xfrm>
          <a:prstGeom prst="line">
            <a:avLst/>
          </a:prstGeom>
          <a:ln w="28575">
            <a:solidFill>
              <a:srgbClr val="D0E7FF"/>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34A389CF-503A-D6D4-2A34-4BAE2316B2E0}"/>
              </a:ext>
            </a:extLst>
          </p:cNvPr>
          <p:cNvCxnSpPr/>
          <p:nvPr/>
        </p:nvCxnSpPr>
        <p:spPr>
          <a:xfrm>
            <a:off x="0" y="2125539"/>
            <a:ext cx="12192000" cy="0"/>
          </a:xfrm>
          <a:prstGeom prst="line">
            <a:avLst/>
          </a:prstGeom>
          <a:ln w="28575">
            <a:solidFill>
              <a:srgbClr val="D0E7FF"/>
            </a:solidFill>
          </a:ln>
        </p:spPr>
        <p:style>
          <a:lnRef idx="1">
            <a:schemeClr val="accent1"/>
          </a:lnRef>
          <a:fillRef idx="0">
            <a:schemeClr val="accent1"/>
          </a:fillRef>
          <a:effectRef idx="0">
            <a:schemeClr val="accent1"/>
          </a:effectRef>
          <a:fontRef idx="minor">
            <a:schemeClr val="tx1"/>
          </a:fontRef>
        </p:style>
      </p:cxnSp>
      <p:sp>
        <p:nvSpPr>
          <p:cNvPr id="103" name="Title 2">
            <a:extLst>
              <a:ext uri="{FF2B5EF4-FFF2-40B4-BE49-F238E27FC236}">
                <a16:creationId xmlns:a16="http://schemas.microsoft.com/office/drawing/2014/main" id="{87AA89A5-E8C5-A820-4625-F25656619370}"/>
              </a:ext>
            </a:extLst>
          </p:cNvPr>
          <p:cNvSpPr>
            <a:spLocks noGrp="1"/>
          </p:cNvSpPr>
          <p:nvPr>
            <p:ph type="title"/>
          </p:nvPr>
        </p:nvSpPr>
        <p:spPr>
          <a:xfrm>
            <a:off x="838200" y="305715"/>
            <a:ext cx="10515600" cy="782357"/>
          </a:xfrm>
        </p:spPr>
        <p:txBody>
          <a:bodyPr/>
          <a:lstStyle/>
          <a:p>
            <a:r>
              <a:rPr lang="en-US" kern="0" dirty="0">
                <a:ea typeface="+mj-lt"/>
                <a:cs typeface="+mj-lt"/>
              </a:rPr>
              <a:t>Project management lifecycles </a:t>
            </a:r>
            <a:endParaRPr lang="en-GB" dirty="0"/>
          </a:p>
        </p:txBody>
      </p:sp>
      <p:sp>
        <p:nvSpPr>
          <p:cNvPr id="104" name="object 7">
            <a:extLst>
              <a:ext uri="{FF2B5EF4-FFF2-40B4-BE49-F238E27FC236}">
                <a16:creationId xmlns:a16="http://schemas.microsoft.com/office/drawing/2014/main" id="{C6036F3D-5928-B8F8-FE8C-A8D264A273ED}"/>
              </a:ext>
            </a:extLst>
          </p:cNvPr>
          <p:cNvSpPr txBox="1"/>
          <p:nvPr/>
        </p:nvSpPr>
        <p:spPr>
          <a:xfrm>
            <a:off x="323850" y="1714500"/>
            <a:ext cx="2734858" cy="332783"/>
          </a:xfrm>
          <a:prstGeom prst="rect">
            <a:avLst/>
          </a:prstGeom>
        </p:spPr>
        <p:txBody>
          <a:bodyPr vert="horz" wrap="square" lIns="0" tIns="9525" rIns="0" bIns="0" rtlCol="0">
            <a:spAutoFit/>
          </a:bodyPr>
          <a:lstStyle/>
          <a:p>
            <a:pPr marL="9525">
              <a:spcBef>
                <a:spcPts val="75"/>
              </a:spcBef>
            </a:pPr>
            <a:r>
              <a:rPr lang="nl-BE" sz="2100" spc="-64" dirty="0">
                <a:solidFill>
                  <a:srgbClr val="154A92"/>
                </a:solidFill>
                <a:latin typeface="Arial"/>
                <a:cs typeface="Arial"/>
              </a:rPr>
              <a:t>Procurement</a:t>
            </a:r>
            <a:endParaRPr sz="2100" dirty="0">
              <a:latin typeface="Arial"/>
              <a:cs typeface="Arial"/>
            </a:endParaRPr>
          </a:p>
        </p:txBody>
      </p:sp>
      <p:sp>
        <p:nvSpPr>
          <p:cNvPr id="105" name="object 7">
            <a:extLst>
              <a:ext uri="{FF2B5EF4-FFF2-40B4-BE49-F238E27FC236}">
                <a16:creationId xmlns:a16="http://schemas.microsoft.com/office/drawing/2014/main" id="{D00E3FFF-23ED-82D2-06DA-2FD211BAADA6}"/>
              </a:ext>
            </a:extLst>
          </p:cNvPr>
          <p:cNvSpPr txBox="1"/>
          <p:nvPr/>
        </p:nvSpPr>
        <p:spPr>
          <a:xfrm>
            <a:off x="999273" y="3968646"/>
            <a:ext cx="2734858" cy="332783"/>
          </a:xfrm>
          <a:prstGeom prst="rect">
            <a:avLst/>
          </a:prstGeom>
        </p:spPr>
        <p:txBody>
          <a:bodyPr vert="horz" wrap="square" lIns="0" tIns="9525" rIns="0" bIns="0" rtlCol="0">
            <a:spAutoFit/>
          </a:bodyPr>
          <a:lstStyle/>
          <a:p>
            <a:pPr marL="9525">
              <a:spcBef>
                <a:spcPts val="75"/>
              </a:spcBef>
            </a:pPr>
            <a:r>
              <a:rPr lang="nl-BE" sz="2100" spc="-64" dirty="0">
                <a:solidFill>
                  <a:srgbClr val="154A92"/>
                </a:solidFill>
                <a:latin typeface="Arial"/>
                <a:cs typeface="Arial"/>
              </a:rPr>
              <a:t>Grants</a:t>
            </a:r>
            <a:endParaRPr sz="2100" dirty="0">
              <a:latin typeface="Arial"/>
              <a:cs typeface="Arial"/>
            </a:endParaRPr>
          </a:p>
        </p:txBody>
      </p:sp>
      <p:sp>
        <p:nvSpPr>
          <p:cNvPr id="106" name="Freeform 105">
            <a:extLst>
              <a:ext uri="{FF2B5EF4-FFF2-40B4-BE49-F238E27FC236}">
                <a16:creationId xmlns:a16="http://schemas.microsoft.com/office/drawing/2014/main" id="{04FB5455-4DED-7A1B-EB72-C6F4313F5671}"/>
              </a:ext>
            </a:extLst>
          </p:cNvPr>
          <p:cNvSpPr/>
          <p:nvPr/>
        </p:nvSpPr>
        <p:spPr>
          <a:xfrm>
            <a:off x="7211071" y="4270228"/>
            <a:ext cx="420188" cy="415661"/>
          </a:xfrm>
          <a:custGeom>
            <a:avLst/>
            <a:gdLst>
              <a:gd name="connsiteX0" fmla="*/ 454438 w 454437"/>
              <a:gd name="connsiteY0" fmla="*/ 449543 h 449542"/>
              <a:gd name="connsiteX1" fmla="*/ 424339 w 454437"/>
              <a:gd name="connsiteY1" fmla="*/ 441990 h 449542"/>
              <a:gd name="connsiteX2" fmla="*/ 427863 w 454437"/>
              <a:gd name="connsiteY2" fmla="*/ 428301 h 449542"/>
              <a:gd name="connsiteX3" fmla="*/ 434721 w 454437"/>
              <a:gd name="connsiteY3" fmla="*/ 430001 h 449542"/>
              <a:gd name="connsiteX4" fmla="*/ 414052 w 454437"/>
              <a:gd name="connsiteY4" fmla="*/ 349943 h 449542"/>
              <a:gd name="connsiteX5" fmla="*/ 80772 w 454437"/>
              <a:gd name="connsiteY5" fmla="*/ 20274 h 449542"/>
              <a:gd name="connsiteX6" fmla="*/ 50768 w 454437"/>
              <a:gd name="connsiteY6" fmla="*/ 20274 h 449542"/>
              <a:gd name="connsiteX7" fmla="*/ 20479 w 454437"/>
              <a:gd name="connsiteY7" fmla="*/ 50295 h 449542"/>
              <a:gd name="connsiteX8" fmla="*/ 14288 w 454437"/>
              <a:gd name="connsiteY8" fmla="*/ 65117 h 449542"/>
              <a:gd name="connsiteX9" fmla="*/ 20479 w 454437"/>
              <a:gd name="connsiteY9" fmla="*/ 79939 h 449542"/>
              <a:gd name="connsiteX10" fmla="*/ 29813 w 454437"/>
              <a:gd name="connsiteY10" fmla="*/ 89191 h 449542"/>
              <a:gd name="connsiteX11" fmla="*/ 71342 w 454437"/>
              <a:gd name="connsiteY11" fmla="*/ 48124 h 449542"/>
              <a:gd name="connsiteX12" fmla="*/ 81344 w 454437"/>
              <a:gd name="connsiteY12" fmla="*/ 58131 h 449542"/>
              <a:gd name="connsiteX13" fmla="*/ 75057 w 454437"/>
              <a:gd name="connsiteY13" fmla="*/ 64362 h 449542"/>
              <a:gd name="connsiteX14" fmla="*/ 357378 w 454437"/>
              <a:gd name="connsiteY14" fmla="*/ 343618 h 449542"/>
              <a:gd name="connsiteX15" fmla="*/ 347377 w 454437"/>
              <a:gd name="connsiteY15" fmla="*/ 353625 h 449542"/>
              <a:gd name="connsiteX16" fmla="*/ 65056 w 454437"/>
              <a:gd name="connsiteY16" fmla="*/ 74369 h 449542"/>
              <a:gd name="connsiteX17" fmla="*/ 39910 w 454437"/>
              <a:gd name="connsiteY17" fmla="*/ 99198 h 449542"/>
              <a:gd name="connsiteX18" fmla="*/ 353854 w 454437"/>
              <a:gd name="connsiteY18" fmla="*/ 409798 h 449542"/>
              <a:gd name="connsiteX19" fmla="*/ 391859 w 454437"/>
              <a:gd name="connsiteY19" fmla="*/ 419333 h 449542"/>
              <a:gd name="connsiteX20" fmla="*/ 388334 w 454437"/>
              <a:gd name="connsiteY20" fmla="*/ 433022 h 449542"/>
              <a:gd name="connsiteX21" fmla="*/ 346615 w 454437"/>
              <a:gd name="connsiteY21" fmla="*/ 422448 h 449542"/>
              <a:gd name="connsiteX22" fmla="*/ 345186 w 454437"/>
              <a:gd name="connsiteY22" fmla="*/ 421126 h 449542"/>
              <a:gd name="connsiteX23" fmla="*/ 24765 w 454437"/>
              <a:gd name="connsiteY23" fmla="*/ 104107 h 449542"/>
              <a:gd name="connsiteX24" fmla="*/ 29813 w 454437"/>
              <a:gd name="connsiteY24" fmla="*/ 99104 h 449542"/>
              <a:gd name="connsiteX25" fmla="*/ 24765 w 454437"/>
              <a:gd name="connsiteY25" fmla="*/ 104107 h 449542"/>
              <a:gd name="connsiteX26" fmla="*/ 10382 w 454437"/>
              <a:gd name="connsiteY26" fmla="*/ 89852 h 449542"/>
              <a:gd name="connsiteX27" fmla="*/ 0 w 454437"/>
              <a:gd name="connsiteY27" fmla="*/ 65117 h 449542"/>
              <a:gd name="connsiteX28" fmla="*/ 10382 w 454437"/>
              <a:gd name="connsiteY28" fmla="*/ 40288 h 449542"/>
              <a:gd name="connsiteX29" fmla="*/ 40672 w 454437"/>
              <a:gd name="connsiteY29" fmla="*/ 10267 h 449542"/>
              <a:gd name="connsiteX30" fmla="*/ 90773 w 454437"/>
              <a:gd name="connsiteY30" fmla="*/ 10267 h 449542"/>
              <a:gd name="connsiteX31" fmla="*/ 105156 w 454437"/>
              <a:gd name="connsiteY31" fmla="*/ 24522 h 449542"/>
              <a:gd name="connsiteX32" fmla="*/ 100108 w 454437"/>
              <a:gd name="connsiteY32" fmla="*/ 29526 h 449542"/>
              <a:gd name="connsiteX33" fmla="*/ 105156 w 454437"/>
              <a:gd name="connsiteY33" fmla="*/ 24522 h 449542"/>
              <a:gd name="connsiteX34" fmla="*/ 426815 w 454437"/>
              <a:gd name="connsiteY34" fmla="*/ 342769 h 449542"/>
              <a:gd name="connsiteX35" fmla="*/ 454343 w 454437"/>
              <a:gd name="connsiteY35" fmla="*/ 449543 h 449542"/>
              <a:gd name="connsiteX36" fmla="*/ 383572 w 454437"/>
              <a:gd name="connsiteY36" fmla="*/ 390633 h 449542"/>
              <a:gd name="connsiteX37" fmla="*/ 373571 w 454437"/>
              <a:gd name="connsiteY37" fmla="*/ 380720 h 449542"/>
              <a:gd name="connsiteX38" fmla="*/ 406146 w 454437"/>
              <a:gd name="connsiteY38" fmla="*/ 348527 h 449542"/>
              <a:gd name="connsiteX39" fmla="*/ 416147 w 454437"/>
              <a:gd name="connsiteY39" fmla="*/ 358440 h 449542"/>
              <a:gd name="connsiteX40" fmla="*/ 383572 w 454437"/>
              <a:gd name="connsiteY40" fmla="*/ 390633 h 44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54437" h="449542">
                <a:moveTo>
                  <a:pt x="454438" y="449543"/>
                </a:moveTo>
                <a:lnTo>
                  <a:pt x="424339" y="441990"/>
                </a:lnTo>
                <a:lnTo>
                  <a:pt x="427863" y="428301"/>
                </a:lnTo>
                <a:lnTo>
                  <a:pt x="434721" y="430001"/>
                </a:lnTo>
                <a:lnTo>
                  <a:pt x="414052" y="349943"/>
                </a:lnTo>
                <a:lnTo>
                  <a:pt x="80772" y="20274"/>
                </a:lnTo>
                <a:cubicBezTo>
                  <a:pt x="72485" y="12060"/>
                  <a:pt x="59055" y="12060"/>
                  <a:pt x="50768" y="20274"/>
                </a:cubicBezTo>
                <a:lnTo>
                  <a:pt x="20479" y="50295"/>
                </a:lnTo>
                <a:cubicBezTo>
                  <a:pt x="16478" y="54260"/>
                  <a:pt x="14288" y="59547"/>
                  <a:pt x="14288" y="65117"/>
                </a:cubicBezTo>
                <a:cubicBezTo>
                  <a:pt x="14288" y="70687"/>
                  <a:pt x="16478" y="75974"/>
                  <a:pt x="20479" y="79939"/>
                </a:cubicBezTo>
                <a:lnTo>
                  <a:pt x="29813" y="89191"/>
                </a:lnTo>
                <a:lnTo>
                  <a:pt x="71342" y="48124"/>
                </a:lnTo>
                <a:lnTo>
                  <a:pt x="81344" y="58131"/>
                </a:lnTo>
                <a:lnTo>
                  <a:pt x="75057" y="64362"/>
                </a:lnTo>
                <a:lnTo>
                  <a:pt x="357378" y="343618"/>
                </a:lnTo>
                <a:lnTo>
                  <a:pt x="347377" y="353625"/>
                </a:lnTo>
                <a:lnTo>
                  <a:pt x="65056" y="74369"/>
                </a:lnTo>
                <a:lnTo>
                  <a:pt x="39910" y="99198"/>
                </a:lnTo>
                <a:lnTo>
                  <a:pt x="353854" y="409798"/>
                </a:lnTo>
                <a:lnTo>
                  <a:pt x="391859" y="419333"/>
                </a:lnTo>
                <a:lnTo>
                  <a:pt x="388334" y="433022"/>
                </a:lnTo>
                <a:lnTo>
                  <a:pt x="346615" y="422448"/>
                </a:lnTo>
                <a:lnTo>
                  <a:pt x="345186" y="421126"/>
                </a:lnTo>
                <a:lnTo>
                  <a:pt x="24765" y="104107"/>
                </a:lnTo>
                <a:lnTo>
                  <a:pt x="29813" y="99104"/>
                </a:lnTo>
                <a:lnTo>
                  <a:pt x="24765" y="104107"/>
                </a:lnTo>
                <a:lnTo>
                  <a:pt x="10382" y="89852"/>
                </a:lnTo>
                <a:cubicBezTo>
                  <a:pt x="3715" y="83243"/>
                  <a:pt x="0" y="74464"/>
                  <a:pt x="0" y="65117"/>
                </a:cubicBezTo>
                <a:cubicBezTo>
                  <a:pt x="0" y="55771"/>
                  <a:pt x="3715" y="46991"/>
                  <a:pt x="10382" y="40288"/>
                </a:cubicBezTo>
                <a:lnTo>
                  <a:pt x="40672" y="10267"/>
                </a:lnTo>
                <a:cubicBezTo>
                  <a:pt x="54483" y="-3422"/>
                  <a:pt x="76962" y="-3422"/>
                  <a:pt x="90773" y="10267"/>
                </a:cubicBezTo>
                <a:lnTo>
                  <a:pt x="105156" y="24522"/>
                </a:lnTo>
                <a:lnTo>
                  <a:pt x="100108" y="29526"/>
                </a:lnTo>
                <a:lnTo>
                  <a:pt x="105156" y="24522"/>
                </a:lnTo>
                <a:lnTo>
                  <a:pt x="426815" y="342769"/>
                </a:lnTo>
                <a:lnTo>
                  <a:pt x="454343" y="449543"/>
                </a:lnTo>
                <a:close/>
                <a:moveTo>
                  <a:pt x="383572" y="390633"/>
                </a:moveTo>
                <a:lnTo>
                  <a:pt x="373571" y="380720"/>
                </a:lnTo>
                <a:lnTo>
                  <a:pt x="406146" y="348527"/>
                </a:lnTo>
                <a:lnTo>
                  <a:pt x="416147" y="358440"/>
                </a:lnTo>
                <a:lnTo>
                  <a:pt x="383572" y="390633"/>
                </a:lnTo>
                <a:close/>
              </a:path>
            </a:pathLst>
          </a:custGeom>
          <a:solidFill>
            <a:srgbClr val="034EA2"/>
          </a:solidFill>
          <a:ln w="9525" cap="flat">
            <a:noFill/>
            <a:prstDash val="solid"/>
            <a:miter/>
          </a:ln>
        </p:spPr>
        <p:txBody>
          <a:bodyPr rtlCol="0" anchor="ctr"/>
          <a:lstStyle/>
          <a:p>
            <a:endParaRPr lang="en-GB" sz="1350"/>
          </a:p>
        </p:txBody>
      </p:sp>
      <p:sp>
        <p:nvSpPr>
          <p:cNvPr id="107" name="Freeform 106">
            <a:extLst>
              <a:ext uri="{FF2B5EF4-FFF2-40B4-BE49-F238E27FC236}">
                <a16:creationId xmlns:a16="http://schemas.microsoft.com/office/drawing/2014/main" id="{6BE75CF2-AD79-FBD5-E771-C82F3BA90BEC}"/>
              </a:ext>
            </a:extLst>
          </p:cNvPr>
          <p:cNvSpPr/>
          <p:nvPr/>
        </p:nvSpPr>
        <p:spPr>
          <a:xfrm>
            <a:off x="7370393" y="4137698"/>
            <a:ext cx="451013" cy="602837"/>
          </a:xfrm>
          <a:custGeom>
            <a:avLst/>
            <a:gdLst>
              <a:gd name="connsiteX0" fmla="*/ 487775 w 487775"/>
              <a:gd name="connsiteY0" fmla="*/ 651975 h 651975"/>
              <a:gd name="connsiteX1" fmla="*/ 0 w 487775"/>
              <a:gd name="connsiteY1" fmla="*/ 651975 h 651975"/>
              <a:gd name="connsiteX2" fmla="*/ 0 w 487775"/>
              <a:gd name="connsiteY2" fmla="*/ 440787 h 651975"/>
              <a:gd name="connsiteX3" fmla="*/ 14192 w 487775"/>
              <a:gd name="connsiteY3" fmla="*/ 440787 h 651975"/>
              <a:gd name="connsiteX4" fmla="*/ 14192 w 487775"/>
              <a:gd name="connsiteY4" fmla="*/ 637909 h 651975"/>
              <a:gd name="connsiteX5" fmla="*/ 473583 w 487775"/>
              <a:gd name="connsiteY5" fmla="*/ 637909 h 651975"/>
              <a:gd name="connsiteX6" fmla="*/ 473583 w 487775"/>
              <a:gd name="connsiteY6" fmla="*/ 14067 h 651975"/>
              <a:gd name="connsiteX7" fmla="*/ 119253 w 487775"/>
              <a:gd name="connsiteY7" fmla="*/ 14067 h 651975"/>
              <a:gd name="connsiteX8" fmla="*/ 16193 w 487775"/>
              <a:gd name="connsiteY8" fmla="*/ 116404 h 651975"/>
              <a:gd name="connsiteX9" fmla="*/ 16193 w 487775"/>
              <a:gd name="connsiteY9" fmla="*/ 203070 h 651975"/>
              <a:gd name="connsiteX10" fmla="*/ 2000 w 487775"/>
              <a:gd name="connsiteY10" fmla="*/ 203070 h 651975"/>
              <a:gd name="connsiteX11" fmla="*/ 2000 w 487775"/>
              <a:gd name="connsiteY11" fmla="*/ 110551 h 651975"/>
              <a:gd name="connsiteX12" fmla="*/ 113348 w 487775"/>
              <a:gd name="connsiteY12" fmla="*/ 0 h 651975"/>
              <a:gd name="connsiteX13" fmla="*/ 487775 w 487775"/>
              <a:gd name="connsiteY13" fmla="*/ 0 h 651975"/>
              <a:gd name="connsiteX14" fmla="*/ 487775 w 487775"/>
              <a:gd name="connsiteY14" fmla="*/ 651975 h 651975"/>
              <a:gd name="connsiteX15" fmla="*/ 414528 w 487775"/>
              <a:gd name="connsiteY15" fmla="*/ 379611 h 651975"/>
              <a:gd name="connsiteX16" fmla="*/ 280225 w 487775"/>
              <a:gd name="connsiteY16" fmla="*/ 379611 h 651975"/>
              <a:gd name="connsiteX17" fmla="*/ 280225 w 487775"/>
              <a:gd name="connsiteY17" fmla="*/ 365544 h 651975"/>
              <a:gd name="connsiteX18" fmla="*/ 414528 w 487775"/>
              <a:gd name="connsiteY18" fmla="*/ 365544 h 651975"/>
              <a:gd name="connsiteX19" fmla="*/ 414528 w 487775"/>
              <a:gd name="connsiteY19" fmla="*/ 379611 h 651975"/>
              <a:gd name="connsiteX20" fmla="*/ 414528 w 487775"/>
              <a:gd name="connsiteY20" fmla="*/ 314187 h 651975"/>
              <a:gd name="connsiteX21" fmla="*/ 145923 w 487775"/>
              <a:gd name="connsiteY21" fmla="*/ 314187 h 651975"/>
              <a:gd name="connsiteX22" fmla="*/ 145923 w 487775"/>
              <a:gd name="connsiteY22" fmla="*/ 300120 h 651975"/>
              <a:gd name="connsiteX23" fmla="*/ 414528 w 487775"/>
              <a:gd name="connsiteY23" fmla="*/ 300120 h 651975"/>
              <a:gd name="connsiteX24" fmla="*/ 414528 w 487775"/>
              <a:gd name="connsiteY24" fmla="*/ 314187 h 651975"/>
              <a:gd name="connsiteX25" fmla="*/ 414528 w 487775"/>
              <a:gd name="connsiteY25" fmla="*/ 248763 h 651975"/>
              <a:gd name="connsiteX26" fmla="*/ 145923 w 487775"/>
              <a:gd name="connsiteY26" fmla="*/ 248763 h 651975"/>
              <a:gd name="connsiteX27" fmla="*/ 145923 w 487775"/>
              <a:gd name="connsiteY27" fmla="*/ 234696 h 651975"/>
              <a:gd name="connsiteX28" fmla="*/ 414528 w 487775"/>
              <a:gd name="connsiteY28" fmla="*/ 234696 h 651975"/>
              <a:gd name="connsiteX29" fmla="*/ 414528 w 487775"/>
              <a:gd name="connsiteY29" fmla="*/ 248763 h 65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7775" h="651975">
                <a:moveTo>
                  <a:pt x="487775" y="651975"/>
                </a:moveTo>
                <a:lnTo>
                  <a:pt x="0" y="651975"/>
                </a:lnTo>
                <a:lnTo>
                  <a:pt x="0" y="440787"/>
                </a:lnTo>
                <a:lnTo>
                  <a:pt x="14192" y="440787"/>
                </a:lnTo>
                <a:lnTo>
                  <a:pt x="14192" y="637909"/>
                </a:lnTo>
                <a:lnTo>
                  <a:pt x="473583" y="637909"/>
                </a:lnTo>
                <a:lnTo>
                  <a:pt x="473583" y="14067"/>
                </a:lnTo>
                <a:lnTo>
                  <a:pt x="119253" y="14067"/>
                </a:lnTo>
                <a:lnTo>
                  <a:pt x="16193" y="116404"/>
                </a:lnTo>
                <a:lnTo>
                  <a:pt x="16193" y="203070"/>
                </a:lnTo>
                <a:lnTo>
                  <a:pt x="2000" y="203070"/>
                </a:lnTo>
                <a:lnTo>
                  <a:pt x="2000" y="110551"/>
                </a:lnTo>
                <a:lnTo>
                  <a:pt x="113348" y="0"/>
                </a:lnTo>
                <a:lnTo>
                  <a:pt x="487775" y="0"/>
                </a:lnTo>
                <a:lnTo>
                  <a:pt x="487775" y="651975"/>
                </a:lnTo>
                <a:close/>
                <a:moveTo>
                  <a:pt x="414528" y="379611"/>
                </a:moveTo>
                <a:lnTo>
                  <a:pt x="280225" y="379611"/>
                </a:lnTo>
                <a:lnTo>
                  <a:pt x="280225" y="365544"/>
                </a:lnTo>
                <a:lnTo>
                  <a:pt x="414528" y="365544"/>
                </a:lnTo>
                <a:lnTo>
                  <a:pt x="414528" y="379611"/>
                </a:lnTo>
                <a:close/>
                <a:moveTo>
                  <a:pt x="414528" y="314187"/>
                </a:moveTo>
                <a:lnTo>
                  <a:pt x="145923" y="314187"/>
                </a:lnTo>
                <a:lnTo>
                  <a:pt x="145923" y="300120"/>
                </a:lnTo>
                <a:lnTo>
                  <a:pt x="414528" y="300120"/>
                </a:lnTo>
                <a:lnTo>
                  <a:pt x="414528" y="314187"/>
                </a:lnTo>
                <a:close/>
                <a:moveTo>
                  <a:pt x="414528" y="248763"/>
                </a:moveTo>
                <a:lnTo>
                  <a:pt x="145923" y="248763"/>
                </a:lnTo>
                <a:lnTo>
                  <a:pt x="145923" y="234696"/>
                </a:lnTo>
                <a:lnTo>
                  <a:pt x="414528" y="234696"/>
                </a:lnTo>
                <a:lnTo>
                  <a:pt x="414528" y="248763"/>
                </a:lnTo>
                <a:close/>
              </a:path>
            </a:pathLst>
          </a:custGeom>
          <a:solidFill>
            <a:srgbClr val="034EA2"/>
          </a:solidFill>
          <a:ln w="9525" cap="flat">
            <a:noFill/>
            <a:prstDash val="solid"/>
            <a:miter/>
          </a:ln>
        </p:spPr>
        <p:txBody>
          <a:bodyPr rtlCol="0" anchor="ctr"/>
          <a:lstStyle/>
          <a:p>
            <a:endParaRPr lang="en-GB" sz="1350"/>
          </a:p>
        </p:txBody>
      </p:sp>
      <p:sp>
        <p:nvSpPr>
          <p:cNvPr id="108" name="Graphic 21">
            <a:extLst>
              <a:ext uri="{FF2B5EF4-FFF2-40B4-BE49-F238E27FC236}">
                <a16:creationId xmlns:a16="http://schemas.microsoft.com/office/drawing/2014/main" id="{D9C79747-1845-C755-3D58-3DDB6A3C736D}"/>
              </a:ext>
            </a:extLst>
          </p:cNvPr>
          <p:cNvSpPr/>
          <p:nvPr/>
        </p:nvSpPr>
        <p:spPr>
          <a:xfrm>
            <a:off x="10496550" y="1896939"/>
            <a:ext cx="694266" cy="551946"/>
          </a:xfrm>
          <a:custGeom>
            <a:avLst/>
            <a:gdLst>
              <a:gd name="connsiteX0" fmla="*/ 750665 w 750855"/>
              <a:gd name="connsiteY0" fmla="*/ 596936 h 596935"/>
              <a:gd name="connsiteX1" fmla="*/ 0 w 750855"/>
              <a:gd name="connsiteY1" fmla="*/ 596936 h 596935"/>
              <a:gd name="connsiteX2" fmla="*/ 0 w 750855"/>
              <a:gd name="connsiteY2" fmla="*/ 88554 h 596935"/>
              <a:gd name="connsiteX3" fmla="*/ 268700 w 750855"/>
              <a:gd name="connsiteY3" fmla="*/ 88554 h 596935"/>
              <a:gd name="connsiteX4" fmla="*/ 268700 w 750855"/>
              <a:gd name="connsiteY4" fmla="*/ 28228 h 596935"/>
              <a:gd name="connsiteX5" fmla="*/ 296609 w 750855"/>
              <a:gd name="connsiteY5" fmla="*/ 0 h 596935"/>
              <a:gd name="connsiteX6" fmla="*/ 454152 w 750855"/>
              <a:gd name="connsiteY6" fmla="*/ 0 h 596935"/>
              <a:gd name="connsiteX7" fmla="*/ 482060 w 750855"/>
              <a:gd name="connsiteY7" fmla="*/ 28228 h 596935"/>
              <a:gd name="connsiteX8" fmla="*/ 482060 w 750855"/>
              <a:gd name="connsiteY8" fmla="*/ 39085 h 596935"/>
              <a:gd name="connsiteX9" fmla="*/ 467868 w 750855"/>
              <a:gd name="connsiteY9" fmla="*/ 39085 h 596935"/>
              <a:gd name="connsiteX10" fmla="*/ 467868 w 750855"/>
              <a:gd name="connsiteY10" fmla="*/ 28228 h 596935"/>
              <a:gd name="connsiteX11" fmla="*/ 454247 w 750855"/>
              <a:gd name="connsiteY11" fmla="*/ 14067 h 596935"/>
              <a:gd name="connsiteX12" fmla="*/ 296704 w 750855"/>
              <a:gd name="connsiteY12" fmla="*/ 14067 h 596935"/>
              <a:gd name="connsiteX13" fmla="*/ 283083 w 750855"/>
              <a:gd name="connsiteY13" fmla="*/ 28228 h 596935"/>
              <a:gd name="connsiteX14" fmla="*/ 283083 w 750855"/>
              <a:gd name="connsiteY14" fmla="*/ 88554 h 596935"/>
              <a:gd name="connsiteX15" fmla="*/ 750856 w 750855"/>
              <a:gd name="connsiteY15" fmla="*/ 88554 h 596935"/>
              <a:gd name="connsiteX16" fmla="*/ 750856 w 750855"/>
              <a:gd name="connsiteY16" fmla="*/ 596936 h 596935"/>
              <a:gd name="connsiteX17" fmla="*/ 14288 w 750855"/>
              <a:gd name="connsiteY17" fmla="*/ 582869 h 596935"/>
              <a:gd name="connsiteX18" fmla="*/ 736378 w 750855"/>
              <a:gd name="connsiteY18" fmla="*/ 582869 h 596935"/>
              <a:gd name="connsiteX19" fmla="*/ 736378 w 750855"/>
              <a:gd name="connsiteY19" fmla="*/ 102620 h 596935"/>
              <a:gd name="connsiteX20" fmla="*/ 21146 w 750855"/>
              <a:gd name="connsiteY20" fmla="*/ 102620 h 596935"/>
              <a:gd name="connsiteX21" fmla="*/ 142970 w 750855"/>
              <a:gd name="connsiteY21" fmla="*/ 265756 h 596935"/>
              <a:gd name="connsiteX22" fmla="*/ 264986 w 750855"/>
              <a:gd name="connsiteY22" fmla="*/ 265756 h 596935"/>
              <a:gd name="connsiteX23" fmla="*/ 264986 w 750855"/>
              <a:gd name="connsiteY23" fmla="*/ 279823 h 596935"/>
              <a:gd name="connsiteX24" fmla="*/ 135827 w 750855"/>
              <a:gd name="connsiteY24" fmla="*/ 279823 h 596935"/>
              <a:gd name="connsiteX25" fmla="*/ 14192 w 750855"/>
              <a:gd name="connsiteY25" fmla="*/ 116970 h 596935"/>
              <a:gd name="connsiteX26" fmla="*/ 14192 w 750855"/>
              <a:gd name="connsiteY26" fmla="*/ 582869 h 596935"/>
              <a:gd name="connsiteX27" fmla="*/ 633794 w 750855"/>
              <a:gd name="connsiteY27" fmla="*/ 497337 h 596935"/>
              <a:gd name="connsiteX28" fmla="*/ 116872 w 750855"/>
              <a:gd name="connsiteY28" fmla="*/ 497337 h 596935"/>
              <a:gd name="connsiteX29" fmla="*/ 116872 w 750855"/>
              <a:gd name="connsiteY29" fmla="*/ 447962 h 596935"/>
              <a:gd name="connsiteX30" fmla="*/ 131064 w 750855"/>
              <a:gd name="connsiteY30" fmla="*/ 447962 h 596935"/>
              <a:gd name="connsiteX31" fmla="*/ 131064 w 750855"/>
              <a:gd name="connsiteY31" fmla="*/ 483270 h 596935"/>
              <a:gd name="connsiteX32" fmla="*/ 619506 w 750855"/>
              <a:gd name="connsiteY32" fmla="*/ 483270 h 596935"/>
              <a:gd name="connsiteX33" fmla="*/ 619506 w 750855"/>
              <a:gd name="connsiteY33" fmla="*/ 405667 h 596935"/>
              <a:gd name="connsiteX34" fmla="*/ 633698 w 750855"/>
              <a:gd name="connsiteY34" fmla="*/ 405667 h 596935"/>
              <a:gd name="connsiteX35" fmla="*/ 633698 w 750855"/>
              <a:gd name="connsiteY35" fmla="*/ 497431 h 596935"/>
              <a:gd name="connsiteX36" fmla="*/ 455105 w 750855"/>
              <a:gd name="connsiteY36" fmla="*/ 322211 h 596935"/>
              <a:gd name="connsiteX37" fmla="*/ 295561 w 750855"/>
              <a:gd name="connsiteY37" fmla="*/ 322211 h 596935"/>
              <a:gd name="connsiteX38" fmla="*/ 295561 w 750855"/>
              <a:gd name="connsiteY38" fmla="*/ 223462 h 596935"/>
              <a:gd name="connsiteX39" fmla="*/ 455105 w 750855"/>
              <a:gd name="connsiteY39" fmla="*/ 223462 h 596935"/>
              <a:gd name="connsiteX40" fmla="*/ 455105 w 750855"/>
              <a:gd name="connsiteY40" fmla="*/ 265756 h 596935"/>
              <a:gd name="connsiteX41" fmla="*/ 607695 w 750855"/>
              <a:gd name="connsiteY41" fmla="*/ 265756 h 596935"/>
              <a:gd name="connsiteX42" fmla="*/ 682276 w 750855"/>
              <a:gd name="connsiteY42" fmla="*/ 165873 h 596935"/>
              <a:gd name="connsiteX43" fmla="*/ 693706 w 750855"/>
              <a:gd name="connsiteY43" fmla="*/ 174275 h 596935"/>
              <a:gd name="connsiteX44" fmla="*/ 614839 w 750855"/>
              <a:gd name="connsiteY44" fmla="*/ 279823 h 596935"/>
              <a:gd name="connsiteX45" fmla="*/ 455105 w 750855"/>
              <a:gd name="connsiteY45" fmla="*/ 279823 h 596935"/>
              <a:gd name="connsiteX46" fmla="*/ 455105 w 750855"/>
              <a:gd name="connsiteY46" fmla="*/ 322211 h 596935"/>
              <a:gd name="connsiteX47" fmla="*/ 309753 w 750855"/>
              <a:gd name="connsiteY47" fmla="*/ 308145 h 596935"/>
              <a:gd name="connsiteX48" fmla="*/ 440912 w 750855"/>
              <a:gd name="connsiteY48" fmla="*/ 308145 h 596935"/>
              <a:gd name="connsiteX49" fmla="*/ 440912 w 750855"/>
              <a:gd name="connsiteY49" fmla="*/ 237528 h 596935"/>
              <a:gd name="connsiteX50" fmla="*/ 309753 w 750855"/>
              <a:gd name="connsiteY50" fmla="*/ 237528 h 596935"/>
              <a:gd name="connsiteX51" fmla="*/ 309753 w 750855"/>
              <a:gd name="connsiteY51" fmla="*/ 308145 h 59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50855" h="596935">
                <a:moveTo>
                  <a:pt x="750665" y="596936"/>
                </a:moveTo>
                <a:lnTo>
                  <a:pt x="0" y="596936"/>
                </a:lnTo>
                <a:lnTo>
                  <a:pt x="0" y="88554"/>
                </a:lnTo>
                <a:lnTo>
                  <a:pt x="268700" y="88554"/>
                </a:lnTo>
                <a:lnTo>
                  <a:pt x="268700" y="28228"/>
                </a:lnTo>
                <a:cubicBezTo>
                  <a:pt x="268700" y="12651"/>
                  <a:pt x="281178" y="0"/>
                  <a:pt x="296609" y="0"/>
                </a:cubicBezTo>
                <a:lnTo>
                  <a:pt x="454152" y="0"/>
                </a:lnTo>
                <a:cubicBezTo>
                  <a:pt x="469487" y="0"/>
                  <a:pt x="482060" y="12651"/>
                  <a:pt x="482060" y="28228"/>
                </a:cubicBezTo>
                <a:lnTo>
                  <a:pt x="482060" y="39085"/>
                </a:lnTo>
                <a:lnTo>
                  <a:pt x="467868" y="39085"/>
                </a:lnTo>
                <a:lnTo>
                  <a:pt x="467868" y="28228"/>
                </a:lnTo>
                <a:cubicBezTo>
                  <a:pt x="467868" y="20392"/>
                  <a:pt x="461772" y="14067"/>
                  <a:pt x="454247" y="14067"/>
                </a:cubicBezTo>
                <a:lnTo>
                  <a:pt x="296704" y="14067"/>
                </a:lnTo>
                <a:cubicBezTo>
                  <a:pt x="289179" y="14067"/>
                  <a:pt x="283083" y="20392"/>
                  <a:pt x="283083" y="28228"/>
                </a:cubicBezTo>
                <a:lnTo>
                  <a:pt x="283083" y="88554"/>
                </a:lnTo>
                <a:lnTo>
                  <a:pt x="750856" y="88554"/>
                </a:lnTo>
                <a:lnTo>
                  <a:pt x="750856" y="596936"/>
                </a:lnTo>
                <a:close/>
                <a:moveTo>
                  <a:pt x="14288" y="582869"/>
                </a:moveTo>
                <a:lnTo>
                  <a:pt x="736378" y="582869"/>
                </a:lnTo>
                <a:lnTo>
                  <a:pt x="736378" y="102620"/>
                </a:lnTo>
                <a:lnTo>
                  <a:pt x="21146" y="102620"/>
                </a:lnTo>
                <a:lnTo>
                  <a:pt x="142970" y="265756"/>
                </a:lnTo>
                <a:lnTo>
                  <a:pt x="264986" y="265756"/>
                </a:lnTo>
                <a:lnTo>
                  <a:pt x="264986" y="279823"/>
                </a:lnTo>
                <a:lnTo>
                  <a:pt x="135827" y="279823"/>
                </a:lnTo>
                <a:lnTo>
                  <a:pt x="14192" y="116970"/>
                </a:lnTo>
                <a:lnTo>
                  <a:pt x="14192" y="582869"/>
                </a:lnTo>
                <a:close/>
                <a:moveTo>
                  <a:pt x="633794" y="497337"/>
                </a:moveTo>
                <a:lnTo>
                  <a:pt x="116872" y="497337"/>
                </a:lnTo>
                <a:lnTo>
                  <a:pt x="116872" y="447962"/>
                </a:lnTo>
                <a:lnTo>
                  <a:pt x="131064" y="447962"/>
                </a:lnTo>
                <a:lnTo>
                  <a:pt x="131064" y="483270"/>
                </a:lnTo>
                <a:lnTo>
                  <a:pt x="619506" y="483270"/>
                </a:lnTo>
                <a:lnTo>
                  <a:pt x="619506" y="405667"/>
                </a:lnTo>
                <a:lnTo>
                  <a:pt x="633698" y="405667"/>
                </a:lnTo>
                <a:lnTo>
                  <a:pt x="633698" y="497431"/>
                </a:lnTo>
                <a:close/>
                <a:moveTo>
                  <a:pt x="455105" y="322211"/>
                </a:moveTo>
                <a:lnTo>
                  <a:pt x="295561" y="322211"/>
                </a:lnTo>
                <a:lnTo>
                  <a:pt x="295561" y="223462"/>
                </a:lnTo>
                <a:lnTo>
                  <a:pt x="455105" y="223462"/>
                </a:lnTo>
                <a:lnTo>
                  <a:pt x="455105" y="265756"/>
                </a:lnTo>
                <a:lnTo>
                  <a:pt x="607695" y="265756"/>
                </a:lnTo>
                <a:lnTo>
                  <a:pt x="682276" y="165873"/>
                </a:lnTo>
                <a:lnTo>
                  <a:pt x="693706" y="174275"/>
                </a:lnTo>
                <a:lnTo>
                  <a:pt x="614839" y="279823"/>
                </a:lnTo>
                <a:lnTo>
                  <a:pt x="455105" y="279823"/>
                </a:lnTo>
                <a:lnTo>
                  <a:pt x="455105" y="322211"/>
                </a:lnTo>
                <a:close/>
                <a:moveTo>
                  <a:pt x="309753" y="308145"/>
                </a:moveTo>
                <a:lnTo>
                  <a:pt x="440912" y="308145"/>
                </a:lnTo>
                <a:lnTo>
                  <a:pt x="440912" y="237528"/>
                </a:lnTo>
                <a:lnTo>
                  <a:pt x="309753" y="237528"/>
                </a:lnTo>
                <a:lnTo>
                  <a:pt x="309753" y="308145"/>
                </a:lnTo>
                <a:close/>
              </a:path>
            </a:pathLst>
          </a:custGeom>
          <a:solidFill>
            <a:srgbClr val="034EA2"/>
          </a:solidFill>
          <a:ln w="9525" cap="flat">
            <a:noFill/>
            <a:prstDash val="solid"/>
            <a:miter/>
          </a:ln>
        </p:spPr>
        <p:txBody>
          <a:bodyPr rtlCol="0" anchor="ctr"/>
          <a:lstStyle/>
          <a:p>
            <a:endParaRPr lang="en-GB" sz="1350"/>
          </a:p>
        </p:txBody>
      </p:sp>
      <p:sp>
        <p:nvSpPr>
          <p:cNvPr id="109" name="Graphic 23">
            <a:extLst>
              <a:ext uri="{FF2B5EF4-FFF2-40B4-BE49-F238E27FC236}">
                <a16:creationId xmlns:a16="http://schemas.microsoft.com/office/drawing/2014/main" id="{34E6508E-93DF-48AB-4B7B-21BD1ADB4E7C}"/>
              </a:ext>
            </a:extLst>
          </p:cNvPr>
          <p:cNvSpPr/>
          <p:nvPr/>
        </p:nvSpPr>
        <p:spPr>
          <a:xfrm>
            <a:off x="8878008" y="1954089"/>
            <a:ext cx="758205" cy="513451"/>
          </a:xfrm>
          <a:custGeom>
            <a:avLst/>
            <a:gdLst>
              <a:gd name="connsiteX0" fmla="*/ 682181 w 820007"/>
              <a:gd name="connsiteY0" fmla="*/ 555302 h 555302"/>
              <a:gd name="connsiteX1" fmla="*/ 330137 w 820007"/>
              <a:gd name="connsiteY1" fmla="*/ 555302 h 555302"/>
              <a:gd name="connsiteX2" fmla="*/ 330137 w 820007"/>
              <a:gd name="connsiteY2" fmla="*/ 298798 h 555302"/>
              <a:gd name="connsiteX3" fmla="*/ 682181 w 820007"/>
              <a:gd name="connsiteY3" fmla="*/ 298798 h 555302"/>
              <a:gd name="connsiteX4" fmla="*/ 682181 w 820007"/>
              <a:gd name="connsiteY4" fmla="*/ 555302 h 555302"/>
              <a:gd name="connsiteX5" fmla="*/ 344329 w 820007"/>
              <a:gd name="connsiteY5" fmla="*/ 541236 h 555302"/>
              <a:gd name="connsiteX6" fmla="*/ 667988 w 820007"/>
              <a:gd name="connsiteY6" fmla="*/ 541236 h 555302"/>
              <a:gd name="connsiteX7" fmla="*/ 667988 w 820007"/>
              <a:gd name="connsiteY7" fmla="*/ 312865 h 555302"/>
              <a:gd name="connsiteX8" fmla="*/ 344329 w 820007"/>
              <a:gd name="connsiteY8" fmla="*/ 312865 h 555302"/>
              <a:gd name="connsiteX9" fmla="*/ 344329 w 820007"/>
              <a:gd name="connsiteY9" fmla="*/ 541236 h 555302"/>
              <a:gd name="connsiteX10" fmla="*/ 279178 w 820007"/>
              <a:gd name="connsiteY10" fmla="*/ 555302 h 555302"/>
              <a:gd name="connsiteX11" fmla="*/ 0 w 820007"/>
              <a:gd name="connsiteY11" fmla="*/ 555302 h 555302"/>
              <a:gd name="connsiteX12" fmla="*/ 0 w 820007"/>
              <a:gd name="connsiteY12" fmla="*/ 0 h 555302"/>
              <a:gd name="connsiteX13" fmla="*/ 318707 w 820007"/>
              <a:gd name="connsiteY13" fmla="*/ 0 h 555302"/>
              <a:gd name="connsiteX14" fmla="*/ 413671 w 820007"/>
              <a:gd name="connsiteY14" fmla="*/ 94407 h 555302"/>
              <a:gd name="connsiteX15" fmla="*/ 413671 w 820007"/>
              <a:gd name="connsiteY15" fmla="*/ 253389 h 555302"/>
              <a:gd name="connsiteX16" fmla="*/ 399479 w 820007"/>
              <a:gd name="connsiteY16" fmla="*/ 253389 h 555302"/>
              <a:gd name="connsiteX17" fmla="*/ 399479 w 820007"/>
              <a:gd name="connsiteY17" fmla="*/ 100166 h 555302"/>
              <a:gd name="connsiteX18" fmla="*/ 312801 w 820007"/>
              <a:gd name="connsiteY18" fmla="*/ 13972 h 555302"/>
              <a:gd name="connsiteX19" fmla="*/ 14192 w 820007"/>
              <a:gd name="connsiteY19" fmla="*/ 13972 h 555302"/>
              <a:gd name="connsiteX20" fmla="*/ 14192 w 820007"/>
              <a:gd name="connsiteY20" fmla="*/ 541141 h 555302"/>
              <a:gd name="connsiteX21" fmla="*/ 279273 w 820007"/>
              <a:gd name="connsiteY21" fmla="*/ 541141 h 555302"/>
              <a:gd name="connsiteX22" fmla="*/ 279273 w 820007"/>
              <a:gd name="connsiteY22" fmla="*/ 555208 h 555302"/>
              <a:gd name="connsiteX23" fmla="*/ 755999 w 820007"/>
              <a:gd name="connsiteY23" fmla="*/ 547561 h 555302"/>
              <a:gd name="connsiteX24" fmla="*/ 741807 w 820007"/>
              <a:gd name="connsiteY24" fmla="*/ 547561 h 555302"/>
              <a:gd name="connsiteX25" fmla="*/ 741807 w 820007"/>
              <a:gd name="connsiteY25" fmla="*/ 530851 h 555302"/>
              <a:gd name="connsiteX26" fmla="*/ 741236 w 820007"/>
              <a:gd name="connsiteY26" fmla="*/ 530851 h 555302"/>
              <a:gd name="connsiteX27" fmla="*/ 716661 w 820007"/>
              <a:gd name="connsiteY27" fmla="*/ 486196 h 555302"/>
              <a:gd name="connsiteX28" fmla="*/ 716661 w 820007"/>
              <a:gd name="connsiteY28" fmla="*/ 167667 h 555302"/>
              <a:gd name="connsiteX29" fmla="*/ 781145 w 820007"/>
              <a:gd name="connsiteY29" fmla="*/ 167667 h 555302"/>
              <a:gd name="connsiteX30" fmla="*/ 781145 w 820007"/>
              <a:gd name="connsiteY30" fmla="*/ 207035 h 555302"/>
              <a:gd name="connsiteX31" fmla="*/ 820007 w 820007"/>
              <a:gd name="connsiteY31" fmla="*/ 207035 h 555302"/>
              <a:gd name="connsiteX32" fmla="*/ 820007 w 820007"/>
              <a:gd name="connsiteY32" fmla="*/ 295872 h 555302"/>
              <a:gd name="connsiteX33" fmla="*/ 805815 w 820007"/>
              <a:gd name="connsiteY33" fmla="*/ 295872 h 555302"/>
              <a:gd name="connsiteX34" fmla="*/ 805815 w 820007"/>
              <a:gd name="connsiteY34" fmla="*/ 221101 h 555302"/>
              <a:gd name="connsiteX35" fmla="*/ 781145 w 820007"/>
              <a:gd name="connsiteY35" fmla="*/ 221101 h 555302"/>
              <a:gd name="connsiteX36" fmla="*/ 781145 w 820007"/>
              <a:gd name="connsiteY36" fmla="*/ 486196 h 555302"/>
              <a:gd name="connsiteX37" fmla="*/ 755999 w 820007"/>
              <a:gd name="connsiteY37" fmla="*/ 530851 h 555302"/>
              <a:gd name="connsiteX38" fmla="*/ 755999 w 820007"/>
              <a:gd name="connsiteY38" fmla="*/ 547561 h 555302"/>
              <a:gd name="connsiteX39" fmla="*/ 730853 w 820007"/>
              <a:gd name="connsiteY39" fmla="*/ 482609 h 555302"/>
              <a:gd name="connsiteX40" fmla="*/ 748951 w 820007"/>
              <a:gd name="connsiteY40" fmla="*/ 515368 h 555302"/>
              <a:gd name="connsiteX41" fmla="*/ 767048 w 820007"/>
              <a:gd name="connsiteY41" fmla="*/ 482609 h 555302"/>
              <a:gd name="connsiteX42" fmla="*/ 767048 w 820007"/>
              <a:gd name="connsiteY42" fmla="*/ 181734 h 555302"/>
              <a:gd name="connsiteX43" fmla="*/ 730949 w 820007"/>
              <a:gd name="connsiteY43" fmla="*/ 181734 h 555302"/>
              <a:gd name="connsiteX44" fmla="*/ 730949 w 820007"/>
              <a:gd name="connsiteY44" fmla="*/ 482609 h 555302"/>
              <a:gd name="connsiteX45" fmla="*/ 602742 w 820007"/>
              <a:gd name="connsiteY45" fmla="*/ 504984 h 555302"/>
              <a:gd name="connsiteX46" fmla="*/ 571310 w 820007"/>
              <a:gd name="connsiteY46" fmla="*/ 473735 h 555302"/>
              <a:gd name="connsiteX47" fmla="*/ 602742 w 820007"/>
              <a:gd name="connsiteY47" fmla="*/ 442486 h 555302"/>
              <a:gd name="connsiteX48" fmla="*/ 634175 w 820007"/>
              <a:gd name="connsiteY48" fmla="*/ 473735 h 555302"/>
              <a:gd name="connsiteX49" fmla="*/ 602742 w 820007"/>
              <a:gd name="connsiteY49" fmla="*/ 504984 h 555302"/>
              <a:gd name="connsiteX50" fmla="*/ 585502 w 820007"/>
              <a:gd name="connsiteY50" fmla="*/ 473735 h 555302"/>
              <a:gd name="connsiteX51" fmla="*/ 602742 w 820007"/>
              <a:gd name="connsiteY51" fmla="*/ 490917 h 555302"/>
              <a:gd name="connsiteX52" fmla="*/ 619982 w 820007"/>
              <a:gd name="connsiteY52" fmla="*/ 473735 h 555302"/>
              <a:gd name="connsiteX53" fmla="*/ 602742 w 820007"/>
              <a:gd name="connsiteY53" fmla="*/ 456553 h 555302"/>
              <a:gd name="connsiteX54" fmla="*/ 585502 w 820007"/>
              <a:gd name="connsiteY54" fmla="*/ 473735 h 555302"/>
              <a:gd name="connsiteX55" fmla="*/ 506921 w 820007"/>
              <a:gd name="connsiteY55" fmla="*/ 439371 h 555302"/>
              <a:gd name="connsiteX56" fmla="*/ 390430 w 820007"/>
              <a:gd name="connsiteY56" fmla="*/ 361107 h 555302"/>
              <a:gd name="connsiteX57" fmla="*/ 398431 w 820007"/>
              <a:gd name="connsiteY57" fmla="*/ 349495 h 555302"/>
              <a:gd name="connsiteX58" fmla="*/ 507016 w 820007"/>
              <a:gd name="connsiteY58" fmla="*/ 422472 h 555302"/>
              <a:gd name="connsiteX59" fmla="*/ 616934 w 820007"/>
              <a:gd name="connsiteY59" fmla="*/ 348645 h 555302"/>
              <a:gd name="connsiteX60" fmla="*/ 624935 w 820007"/>
              <a:gd name="connsiteY60" fmla="*/ 360257 h 555302"/>
              <a:gd name="connsiteX61" fmla="*/ 507016 w 820007"/>
              <a:gd name="connsiteY61" fmla="*/ 439465 h 555302"/>
              <a:gd name="connsiteX62" fmla="*/ 176879 w 820007"/>
              <a:gd name="connsiteY62" fmla="*/ 324100 h 555302"/>
              <a:gd name="connsiteX63" fmla="*/ 63056 w 820007"/>
              <a:gd name="connsiteY63" fmla="*/ 324100 h 555302"/>
              <a:gd name="connsiteX64" fmla="*/ 63056 w 820007"/>
              <a:gd name="connsiteY64" fmla="*/ 310033 h 555302"/>
              <a:gd name="connsiteX65" fmla="*/ 176879 w 820007"/>
              <a:gd name="connsiteY65" fmla="*/ 310033 h 555302"/>
              <a:gd name="connsiteX66" fmla="*/ 176879 w 820007"/>
              <a:gd name="connsiteY66" fmla="*/ 324100 h 555302"/>
              <a:gd name="connsiteX67" fmla="*/ 290703 w 820007"/>
              <a:gd name="connsiteY67" fmla="*/ 268588 h 555302"/>
              <a:gd name="connsiteX68" fmla="*/ 63056 w 820007"/>
              <a:gd name="connsiteY68" fmla="*/ 268588 h 555302"/>
              <a:gd name="connsiteX69" fmla="*/ 63056 w 820007"/>
              <a:gd name="connsiteY69" fmla="*/ 254522 h 555302"/>
              <a:gd name="connsiteX70" fmla="*/ 290703 w 820007"/>
              <a:gd name="connsiteY70" fmla="*/ 254522 h 555302"/>
              <a:gd name="connsiteX71" fmla="*/ 290703 w 820007"/>
              <a:gd name="connsiteY71" fmla="*/ 268588 h 555302"/>
              <a:gd name="connsiteX72" fmla="*/ 682943 w 820007"/>
              <a:gd name="connsiteY72" fmla="*/ 251500 h 555302"/>
              <a:gd name="connsiteX73" fmla="*/ 445199 w 820007"/>
              <a:gd name="connsiteY73" fmla="*/ 251500 h 555302"/>
              <a:gd name="connsiteX74" fmla="*/ 445199 w 820007"/>
              <a:gd name="connsiteY74" fmla="*/ 95634 h 555302"/>
              <a:gd name="connsiteX75" fmla="*/ 682943 w 820007"/>
              <a:gd name="connsiteY75" fmla="*/ 95634 h 555302"/>
              <a:gd name="connsiteX76" fmla="*/ 682943 w 820007"/>
              <a:gd name="connsiteY76" fmla="*/ 251500 h 555302"/>
              <a:gd name="connsiteX77" fmla="*/ 459391 w 820007"/>
              <a:gd name="connsiteY77" fmla="*/ 237434 h 555302"/>
              <a:gd name="connsiteX78" fmla="*/ 668750 w 820007"/>
              <a:gd name="connsiteY78" fmla="*/ 237434 h 555302"/>
              <a:gd name="connsiteX79" fmla="*/ 668750 w 820007"/>
              <a:gd name="connsiteY79" fmla="*/ 109795 h 555302"/>
              <a:gd name="connsiteX80" fmla="*/ 459391 w 820007"/>
              <a:gd name="connsiteY80" fmla="*/ 109795 h 555302"/>
              <a:gd name="connsiteX81" fmla="*/ 459391 w 820007"/>
              <a:gd name="connsiteY81" fmla="*/ 237434 h 555302"/>
              <a:gd name="connsiteX82" fmla="*/ 290608 w 820007"/>
              <a:gd name="connsiteY82" fmla="*/ 213171 h 555302"/>
              <a:gd name="connsiteX83" fmla="*/ 63056 w 820007"/>
              <a:gd name="connsiteY83" fmla="*/ 213171 h 555302"/>
              <a:gd name="connsiteX84" fmla="*/ 63056 w 820007"/>
              <a:gd name="connsiteY84" fmla="*/ 199105 h 555302"/>
              <a:gd name="connsiteX85" fmla="*/ 290703 w 820007"/>
              <a:gd name="connsiteY85" fmla="*/ 199105 h 555302"/>
              <a:gd name="connsiteX86" fmla="*/ 290703 w 820007"/>
              <a:gd name="connsiteY86" fmla="*/ 213171 h 555302"/>
              <a:gd name="connsiteX87" fmla="*/ 627221 w 820007"/>
              <a:gd name="connsiteY87" fmla="*/ 200237 h 555302"/>
              <a:gd name="connsiteX88" fmla="*/ 500634 w 820007"/>
              <a:gd name="connsiteY88" fmla="*/ 200237 h 555302"/>
              <a:gd name="connsiteX89" fmla="*/ 500634 w 820007"/>
              <a:gd name="connsiteY89" fmla="*/ 186171 h 555302"/>
              <a:gd name="connsiteX90" fmla="*/ 627221 w 820007"/>
              <a:gd name="connsiteY90" fmla="*/ 186171 h 555302"/>
              <a:gd name="connsiteX91" fmla="*/ 627221 w 820007"/>
              <a:gd name="connsiteY91" fmla="*/ 200237 h 555302"/>
              <a:gd name="connsiteX92" fmla="*/ 597218 w 820007"/>
              <a:gd name="connsiteY92" fmla="*/ 156716 h 555302"/>
              <a:gd name="connsiteX93" fmla="*/ 500729 w 820007"/>
              <a:gd name="connsiteY93" fmla="*/ 156716 h 555302"/>
              <a:gd name="connsiteX94" fmla="*/ 500729 w 820007"/>
              <a:gd name="connsiteY94" fmla="*/ 142649 h 555302"/>
              <a:gd name="connsiteX95" fmla="*/ 597218 w 820007"/>
              <a:gd name="connsiteY95" fmla="*/ 142649 h 555302"/>
              <a:gd name="connsiteX96" fmla="*/ 597218 w 820007"/>
              <a:gd name="connsiteY96" fmla="*/ 156716 h 555302"/>
              <a:gd name="connsiteX97" fmla="*/ 106299 w 820007"/>
              <a:gd name="connsiteY97" fmla="*/ 151807 h 555302"/>
              <a:gd name="connsiteX98" fmla="*/ 66389 w 820007"/>
              <a:gd name="connsiteY98" fmla="*/ 112250 h 555302"/>
              <a:gd name="connsiteX99" fmla="*/ 106299 w 820007"/>
              <a:gd name="connsiteY99" fmla="*/ 72693 h 555302"/>
              <a:gd name="connsiteX100" fmla="*/ 146114 w 820007"/>
              <a:gd name="connsiteY100" fmla="*/ 112250 h 555302"/>
              <a:gd name="connsiteX101" fmla="*/ 106299 w 820007"/>
              <a:gd name="connsiteY101" fmla="*/ 151807 h 555302"/>
              <a:gd name="connsiteX102" fmla="*/ 80677 w 820007"/>
              <a:gd name="connsiteY102" fmla="*/ 112250 h 555302"/>
              <a:gd name="connsiteX103" fmla="*/ 106299 w 820007"/>
              <a:gd name="connsiteY103" fmla="*/ 137740 h 555302"/>
              <a:gd name="connsiteX104" fmla="*/ 131921 w 820007"/>
              <a:gd name="connsiteY104" fmla="*/ 112250 h 555302"/>
              <a:gd name="connsiteX105" fmla="*/ 106299 w 820007"/>
              <a:gd name="connsiteY105" fmla="*/ 86760 h 555302"/>
              <a:gd name="connsiteX106" fmla="*/ 80677 w 820007"/>
              <a:gd name="connsiteY106" fmla="*/ 112250 h 55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820007" h="555302">
                <a:moveTo>
                  <a:pt x="682181" y="555302"/>
                </a:moveTo>
                <a:lnTo>
                  <a:pt x="330137" y="555302"/>
                </a:lnTo>
                <a:lnTo>
                  <a:pt x="330137" y="298798"/>
                </a:lnTo>
                <a:lnTo>
                  <a:pt x="682181" y="298798"/>
                </a:lnTo>
                <a:lnTo>
                  <a:pt x="682181" y="555302"/>
                </a:lnTo>
                <a:close/>
                <a:moveTo>
                  <a:pt x="344329" y="541236"/>
                </a:moveTo>
                <a:lnTo>
                  <a:pt x="667988" y="541236"/>
                </a:lnTo>
                <a:lnTo>
                  <a:pt x="667988" y="312865"/>
                </a:lnTo>
                <a:lnTo>
                  <a:pt x="344329" y="312865"/>
                </a:lnTo>
                <a:lnTo>
                  <a:pt x="344329" y="541236"/>
                </a:lnTo>
                <a:close/>
                <a:moveTo>
                  <a:pt x="279178" y="555302"/>
                </a:moveTo>
                <a:lnTo>
                  <a:pt x="0" y="555302"/>
                </a:lnTo>
                <a:lnTo>
                  <a:pt x="0" y="0"/>
                </a:lnTo>
                <a:lnTo>
                  <a:pt x="318707" y="0"/>
                </a:lnTo>
                <a:lnTo>
                  <a:pt x="413671" y="94407"/>
                </a:lnTo>
                <a:lnTo>
                  <a:pt x="413671" y="253389"/>
                </a:lnTo>
                <a:lnTo>
                  <a:pt x="399479" y="253389"/>
                </a:lnTo>
                <a:lnTo>
                  <a:pt x="399479" y="100166"/>
                </a:lnTo>
                <a:lnTo>
                  <a:pt x="312801" y="13972"/>
                </a:lnTo>
                <a:lnTo>
                  <a:pt x="14192" y="13972"/>
                </a:lnTo>
                <a:lnTo>
                  <a:pt x="14192" y="541141"/>
                </a:lnTo>
                <a:lnTo>
                  <a:pt x="279273" y="541141"/>
                </a:lnTo>
                <a:lnTo>
                  <a:pt x="279273" y="555208"/>
                </a:lnTo>
                <a:close/>
                <a:moveTo>
                  <a:pt x="755999" y="547561"/>
                </a:moveTo>
                <a:lnTo>
                  <a:pt x="741807" y="547561"/>
                </a:lnTo>
                <a:lnTo>
                  <a:pt x="741807" y="530851"/>
                </a:lnTo>
                <a:lnTo>
                  <a:pt x="741236" y="530851"/>
                </a:lnTo>
                <a:lnTo>
                  <a:pt x="716661" y="486196"/>
                </a:lnTo>
                <a:lnTo>
                  <a:pt x="716661" y="167667"/>
                </a:lnTo>
                <a:lnTo>
                  <a:pt x="781145" y="167667"/>
                </a:lnTo>
                <a:lnTo>
                  <a:pt x="781145" y="207035"/>
                </a:lnTo>
                <a:lnTo>
                  <a:pt x="820007" y="207035"/>
                </a:lnTo>
                <a:lnTo>
                  <a:pt x="820007" y="295872"/>
                </a:lnTo>
                <a:lnTo>
                  <a:pt x="805815" y="295872"/>
                </a:lnTo>
                <a:lnTo>
                  <a:pt x="805815" y="221101"/>
                </a:lnTo>
                <a:lnTo>
                  <a:pt x="781145" y="221101"/>
                </a:lnTo>
                <a:lnTo>
                  <a:pt x="781145" y="486196"/>
                </a:lnTo>
                <a:lnTo>
                  <a:pt x="755999" y="530851"/>
                </a:lnTo>
                <a:lnTo>
                  <a:pt x="755999" y="547561"/>
                </a:lnTo>
                <a:close/>
                <a:moveTo>
                  <a:pt x="730853" y="482609"/>
                </a:moveTo>
                <a:lnTo>
                  <a:pt x="748951" y="515368"/>
                </a:lnTo>
                <a:lnTo>
                  <a:pt x="767048" y="482609"/>
                </a:lnTo>
                <a:lnTo>
                  <a:pt x="767048" y="181734"/>
                </a:lnTo>
                <a:lnTo>
                  <a:pt x="730949" y="181734"/>
                </a:lnTo>
                <a:lnTo>
                  <a:pt x="730949" y="482609"/>
                </a:lnTo>
                <a:close/>
                <a:moveTo>
                  <a:pt x="602742" y="504984"/>
                </a:moveTo>
                <a:cubicBezTo>
                  <a:pt x="585407" y="504984"/>
                  <a:pt x="571310" y="491011"/>
                  <a:pt x="571310" y="473735"/>
                </a:cubicBezTo>
                <a:cubicBezTo>
                  <a:pt x="571310" y="456458"/>
                  <a:pt x="585407" y="442486"/>
                  <a:pt x="602742" y="442486"/>
                </a:cubicBezTo>
                <a:cubicBezTo>
                  <a:pt x="620077" y="442486"/>
                  <a:pt x="634175" y="456458"/>
                  <a:pt x="634175" y="473735"/>
                </a:cubicBezTo>
                <a:cubicBezTo>
                  <a:pt x="634175" y="491011"/>
                  <a:pt x="620077" y="504984"/>
                  <a:pt x="602742" y="504984"/>
                </a:cubicBezTo>
                <a:close/>
                <a:moveTo>
                  <a:pt x="585502" y="473735"/>
                </a:moveTo>
                <a:cubicBezTo>
                  <a:pt x="585502" y="483175"/>
                  <a:pt x="593217" y="490917"/>
                  <a:pt x="602742" y="490917"/>
                </a:cubicBezTo>
                <a:cubicBezTo>
                  <a:pt x="612267" y="490917"/>
                  <a:pt x="619982" y="483175"/>
                  <a:pt x="619982" y="473735"/>
                </a:cubicBezTo>
                <a:cubicBezTo>
                  <a:pt x="619982" y="464294"/>
                  <a:pt x="612267" y="456553"/>
                  <a:pt x="602742" y="456553"/>
                </a:cubicBezTo>
                <a:cubicBezTo>
                  <a:pt x="593217" y="456553"/>
                  <a:pt x="585502" y="464200"/>
                  <a:pt x="585502" y="473735"/>
                </a:cubicBezTo>
                <a:close/>
                <a:moveTo>
                  <a:pt x="506921" y="439371"/>
                </a:moveTo>
                <a:lnTo>
                  <a:pt x="390430" y="361107"/>
                </a:lnTo>
                <a:lnTo>
                  <a:pt x="398431" y="349495"/>
                </a:lnTo>
                <a:lnTo>
                  <a:pt x="507016" y="422472"/>
                </a:lnTo>
                <a:lnTo>
                  <a:pt x="616934" y="348645"/>
                </a:lnTo>
                <a:lnTo>
                  <a:pt x="624935" y="360257"/>
                </a:lnTo>
                <a:lnTo>
                  <a:pt x="507016" y="439465"/>
                </a:lnTo>
                <a:close/>
                <a:moveTo>
                  <a:pt x="176879" y="324100"/>
                </a:moveTo>
                <a:lnTo>
                  <a:pt x="63056" y="324100"/>
                </a:lnTo>
                <a:lnTo>
                  <a:pt x="63056" y="310033"/>
                </a:lnTo>
                <a:lnTo>
                  <a:pt x="176879" y="310033"/>
                </a:lnTo>
                <a:lnTo>
                  <a:pt x="176879" y="324100"/>
                </a:lnTo>
                <a:close/>
                <a:moveTo>
                  <a:pt x="290703" y="268588"/>
                </a:moveTo>
                <a:lnTo>
                  <a:pt x="63056" y="268588"/>
                </a:lnTo>
                <a:lnTo>
                  <a:pt x="63056" y="254522"/>
                </a:lnTo>
                <a:lnTo>
                  <a:pt x="290703" y="254522"/>
                </a:lnTo>
                <a:lnTo>
                  <a:pt x="290703" y="268588"/>
                </a:lnTo>
                <a:close/>
                <a:moveTo>
                  <a:pt x="682943" y="251500"/>
                </a:moveTo>
                <a:lnTo>
                  <a:pt x="445199" y="251500"/>
                </a:lnTo>
                <a:lnTo>
                  <a:pt x="445199" y="95634"/>
                </a:lnTo>
                <a:lnTo>
                  <a:pt x="682943" y="95634"/>
                </a:lnTo>
                <a:lnTo>
                  <a:pt x="682943" y="251500"/>
                </a:lnTo>
                <a:close/>
                <a:moveTo>
                  <a:pt x="459391" y="237434"/>
                </a:moveTo>
                <a:lnTo>
                  <a:pt x="668750" y="237434"/>
                </a:lnTo>
                <a:lnTo>
                  <a:pt x="668750" y="109795"/>
                </a:lnTo>
                <a:lnTo>
                  <a:pt x="459391" y="109795"/>
                </a:lnTo>
                <a:lnTo>
                  <a:pt x="459391" y="237434"/>
                </a:lnTo>
                <a:close/>
                <a:moveTo>
                  <a:pt x="290608" y="213171"/>
                </a:moveTo>
                <a:lnTo>
                  <a:pt x="63056" y="213171"/>
                </a:lnTo>
                <a:lnTo>
                  <a:pt x="63056" y="199105"/>
                </a:lnTo>
                <a:lnTo>
                  <a:pt x="290703" y="199105"/>
                </a:lnTo>
                <a:lnTo>
                  <a:pt x="290703" y="213171"/>
                </a:lnTo>
                <a:close/>
                <a:moveTo>
                  <a:pt x="627221" y="200237"/>
                </a:moveTo>
                <a:lnTo>
                  <a:pt x="500634" y="200237"/>
                </a:lnTo>
                <a:lnTo>
                  <a:pt x="500634" y="186171"/>
                </a:lnTo>
                <a:lnTo>
                  <a:pt x="627221" y="186171"/>
                </a:lnTo>
                <a:lnTo>
                  <a:pt x="627221" y="200237"/>
                </a:lnTo>
                <a:close/>
                <a:moveTo>
                  <a:pt x="597218" y="156716"/>
                </a:moveTo>
                <a:lnTo>
                  <a:pt x="500729" y="156716"/>
                </a:lnTo>
                <a:lnTo>
                  <a:pt x="500729" y="142649"/>
                </a:lnTo>
                <a:lnTo>
                  <a:pt x="597218" y="142649"/>
                </a:lnTo>
                <a:lnTo>
                  <a:pt x="597218" y="156716"/>
                </a:lnTo>
                <a:close/>
                <a:moveTo>
                  <a:pt x="106299" y="151807"/>
                </a:moveTo>
                <a:cubicBezTo>
                  <a:pt x="84296" y="151807"/>
                  <a:pt x="66389" y="134058"/>
                  <a:pt x="66389" y="112250"/>
                </a:cubicBezTo>
                <a:cubicBezTo>
                  <a:pt x="66389" y="90442"/>
                  <a:pt x="84296" y="72693"/>
                  <a:pt x="106299" y="72693"/>
                </a:cubicBezTo>
                <a:cubicBezTo>
                  <a:pt x="128302" y="72693"/>
                  <a:pt x="146114" y="90442"/>
                  <a:pt x="146114" y="112250"/>
                </a:cubicBezTo>
                <a:cubicBezTo>
                  <a:pt x="146114" y="134058"/>
                  <a:pt x="128207" y="151807"/>
                  <a:pt x="106299" y="151807"/>
                </a:cubicBezTo>
                <a:close/>
                <a:moveTo>
                  <a:pt x="80677" y="112250"/>
                </a:moveTo>
                <a:cubicBezTo>
                  <a:pt x="80677" y="126317"/>
                  <a:pt x="92202" y="137740"/>
                  <a:pt x="106299" y="137740"/>
                </a:cubicBezTo>
                <a:cubicBezTo>
                  <a:pt x="120396" y="137740"/>
                  <a:pt x="131921" y="126317"/>
                  <a:pt x="131921" y="112250"/>
                </a:cubicBezTo>
                <a:cubicBezTo>
                  <a:pt x="131921" y="98183"/>
                  <a:pt x="120396" y="86760"/>
                  <a:pt x="106299" y="86760"/>
                </a:cubicBezTo>
                <a:cubicBezTo>
                  <a:pt x="92202" y="86760"/>
                  <a:pt x="80677" y="98183"/>
                  <a:pt x="80677" y="112250"/>
                </a:cubicBezTo>
                <a:close/>
              </a:path>
            </a:pathLst>
          </a:custGeom>
          <a:solidFill>
            <a:srgbClr val="034EA2"/>
          </a:solidFill>
          <a:ln w="9525" cap="flat">
            <a:noFill/>
            <a:prstDash val="solid"/>
            <a:miter/>
          </a:ln>
        </p:spPr>
        <p:txBody>
          <a:bodyPr rtlCol="0" anchor="ctr"/>
          <a:lstStyle/>
          <a:p>
            <a:endParaRPr lang="en-GB" sz="1350"/>
          </a:p>
        </p:txBody>
      </p:sp>
      <p:sp>
        <p:nvSpPr>
          <p:cNvPr id="110" name="Graphic 25">
            <a:extLst>
              <a:ext uri="{FF2B5EF4-FFF2-40B4-BE49-F238E27FC236}">
                <a16:creationId xmlns:a16="http://schemas.microsoft.com/office/drawing/2014/main" id="{8BD2B6A8-52B2-7F67-41EF-8AE28DA846CC}"/>
              </a:ext>
            </a:extLst>
          </p:cNvPr>
          <p:cNvSpPr/>
          <p:nvPr/>
        </p:nvSpPr>
        <p:spPr>
          <a:xfrm>
            <a:off x="5637556" y="1903947"/>
            <a:ext cx="687044" cy="628239"/>
          </a:xfrm>
          <a:custGeom>
            <a:avLst/>
            <a:gdLst>
              <a:gd name="connsiteX0" fmla="*/ 58293 w 743045"/>
              <a:gd name="connsiteY0" fmla="*/ 679165 h 679447"/>
              <a:gd name="connsiteX1" fmla="*/ 58103 w 743045"/>
              <a:gd name="connsiteY1" fmla="*/ 499413 h 679447"/>
              <a:gd name="connsiteX2" fmla="*/ 191 w 743045"/>
              <a:gd name="connsiteY2" fmla="*/ 435405 h 679447"/>
              <a:gd name="connsiteX3" fmla="*/ 0 w 743045"/>
              <a:gd name="connsiteY3" fmla="*/ 277651 h 679447"/>
              <a:gd name="connsiteX4" fmla="*/ 0 w 743045"/>
              <a:gd name="connsiteY4" fmla="*/ 277651 h 679447"/>
              <a:gd name="connsiteX5" fmla="*/ 64865 w 743045"/>
              <a:gd name="connsiteY5" fmla="*/ 213171 h 679447"/>
              <a:gd name="connsiteX6" fmla="*/ 183166 w 743045"/>
              <a:gd name="connsiteY6" fmla="*/ 213171 h 679447"/>
              <a:gd name="connsiteX7" fmla="*/ 183166 w 743045"/>
              <a:gd name="connsiteY7" fmla="*/ 213077 h 679447"/>
              <a:gd name="connsiteX8" fmla="*/ 228981 w 743045"/>
              <a:gd name="connsiteY8" fmla="*/ 231958 h 679447"/>
              <a:gd name="connsiteX9" fmla="*/ 248126 w 743045"/>
              <a:gd name="connsiteY9" fmla="*/ 277462 h 679447"/>
              <a:gd name="connsiteX10" fmla="*/ 248317 w 743045"/>
              <a:gd name="connsiteY10" fmla="*/ 435217 h 679447"/>
              <a:gd name="connsiteX11" fmla="*/ 248317 w 743045"/>
              <a:gd name="connsiteY11" fmla="*/ 435217 h 679447"/>
              <a:gd name="connsiteX12" fmla="*/ 190500 w 743045"/>
              <a:gd name="connsiteY12" fmla="*/ 499319 h 679447"/>
              <a:gd name="connsiteX13" fmla="*/ 190690 w 743045"/>
              <a:gd name="connsiteY13" fmla="*/ 679070 h 679447"/>
              <a:gd name="connsiteX14" fmla="*/ 176498 w 743045"/>
              <a:gd name="connsiteY14" fmla="*/ 679070 h 679447"/>
              <a:gd name="connsiteX15" fmla="*/ 176308 w 743045"/>
              <a:gd name="connsiteY15" fmla="*/ 485724 h 679447"/>
              <a:gd name="connsiteX16" fmla="*/ 183452 w 743045"/>
              <a:gd name="connsiteY16" fmla="*/ 485724 h 679447"/>
              <a:gd name="connsiteX17" fmla="*/ 234125 w 743045"/>
              <a:gd name="connsiteY17" fmla="*/ 435405 h 679447"/>
              <a:gd name="connsiteX18" fmla="*/ 234125 w 743045"/>
              <a:gd name="connsiteY18" fmla="*/ 435405 h 679447"/>
              <a:gd name="connsiteX19" fmla="*/ 233934 w 743045"/>
              <a:gd name="connsiteY19" fmla="*/ 277651 h 679447"/>
              <a:gd name="connsiteX20" fmla="*/ 218980 w 743045"/>
              <a:gd name="connsiteY20" fmla="*/ 242154 h 679447"/>
              <a:gd name="connsiteX21" fmla="*/ 183166 w 743045"/>
              <a:gd name="connsiteY21" fmla="*/ 227427 h 679447"/>
              <a:gd name="connsiteX22" fmla="*/ 64770 w 743045"/>
              <a:gd name="connsiteY22" fmla="*/ 227427 h 679447"/>
              <a:gd name="connsiteX23" fmla="*/ 14097 w 743045"/>
              <a:gd name="connsiteY23" fmla="*/ 277934 h 679447"/>
              <a:gd name="connsiteX24" fmla="*/ 14097 w 743045"/>
              <a:gd name="connsiteY24" fmla="*/ 277934 h 679447"/>
              <a:gd name="connsiteX25" fmla="*/ 14288 w 743045"/>
              <a:gd name="connsiteY25" fmla="*/ 435689 h 679447"/>
              <a:gd name="connsiteX26" fmla="*/ 65056 w 743045"/>
              <a:gd name="connsiteY26" fmla="*/ 486008 h 679447"/>
              <a:gd name="connsiteX27" fmla="*/ 72200 w 743045"/>
              <a:gd name="connsiteY27" fmla="*/ 486008 h 679447"/>
              <a:gd name="connsiteX28" fmla="*/ 72485 w 743045"/>
              <a:gd name="connsiteY28" fmla="*/ 679448 h 679447"/>
              <a:gd name="connsiteX29" fmla="*/ 58293 w 743045"/>
              <a:gd name="connsiteY29" fmla="*/ 679448 h 679447"/>
              <a:gd name="connsiteX30" fmla="*/ 529685 w 743045"/>
              <a:gd name="connsiteY30" fmla="*/ 661227 h 679447"/>
              <a:gd name="connsiteX31" fmla="*/ 424529 w 743045"/>
              <a:gd name="connsiteY31" fmla="*/ 574656 h 679447"/>
              <a:gd name="connsiteX32" fmla="*/ 424529 w 743045"/>
              <a:gd name="connsiteY32" fmla="*/ 657073 h 679447"/>
              <a:gd name="connsiteX33" fmla="*/ 410337 w 743045"/>
              <a:gd name="connsiteY33" fmla="*/ 657073 h 679447"/>
              <a:gd name="connsiteX34" fmla="*/ 410337 w 743045"/>
              <a:gd name="connsiteY34" fmla="*/ 575128 h 679447"/>
              <a:gd name="connsiteX35" fmla="*/ 305943 w 743045"/>
              <a:gd name="connsiteY35" fmla="*/ 661133 h 679447"/>
              <a:gd name="connsiteX36" fmla="*/ 296894 w 743045"/>
              <a:gd name="connsiteY36" fmla="*/ 650276 h 679447"/>
              <a:gd name="connsiteX37" fmla="*/ 410337 w 743045"/>
              <a:gd name="connsiteY37" fmla="*/ 556719 h 679447"/>
              <a:gd name="connsiteX38" fmla="*/ 410337 w 743045"/>
              <a:gd name="connsiteY38" fmla="*/ 495826 h 679447"/>
              <a:gd name="connsiteX39" fmla="*/ 424529 w 743045"/>
              <a:gd name="connsiteY39" fmla="*/ 495826 h 679447"/>
              <a:gd name="connsiteX40" fmla="*/ 424529 w 743045"/>
              <a:gd name="connsiteY40" fmla="*/ 556247 h 679447"/>
              <a:gd name="connsiteX41" fmla="*/ 538734 w 743045"/>
              <a:gd name="connsiteY41" fmla="*/ 650276 h 679447"/>
              <a:gd name="connsiteX42" fmla="*/ 529685 w 743045"/>
              <a:gd name="connsiteY42" fmla="*/ 661133 h 679447"/>
              <a:gd name="connsiteX43" fmla="*/ 646652 w 743045"/>
              <a:gd name="connsiteY43" fmla="*/ 448528 h 679447"/>
              <a:gd name="connsiteX44" fmla="*/ 299752 w 743045"/>
              <a:gd name="connsiteY44" fmla="*/ 448528 h 679447"/>
              <a:gd name="connsiteX45" fmla="*/ 299752 w 743045"/>
              <a:gd name="connsiteY45" fmla="*/ 434461 h 679447"/>
              <a:gd name="connsiteX46" fmla="*/ 646748 w 743045"/>
              <a:gd name="connsiteY46" fmla="*/ 434461 h 679447"/>
              <a:gd name="connsiteX47" fmla="*/ 697516 w 743045"/>
              <a:gd name="connsiteY47" fmla="*/ 384142 h 679447"/>
              <a:gd name="connsiteX48" fmla="*/ 697516 w 743045"/>
              <a:gd name="connsiteY48" fmla="*/ 32759 h 679447"/>
              <a:gd name="connsiteX49" fmla="*/ 256699 w 743045"/>
              <a:gd name="connsiteY49" fmla="*/ 32759 h 679447"/>
              <a:gd name="connsiteX50" fmla="*/ 256699 w 743045"/>
              <a:gd name="connsiteY50" fmla="*/ 18693 h 679447"/>
              <a:gd name="connsiteX51" fmla="*/ 743045 w 743045"/>
              <a:gd name="connsiteY51" fmla="*/ 18693 h 679447"/>
              <a:gd name="connsiteX52" fmla="*/ 743045 w 743045"/>
              <a:gd name="connsiteY52" fmla="*/ 32759 h 679447"/>
              <a:gd name="connsiteX53" fmla="*/ 711708 w 743045"/>
              <a:gd name="connsiteY53" fmla="*/ 32759 h 679447"/>
              <a:gd name="connsiteX54" fmla="*/ 711708 w 743045"/>
              <a:gd name="connsiteY54" fmla="*/ 384048 h 679447"/>
              <a:gd name="connsiteX55" fmla="*/ 646748 w 743045"/>
              <a:gd name="connsiteY55" fmla="*/ 448434 h 679447"/>
              <a:gd name="connsiteX56" fmla="*/ 124206 w 743045"/>
              <a:gd name="connsiteY56" fmla="*/ 160114 h 679447"/>
              <a:gd name="connsiteX57" fmla="*/ 43434 w 743045"/>
              <a:gd name="connsiteY57" fmla="*/ 80057 h 679447"/>
              <a:gd name="connsiteX58" fmla="*/ 124206 w 743045"/>
              <a:gd name="connsiteY58" fmla="*/ 0 h 679447"/>
              <a:gd name="connsiteX59" fmla="*/ 204978 w 743045"/>
              <a:gd name="connsiteY59" fmla="*/ 80057 h 679447"/>
              <a:gd name="connsiteX60" fmla="*/ 124206 w 743045"/>
              <a:gd name="connsiteY60" fmla="*/ 160114 h 679447"/>
              <a:gd name="connsiteX61" fmla="*/ 57626 w 743045"/>
              <a:gd name="connsiteY61" fmla="*/ 80057 h 679447"/>
              <a:gd name="connsiteX62" fmla="*/ 124206 w 743045"/>
              <a:gd name="connsiteY62" fmla="*/ 146048 h 679447"/>
              <a:gd name="connsiteX63" fmla="*/ 190786 w 743045"/>
              <a:gd name="connsiteY63" fmla="*/ 80057 h 679447"/>
              <a:gd name="connsiteX64" fmla="*/ 124206 w 743045"/>
              <a:gd name="connsiteY64" fmla="*/ 14067 h 679447"/>
              <a:gd name="connsiteX65" fmla="*/ 57626 w 743045"/>
              <a:gd name="connsiteY65" fmla="*/ 80057 h 679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743045" h="679447">
                <a:moveTo>
                  <a:pt x="58293" y="679165"/>
                </a:moveTo>
                <a:lnTo>
                  <a:pt x="58103" y="499413"/>
                </a:lnTo>
                <a:cubicBezTo>
                  <a:pt x="25622" y="495920"/>
                  <a:pt x="191" y="468542"/>
                  <a:pt x="191" y="435405"/>
                </a:cubicBezTo>
                <a:lnTo>
                  <a:pt x="0" y="277651"/>
                </a:lnTo>
                <a:lnTo>
                  <a:pt x="0" y="277651"/>
                </a:lnTo>
                <a:cubicBezTo>
                  <a:pt x="0" y="242154"/>
                  <a:pt x="29051" y="213171"/>
                  <a:pt x="64865" y="213171"/>
                </a:cubicBezTo>
                <a:lnTo>
                  <a:pt x="183166" y="213171"/>
                </a:lnTo>
                <a:cubicBezTo>
                  <a:pt x="183166" y="213171"/>
                  <a:pt x="183166" y="213077"/>
                  <a:pt x="183166" y="213077"/>
                </a:cubicBezTo>
                <a:cubicBezTo>
                  <a:pt x="200406" y="213077"/>
                  <a:pt x="216694" y="219780"/>
                  <a:pt x="228981" y="231958"/>
                </a:cubicBezTo>
                <a:cubicBezTo>
                  <a:pt x="241268" y="244137"/>
                  <a:pt x="248126" y="260280"/>
                  <a:pt x="248126" y="277462"/>
                </a:cubicBezTo>
                <a:lnTo>
                  <a:pt x="248317" y="435217"/>
                </a:lnTo>
                <a:lnTo>
                  <a:pt x="248317" y="435217"/>
                </a:lnTo>
                <a:cubicBezTo>
                  <a:pt x="248317" y="468354"/>
                  <a:pt x="222980" y="495732"/>
                  <a:pt x="190500" y="499319"/>
                </a:cubicBezTo>
                <a:lnTo>
                  <a:pt x="190690" y="679070"/>
                </a:lnTo>
                <a:lnTo>
                  <a:pt x="176498" y="679070"/>
                </a:lnTo>
                <a:cubicBezTo>
                  <a:pt x="176498" y="679070"/>
                  <a:pt x="176308" y="485724"/>
                  <a:pt x="176308" y="485724"/>
                </a:cubicBezTo>
                <a:lnTo>
                  <a:pt x="183452" y="485724"/>
                </a:lnTo>
                <a:cubicBezTo>
                  <a:pt x="211455" y="485724"/>
                  <a:pt x="234125" y="463067"/>
                  <a:pt x="234125" y="435405"/>
                </a:cubicBezTo>
                <a:lnTo>
                  <a:pt x="234125" y="435405"/>
                </a:lnTo>
                <a:cubicBezTo>
                  <a:pt x="234125" y="435405"/>
                  <a:pt x="233934" y="277651"/>
                  <a:pt x="233934" y="277651"/>
                </a:cubicBezTo>
                <a:cubicBezTo>
                  <a:pt x="233934" y="264245"/>
                  <a:pt x="228600" y="251689"/>
                  <a:pt x="218980" y="242154"/>
                </a:cubicBezTo>
                <a:cubicBezTo>
                  <a:pt x="209360" y="232619"/>
                  <a:pt x="196691" y="227427"/>
                  <a:pt x="183166" y="227427"/>
                </a:cubicBezTo>
                <a:lnTo>
                  <a:pt x="64770" y="227427"/>
                </a:lnTo>
                <a:cubicBezTo>
                  <a:pt x="36766" y="227615"/>
                  <a:pt x="14002" y="250179"/>
                  <a:pt x="14097" y="277934"/>
                </a:cubicBezTo>
                <a:lnTo>
                  <a:pt x="14097" y="277934"/>
                </a:lnTo>
                <a:cubicBezTo>
                  <a:pt x="14097" y="277934"/>
                  <a:pt x="14288" y="435689"/>
                  <a:pt x="14288" y="435689"/>
                </a:cubicBezTo>
                <a:cubicBezTo>
                  <a:pt x="14288" y="463444"/>
                  <a:pt x="37147" y="486008"/>
                  <a:pt x="65056" y="486008"/>
                </a:cubicBezTo>
                <a:lnTo>
                  <a:pt x="72200" y="486008"/>
                </a:lnTo>
                <a:cubicBezTo>
                  <a:pt x="72200" y="486008"/>
                  <a:pt x="72485" y="679448"/>
                  <a:pt x="72485" y="679448"/>
                </a:cubicBezTo>
                <a:lnTo>
                  <a:pt x="58293" y="679448"/>
                </a:lnTo>
                <a:close/>
                <a:moveTo>
                  <a:pt x="529685" y="661227"/>
                </a:moveTo>
                <a:lnTo>
                  <a:pt x="424529" y="574656"/>
                </a:lnTo>
                <a:lnTo>
                  <a:pt x="424529" y="657073"/>
                </a:lnTo>
                <a:lnTo>
                  <a:pt x="410337" y="657073"/>
                </a:lnTo>
                <a:lnTo>
                  <a:pt x="410337" y="575128"/>
                </a:lnTo>
                <a:lnTo>
                  <a:pt x="305943" y="661133"/>
                </a:lnTo>
                <a:lnTo>
                  <a:pt x="296894" y="650276"/>
                </a:lnTo>
                <a:lnTo>
                  <a:pt x="410337" y="556719"/>
                </a:lnTo>
                <a:lnTo>
                  <a:pt x="410337" y="495826"/>
                </a:lnTo>
                <a:lnTo>
                  <a:pt x="424529" y="495826"/>
                </a:lnTo>
                <a:lnTo>
                  <a:pt x="424529" y="556247"/>
                </a:lnTo>
                <a:lnTo>
                  <a:pt x="538734" y="650276"/>
                </a:lnTo>
                <a:lnTo>
                  <a:pt x="529685" y="661133"/>
                </a:lnTo>
                <a:close/>
                <a:moveTo>
                  <a:pt x="646652" y="448528"/>
                </a:moveTo>
                <a:lnTo>
                  <a:pt x="299752" y="448528"/>
                </a:lnTo>
                <a:lnTo>
                  <a:pt x="299752" y="434461"/>
                </a:lnTo>
                <a:lnTo>
                  <a:pt x="646748" y="434461"/>
                </a:lnTo>
                <a:cubicBezTo>
                  <a:pt x="674751" y="434461"/>
                  <a:pt x="697516" y="411898"/>
                  <a:pt x="697516" y="384142"/>
                </a:cubicBezTo>
                <a:lnTo>
                  <a:pt x="697516" y="32759"/>
                </a:lnTo>
                <a:lnTo>
                  <a:pt x="256699" y="32759"/>
                </a:lnTo>
                <a:lnTo>
                  <a:pt x="256699" y="18693"/>
                </a:lnTo>
                <a:lnTo>
                  <a:pt x="743045" y="18693"/>
                </a:lnTo>
                <a:lnTo>
                  <a:pt x="743045" y="32759"/>
                </a:lnTo>
                <a:lnTo>
                  <a:pt x="711708" y="32759"/>
                </a:lnTo>
                <a:lnTo>
                  <a:pt x="711708" y="384048"/>
                </a:lnTo>
                <a:cubicBezTo>
                  <a:pt x="711708" y="419545"/>
                  <a:pt x="682562" y="448434"/>
                  <a:pt x="646748" y="448434"/>
                </a:cubicBezTo>
                <a:close/>
                <a:moveTo>
                  <a:pt x="124206" y="160114"/>
                </a:moveTo>
                <a:cubicBezTo>
                  <a:pt x="79629" y="160114"/>
                  <a:pt x="43434" y="124145"/>
                  <a:pt x="43434" y="80057"/>
                </a:cubicBezTo>
                <a:cubicBezTo>
                  <a:pt x="43434" y="35969"/>
                  <a:pt x="79629" y="0"/>
                  <a:pt x="124206" y="0"/>
                </a:cubicBezTo>
                <a:cubicBezTo>
                  <a:pt x="168783" y="0"/>
                  <a:pt x="204978" y="35875"/>
                  <a:pt x="204978" y="80057"/>
                </a:cubicBezTo>
                <a:cubicBezTo>
                  <a:pt x="204978" y="124240"/>
                  <a:pt x="168783" y="160114"/>
                  <a:pt x="124206" y="160114"/>
                </a:cubicBezTo>
                <a:close/>
                <a:moveTo>
                  <a:pt x="57626" y="80057"/>
                </a:moveTo>
                <a:cubicBezTo>
                  <a:pt x="57626" y="116404"/>
                  <a:pt x="87440" y="146048"/>
                  <a:pt x="124206" y="146048"/>
                </a:cubicBezTo>
                <a:cubicBezTo>
                  <a:pt x="160973" y="146048"/>
                  <a:pt x="190786" y="116404"/>
                  <a:pt x="190786" y="80057"/>
                </a:cubicBezTo>
                <a:cubicBezTo>
                  <a:pt x="190786" y="43710"/>
                  <a:pt x="160877" y="14067"/>
                  <a:pt x="124206" y="14067"/>
                </a:cubicBezTo>
                <a:cubicBezTo>
                  <a:pt x="87535" y="14067"/>
                  <a:pt x="57626" y="43710"/>
                  <a:pt x="57626" y="80057"/>
                </a:cubicBezTo>
                <a:close/>
              </a:path>
            </a:pathLst>
          </a:custGeom>
          <a:solidFill>
            <a:srgbClr val="034EA2"/>
          </a:solidFill>
          <a:ln w="9525" cap="flat">
            <a:noFill/>
            <a:prstDash val="solid"/>
            <a:miter/>
          </a:ln>
        </p:spPr>
        <p:txBody>
          <a:bodyPr rtlCol="0" anchor="ctr"/>
          <a:lstStyle/>
          <a:p>
            <a:endParaRPr lang="en-GB" sz="1350"/>
          </a:p>
        </p:txBody>
      </p:sp>
      <p:sp>
        <p:nvSpPr>
          <p:cNvPr id="111" name="Graphic 27">
            <a:extLst>
              <a:ext uri="{FF2B5EF4-FFF2-40B4-BE49-F238E27FC236}">
                <a16:creationId xmlns:a16="http://schemas.microsoft.com/office/drawing/2014/main" id="{27C67A3C-51E1-C34B-2D8D-79B80EC98F43}"/>
              </a:ext>
            </a:extLst>
          </p:cNvPr>
          <p:cNvSpPr/>
          <p:nvPr/>
        </p:nvSpPr>
        <p:spPr>
          <a:xfrm>
            <a:off x="7263130" y="1858874"/>
            <a:ext cx="604520" cy="687161"/>
          </a:xfrm>
          <a:custGeom>
            <a:avLst/>
            <a:gdLst>
              <a:gd name="connsiteX0" fmla="*/ 323374 w 653795"/>
              <a:gd name="connsiteY0" fmla="*/ 743173 h 743172"/>
              <a:gd name="connsiteX1" fmla="*/ 0 w 653795"/>
              <a:gd name="connsiteY1" fmla="*/ 557379 h 743172"/>
              <a:gd name="connsiteX2" fmla="*/ 0 w 653795"/>
              <a:gd name="connsiteY2" fmla="*/ 185793 h 743172"/>
              <a:gd name="connsiteX3" fmla="*/ 323374 w 653795"/>
              <a:gd name="connsiteY3" fmla="*/ 0 h 743172"/>
              <a:gd name="connsiteX4" fmla="*/ 653796 w 653795"/>
              <a:gd name="connsiteY4" fmla="*/ 189853 h 743172"/>
              <a:gd name="connsiteX5" fmla="*/ 330518 w 653795"/>
              <a:gd name="connsiteY5" fmla="*/ 375646 h 743172"/>
              <a:gd name="connsiteX6" fmla="*/ 330518 w 653795"/>
              <a:gd name="connsiteY6" fmla="*/ 541047 h 743172"/>
              <a:gd name="connsiteX7" fmla="*/ 474440 w 653795"/>
              <a:gd name="connsiteY7" fmla="*/ 458346 h 743172"/>
              <a:gd name="connsiteX8" fmla="*/ 474440 w 653795"/>
              <a:gd name="connsiteY8" fmla="*/ 344963 h 743172"/>
              <a:gd name="connsiteX9" fmla="*/ 488633 w 653795"/>
              <a:gd name="connsiteY9" fmla="*/ 344963 h 743172"/>
              <a:gd name="connsiteX10" fmla="*/ 488633 w 653795"/>
              <a:gd name="connsiteY10" fmla="*/ 456647 h 743172"/>
              <a:gd name="connsiteX11" fmla="*/ 488823 w 653795"/>
              <a:gd name="connsiteY11" fmla="*/ 456364 h 743172"/>
              <a:gd name="connsiteX12" fmla="*/ 591122 w 653795"/>
              <a:gd name="connsiteY12" fmla="*/ 516501 h 743172"/>
              <a:gd name="connsiteX13" fmla="*/ 583883 w 653795"/>
              <a:gd name="connsiteY13" fmla="*/ 528585 h 743172"/>
              <a:gd name="connsiteX14" fmla="*/ 483394 w 653795"/>
              <a:gd name="connsiteY14" fmla="*/ 469486 h 743172"/>
              <a:gd name="connsiteX15" fmla="*/ 323469 w 653795"/>
              <a:gd name="connsiteY15" fmla="*/ 561345 h 743172"/>
              <a:gd name="connsiteX16" fmla="*/ 167926 w 653795"/>
              <a:gd name="connsiteY16" fmla="*/ 472035 h 743172"/>
              <a:gd name="connsiteX17" fmla="*/ 168783 w 653795"/>
              <a:gd name="connsiteY17" fmla="*/ 470525 h 743172"/>
              <a:gd name="connsiteX18" fmla="*/ 21431 w 653795"/>
              <a:gd name="connsiteY18" fmla="*/ 553226 h 743172"/>
              <a:gd name="connsiteX19" fmla="*/ 316325 w 653795"/>
              <a:gd name="connsiteY19" fmla="*/ 722686 h 743172"/>
              <a:gd name="connsiteX20" fmla="*/ 316325 w 653795"/>
              <a:gd name="connsiteY20" fmla="*/ 596653 h 743172"/>
              <a:gd name="connsiteX21" fmla="*/ 330518 w 653795"/>
              <a:gd name="connsiteY21" fmla="*/ 596653 h 743172"/>
              <a:gd name="connsiteX22" fmla="*/ 330518 w 653795"/>
              <a:gd name="connsiteY22" fmla="*/ 722686 h 743172"/>
              <a:gd name="connsiteX23" fmla="*/ 632555 w 653795"/>
              <a:gd name="connsiteY23" fmla="*/ 549166 h 743172"/>
              <a:gd name="connsiteX24" fmla="*/ 632555 w 653795"/>
              <a:gd name="connsiteY24" fmla="*/ 245081 h 743172"/>
              <a:gd name="connsiteX25" fmla="*/ 646748 w 653795"/>
              <a:gd name="connsiteY25" fmla="*/ 245081 h 743172"/>
              <a:gd name="connsiteX26" fmla="*/ 646748 w 653795"/>
              <a:gd name="connsiteY26" fmla="*/ 557285 h 743172"/>
              <a:gd name="connsiteX27" fmla="*/ 323374 w 653795"/>
              <a:gd name="connsiteY27" fmla="*/ 743078 h 743172"/>
              <a:gd name="connsiteX28" fmla="*/ 14192 w 653795"/>
              <a:gd name="connsiteY28" fmla="*/ 193912 h 743172"/>
              <a:gd name="connsiteX29" fmla="*/ 14192 w 653795"/>
              <a:gd name="connsiteY29" fmla="*/ 541236 h 743172"/>
              <a:gd name="connsiteX30" fmla="*/ 169164 w 653795"/>
              <a:gd name="connsiteY30" fmla="*/ 454192 h 743172"/>
              <a:gd name="connsiteX31" fmla="*/ 173736 w 653795"/>
              <a:gd name="connsiteY31" fmla="*/ 462123 h 743172"/>
              <a:gd name="connsiteX32" fmla="*/ 175070 w 653795"/>
              <a:gd name="connsiteY32" fmla="*/ 459951 h 743172"/>
              <a:gd name="connsiteX33" fmla="*/ 316325 w 653795"/>
              <a:gd name="connsiteY33" fmla="*/ 541141 h 743172"/>
              <a:gd name="connsiteX34" fmla="*/ 316325 w 653795"/>
              <a:gd name="connsiteY34" fmla="*/ 375740 h 743172"/>
              <a:gd name="connsiteX35" fmla="*/ 172403 w 653795"/>
              <a:gd name="connsiteY35" fmla="*/ 293040 h 743172"/>
              <a:gd name="connsiteX36" fmla="*/ 172403 w 653795"/>
              <a:gd name="connsiteY36" fmla="*/ 404440 h 743172"/>
              <a:gd name="connsiteX37" fmla="*/ 158210 w 653795"/>
              <a:gd name="connsiteY37" fmla="*/ 404440 h 743172"/>
              <a:gd name="connsiteX38" fmla="*/ 158210 w 653795"/>
              <a:gd name="connsiteY38" fmla="*/ 284826 h 743172"/>
              <a:gd name="connsiteX39" fmla="*/ 59912 w 653795"/>
              <a:gd name="connsiteY39" fmla="*/ 228276 h 743172"/>
              <a:gd name="connsiteX40" fmla="*/ 67056 w 653795"/>
              <a:gd name="connsiteY40" fmla="*/ 216098 h 743172"/>
              <a:gd name="connsiteX41" fmla="*/ 165354 w 653795"/>
              <a:gd name="connsiteY41" fmla="*/ 272553 h 743172"/>
              <a:gd name="connsiteX42" fmla="*/ 316325 w 653795"/>
              <a:gd name="connsiteY42" fmla="*/ 185793 h 743172"/>
              <a:gd name="connsiteX43" fmla="*/ 316325 w 653795"/>
              <a:gd name="connsiteY43" fmla="*/ 20298 h 743172"/>
              <a:gd name="connsiteX44" fmla="*/ 14288 w 653795"/>
              <a:gd name="connsiteY44" fmla="*/ 193818 h 743172"/>
              <a:gd name="connsiteX45" fmla="*/ 179356 w 653795"/>
              <a:gd name="connsiteY45" fmla="*/ 280767 h 743172"/>
              <a:gd name="connsiteX46" fmla="*/ 323279 w 653795"/>
              <a:gd name="connsiteY46" fmla="*/ 363467 h 743172"/>
              <a:gd name="connsiteX47" fmla="*/ 625316 w 653795"/>
              <a:gd name="connsiteY47" fmla="*/ 189853 h 743172"/>
              <a:gd name="connsiteX48" fmla="*/ 330327 w 653795"/>
              <a:gd name="connsiteY48" fmla="*/ 20392 h 743172"/>
              <a:gd name="connsiteX49" fmla="*/ 330327 w 653795"/>
              <a:gd name="connsiteY49" fmla="*/ 185793 h 743172"/>
              <a:gd name="connsiteX50" fmla="*/ 468344 w 653795"/>
              <a:gd name="connsiteY50" fmla="*/ 265095 h 743172"/>
              <a:gd name="connsiteX51" fmla="*/ 461200 w 653795"/>
              <a:gd name="connsiteY51" fmla="*/ 277274 h 743172"/>
              <a:gd name="connsiteX52" fmla="*/ 323279 w 653795"/>
              <a:gd name="connsiteY52" fmla="*/ 197972 h 743172"/>
              <a:gd name="connsiteX53" fmla="*/ 179356 w 653795"/>
              <a:gd name="connsiteY53" fmla="*/ 280672 h 74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53795" h="743172">
                <a:moveTo>
                  <a:pt x="323374" y="743173"/>
                </a:moveTo>
                <a:lnTo>
                  <a:pt x="0" y="557379"/>
                </a:lnTo>
                <a:lnTo>
                  <a:pt x="0" y="185793"/>
                </a:lnTo>
                <a:lnTo>
                  <a:pt x="323374" y="0"/>
                </a:lnTo>
                <a:lnTo>
                  <a:pt x="653796" y="189853"/>
                </a:lnTo>
                <a:lnTo>
                  <a:pt x="330518" y="375646"/>
                </a:lnTo>
                <a:lnTo>
                  <a:pt x="330518" y="541047"/>
                </a:lnTo>
                <a:lnTo>
                  <a:pt x="474440" y="458346"/>
                </a:lnTo>
                <a:lnTo>
                  <a:pt x="474440" y="344963"/>
                </a:lnTo>
                <a:lnTo>
                  <a:pt x="488633" y="344963"/>
                </a:lnTo>
                <a:lnTo>
                  <a:pt x="488633" y="456647"/>
                </a:lnTo>
                <a:lnTo>
                  <a:pt x="488823" y="456364"/>
                </a:lnTo>
                <a:lnTo>
                  <a:pt x="591122" y="516501"/>
                </a:lnTo>
                <a:lnTo>
                  <a:pt x="583883" y="528585"/>
                </a:lnTo>
                <a:lnTo>
                  <a:pt x="483394" y="469486"/>
                </a:lnTo>
                <a:lnTo>
                  <a:pt x="323469" y="561345"/>
                </a:lnTo>
                <a:lnTo>
                  <a:pt x="167926" y="472035"/>
                </a:lnTo>
                <a:lnTo>
                  <a:pt x="168783" y="470525"/>
                </a:lnTo>
                <a:lnTo>
                  <a:pt x="21431" y="553226"/>
                </a:lnTo>
                <a:lnTo>
                  <a:pt x="316325" y="722686"/>
                </a:lnTo>
                <a:lnTo>
                  <a:pt x="316325" y="596653"/>
                </a:lnTo>
                <a:lnTo>
                  <a:pt x="330518" y="596653"/>
                </a:lnTo>
                <a:lnTo>
                  <a:pt x="330518" y="722686"/>
                </a:lnTo>
                <a:lnTo>
                  <a:pt x="632555" y="549166"/>
                </a:lnTo>
                <a:lnTo>
                  <a:pt x="632555" y="245081"/>
                </a:lnTo>
                <a:lnTo>
                  <a:pt x="646748" y="245081"/>
                </a:lnTo>
                <a:lnTo>
                  <a:pt x="646748" y="557285"/>
                </a:lnTo>
                <a:lnTo>
                  <a:pt x="323374" y="743078"/>
                </a:lnTo>
                <a:close/>
                <a:moveTo>
                  <a:pt x="14192" y="193912"/>
                </a:moveTo>
                <a:lnTo>
                  <a:pt x="14192" y="541236"/>
                </a:lnTo>
                <a:lnTo>
                  <a:pt x="169164" y="454192"/>
                </a:lnTo>
                <a:lnTo>
                  <a:pt x="173736" y="462123"/>
                </a:lnTo>
                <a:lnTo>
                  <a:pt x="175070" y="459951"/>
                </a:lnTo>
                <a:lnTo>
                  <a:pt x="316325" y="541141"/>
                </a:lnTo>
                <a:lnTo>
                  <a:pt x="316325" y="375740"/>
                </a:lnTo>
                <a:lnTo>
                  <a:pt x="172403" y="293040"/>
                </a:lnTo>
                <a:lnTo>
                  <a:pt x="172403" y="404440"/>
                </a:lnTo>
                <a:lnTo>
                  <a:pt x="158210" y="404440"/>
                </a:lnTo>
                <a:lnTo>
                  <a:pt x="158210" y="284826"/>
                </a:lnTo>
                <a:lnTo>
                  <a:pt x="59912" y="228276"/>
                </a:lnTo>
                <a:lnTo>
                  <a:pt x="67056" y="216098"/>
                </a:lnTo>
                <a:lnTo>
                  <a:pt x="165354" y="272553"/>
                </a:lnTo>
                <a:lnTo>
                  <a:pt x="316325" y="185793"/>
                </a:lnTo>
                <a:lnTo>
                  <a:pt x="316325" y="20298"/>
                </a:lnTo>
                <a:lnTo>
                  <a:pt x="14288" y="193818"/>
                </a:lnTo>
                <a:close/>
                <a:moveTo>
                  <a:pt x="179356" y="280767"/>
                </a:moveTo>
                <a:lnTo>
                  <a:pt x="323279" y="363467"/>
                </a:lnTo>
                <a:lnTo>
                  <a:pt x="625316" y="189853"/>
                </a:lnTo>
                <a:lnTo>
                  <a:pt x="330327" y="20392"/>
                </a:lnTo>
                <a:lnTo>
                  <a:pt x="330327" y="185793"/>
                </a:lnTo>
                <a:lnTo>
                  <a:pt x="468344" y="265095"/>
                </a:lnTo>
                <a:lnTo>
                  <a:pt x="461200" y="277274"/>
                </a:lnTo>
                <a:lnTo>
                  <a:pt x="323279" y="197972"/>
                </a:lnTo>
                <a:lnTo>
                  <a:pt x="179356" y="280672"/>
                </a:lnTo>
                <a:close/>
              </a:path>
            </a:pathLst>
          </a:custGeom>
          <a:solidFill>
            <a:srgbClr val="034EA2"/>
          </a:solidFill>
          <a:ln w="9525" cap="flat">
            <a:noFill/>
            <a:prstDash val="solid"/>
            <a:miter/>
          </a:ln>
        </p:spPr>
        <p:txBody>
          <a:bodyPr rtlCol="0" anchor="ctr"/>
          <a:lstStyle/>
          <a:p>
            <a:endParaRPr lang="en-GB" sz="1350"/>
          </a:p>
        </p:txBody>
      </p:sp>
      <p:sp>
        <p:nvSpPr>
          <p:cNvPr id="112" name="Graphic 29">
            <a:extLst>
              <a:ext uri="{FF2B5EF4-FFF2-40B4-BE49-F238E27FC236}">
                <a16:creationId xmlns:a16="http://schemas.microsoft.com/office/drawing/2014/main" id="{3F0B19A1-88A4-FAD7-E538-7BD969DA7113}"/>
              </a:ext>
            </a:extLst>
          </p:cNvPr>
          <p:cNvSpPr/>
          <p:nvPr/>
        </p:nvSpPr>
        <p:spPr>
          <a:xfrm>
            <a:off x="3986234" y="1962057"/>
            <a:ext cx="632968" cy="522179"/>
          </a:xfrm>
          <a:custGeom>
            <a:avLst/>
            <a:gdLst>
              <a:gd name="connsiteX0" fmla="*/ 493300 w 684561"/>
              <a:gd name="connsiteY0" fmla="*/ 564743 h 564743"/>
              <a:gd name="connsiteX1" fmla="*/ 191262 w 684561"/>
              <a:gd name="connsiteY1" fmla="*/ 564743 h 564743"/>
              <a:gd name="connsiteX2" fmla="*/ 191262 w 684561"/>
              <a:gd name="connsiteY2" fmla="*/ 550677 h 564743"/>
              <a:gd name="connsiteX3" fmla="*/ 247174 w 684561"/>
              <a:gd name="connsiteY3" fmla="*/ 550677 h 564743"/>
              <a:gd name="connsiteX4" fmla="*/ 247174 w 684561"/>
              <a:gd name="connsiteY4" fmla="*/ 474396 h 564743"/>
              <a:gd name="connsiteX5" fmla="*/ 0 w 684561"/>
              <a:gd name="connsiteY5" fmla="*/ 474396 h 564743"/>
              <a:gd name="connsiteX6" fmla="*/ 0 w 684561"/>
              <a:gd name="connsiteY6" fmla="*/ 0 h 564743"/>
              <a:gd name="connsiteX7" fmla="*/ 677513 w 684561"/>
              <a:gd name="connsiteY7" fmla="*/ 0 h 564743"/>
              <a:gd name="connsiteX8" fmla="*/ 677513 w 684561"/>
              <a:gd name="connsiteY8" fmla="*/ 14067 h 564743"/>
              <a:gd name="connsiteX9" fmla="*/ 14192 w 684561"/>
              <a:gd name="connsiteY9" fmla="*/ 14067 h 564743"/>
              <a:gd name="connsiteX10" fmla="*/ 14192 w 684561"/>
              <a:gd name="connsiteY10" fmla="*/ 383293 h 564743"/>
              <a:gd name="connsiteX11" fmla="*/ 624935 w 684561"/>
              <a:gd name="connsiteY11" fmla="*/ 383293 h 564743"/>
              <a:gd name="connsiteX12" fmla="*/ 624935 w 684561"/>
              <a:gd name="connsiteY12" fmla="*/ 397359 h 564743"/>
              <a:gd name="connsiteX13" fmla="*/ 14192 w 684561"/>
              <a:gd name="connsiteY13" fmla="*/ 397359 h 564743"/>
              <a:gd name="connsiteX14" fmla="*/ 14192 w 684561"/>
              <a:gd name="connsiteY14" fmla="*/ 460235 h 564743"/>
              <a:gd name="connsiteX15" fmla="*/ 670370 w 684561"/>
              <a:gd name="connsiteY15" fmla="*/ 460235 h 564743"/>
              <a:gd name="connsiteX16" fmla="*/ 670370 w 684561"/>
              <a:gd name="connsiteY16" fmla="*/ 61365 h 564743"/>
              <a:gd name="connsiteX17" fmla="*/ 684562 w 684561"/>
              <a:gd name="connsiteY17" fmla="*/ 61365 h 564743"/>
              <a:gd name="connsiteX18" fmla="*/ 684562 w 684561"/>
              <a:gd name="connsiteY18" fmla="*/ 474396 h 564743"/>
              <a:gd name="connsiteX19" fmla="*/ 261461 w 684561"/>
              <a:gd name="connsiteY19" fmla="*/ 474396 h 564743"/>
              <a:gd name="connsiteX20" fmla="*/ 261461 w 684561"/>
              <a:gd name="connsiteY20" fmla="*/ 550677 h 564743"/>
              <a:gd name="connsiteX21" fmla="*/ 423196 w 684561"/>
              <a:gd name="connsiteY21" fmla="*/ 550677 h 564743"/>
              <a:gd name="connsiteX22" fmla="*/ 423196 w 684561"/>
              <a:gd name="connsiteY22" fmla="*/ 498941 h 564743"/>
              <a:gd name="connsiteX23" fmla="*/ 437388 w 684561"/>
              <a:gd name="connsiteY23" fmla="*/ 498941 h 564743"/>
              <a:gd name="connsiteX24" fmla="*/ 437388 w 684561"/>
              <a:gd name="connsiteY24" fmla="*/ 550677 h 564743"/>
              <a:gd name="connsiteX25" fmla="*/ 493300 w 684561"/>
              <a:gd name="connsiteY25" fmla="*/ 550677 h 564743"/>
              <a:gd name="connsiteX26" fmla="*/ 493300 w 684561"/>
              <a:gd name="connsiteY26" fmla="*/ 564743 h 564743"/>
              <a:gd name="connsiteX27" fmla="*/ 431768 w 684561"/>
              <a:gd name="connsiteY27" fmla="*/ 339299 h 564743"/>
              <a:gd name="connsiteX28" fmla="*/ 147828 w 684561"/>
              <a:gd name="connsiteY28" fmla="*/ 339299 h 564743"/>
              <a:gd name="connsiteX29" fmla="*/ 147828 w 684561"/>
              <a:gd name="connsiteY29" fmla="*/ 325232 h 564743"/>
              <a:gd name="connsiteX30" fmla="*/ 431768 w 684561"/>
              <a:gd name="connsiteY30" fmla="*/ 325232 h 564743"/>
              <a:gd name="connsiteX31" fmla="*/ 431768 w 684561"/>
              <a:gd name="connsiteY31" fmla="*/ 339299 h 564743"/>
              <a:gd name="connsiteX32" fmla="*/ 619792 w 684561"/>
              <a:gd name="connsiteY32" fmla="*/ 337316 h 564743"/>
              <a:gd name="connsiteX33" fmla="*/ 486156 w 684561"/>
              <a:gd name="connsiteY33" fmla="*/ 337316 h 564743"/>
              <a:gd name="connsiteX34" fmla="*/ 486156 w 684561"/>
              <a:gd name="connsiteY34" fmla="*/ 59760 h 564743"/>
              <a:gd name="connsiteX35" fmla="*/ 619792 w 684561"/>
              <a:gd name="connsiteY35" fmla="*/ 59760 h 564743"/>
              <a:gd name="connsiteX36" fmla="*/ 619792 w 684561"/>
              <a:gd name="connsiteY36" fmla="*/ 337316 h 564743"/>
              <a:gd name="connsiteX37" fmla="*/ 500348 w 684561"/>
              <a:gd name="connsiteY37" fmla="*/ 323250 h 564743"/>
              <a:gd name="connsiteX38" fmla="*/ 605600 w 684561"/>
              <a:gd name="connsiteY38" fmla="*/ 323250 h 564743"/>
              <a:gd name="connsiteX39" fmla="*/ 605600 w 684561"/>
              <a:gd name="connsiteY39" fmla="*/ 73826 h 564743"/>
              <a:gd name="connsiteX40" fmla="*/ 500348 w 684561"/>
              <a:gd name="connsiteY40" fmla="*/ 73826 h 564743"/>
              <a:gd name="connsiteX41" fmla="*/ 500348 w 684561"/>
              <a:gd name="connsiteY41" fmla="*/ 323250 h 564743"/>
              <a:gd name="connsiteX42" fmla="*/ 569595 w 684561"/>
              <a:gd name="connsiteY42" fmla="*/ 297193 h 564743"/>
              <a:gd name="connsiteX43" fmla="*/ 536353 w 684561"/>
              <a:gd name="connsiteY43" fmla="*/ 297193 h 564743"/>
              <a:gd name="connsiteX44" fmla="*/ 536353 w 684561"/>
              <a:gd name="connsiteY44" fmla="*/ 283127 h 564743"/>
              <a:gd name="connsiteX45" fmla="*/ 569595 w 684561"/>
              <a:gd name="connsiteY45" fmla="*/ 283127 h 564743"/>
              <a:gd name="connsiteX46" fmla="*/ 569595 w 684561"/>
              <a:gd name="connsiteY46" fmla="*/ 297193 h 564743"/>
              <a:gd name="connsiteX47" fmla="*/ 406432 w 684561"/>
              <a:gd name="connsiteY47" fmla="*/ 271704 h 564743"/>
              <a:gd name="connsiteX48" fmla="*/ 370904 w 684561"/>
              <a:gd name="connsiteY48" fmla="*/ 234130 h 564743"/>
              <a:gd name="connsiteX49" fmla="*/ 335375 w 684561"/>
              <a:gd name="connsiteY49" fmla="*/ 271704 h 564743"/>
              <a:gd name="connsiteX50" fmla="*/ 324993 w 684561"/>
              <a:gd name="connsiteY50" fmla="*/ 262074 h 564743"/>
              <a:gd name="connsiteX51" fmla="*/ 370904 w 684561"/>
              <a:gd name="connsiteY51" fmla="*/ 213549 h 564743"/>
              <a:gd name="connsiteX52" fmla="*/ 416814 w 684561"/>
              <a:gd name="connsiteY52" fmla="*/ 262074 h 564743"/>
              <a:gd name="connsiteX53" fmla="*/ 406432 w 684561"/>
              <a:gd name="connsiteY53" fmla="*/ 271704 h 564743"/>
              <a:gd name="connsiteX54" fmla="*/ 179546 w 684561"/>
              <a:gd name="connsiteY54" fmla="*/ 271704 h 564743"/>
              <a:gd name="connsiteX55" fmla="*/ 169164 w 684561"/>
              <a:gd name="connsiteY55" fmla="*/ 262074 h 564743"/>
              <a:gd name="connsiteX56" fmla="*/ 268319 w 684561"/>
              <a:gd name="connsiteY56" fmla="*/ 157377 h 564743"/>
              <a:gd name="connsiteX57" fmla="*/ 324803 w 684561"/>
              <a:gd name="connsiteY57" fmla="*/ 216381 h 564743"/>
              <a:gd name="connsiteX58" fmla="*/ 314516 w 684561"/>
              <a:gd name="connsiteY58" fmla="*/ 226105 h 564743"/>
              <a:gd name="connsiteX59" fmla="*/ 268319 w 684561"/>
              <a:gd name="connsiteY59" fmla="*/ 177957 h 564743"/>
              <a:gd name="connsiteX60" fmla="*/ 179451 w 684561"/>
              <a:gd name="connsiteY60" fmla="*/ 271798 h 564743"/>
              <a:gd name="connsiteX61" fmla="*/ 89916 w 684561"/>
              <a:gd name="connsiteY61" fmla="*/ 257259 h 564743"/>
              <a:gd name="connsiteX62" fmla="*/ 76295 w 684561"/>
              <a:gd name="connsiteY62" fmla="*/ 257259 h 564743"/>
              <a:gd name="connsiteX63" fmla="*/ 76295 w 684561"/>
              <a:gd name="connsiteY63" fmla="*/ 243193 h 564743"/>
              <a:gd name="connsiteX64" fmla="*/ 89916 w 684561"/>
              <a:gd name="connsiteY64" fmla="*/ 243193 h 564743"/>
              <a:gd name="connsiteX65" fmla="*/ 89916 w 684561"/>
              <a:gd name="connsiteY65" fmla="*/ 257259 h 564743"/>
              <a:gd name="connsiteX66" fmla="*/ 569595 w 684561"/>
              <a:gd name="connsiteY66" fmla="*/ 252350 h 564743"/>
              <a:gd name="connsiteX67" fmla="*/ 536353 w 684561"/>
              <a:gd name="connsiteY67" fmla="*/ 252350 h 564743"/>
              <a:gd name="connsiteX68" fmla="*/ 536353 w 684561"/>
              <a:gd name="connsiteY68" fmla="*/ 238283 h 564743"/>
              <a:gd name="connsiteX69" fmla="*/ 569595 w 684561"/>
              <a:gd name="connsiteY69" fmla="*/ 238283 h 564743"/>
              <a:gd name="connsiteX70" fmla="*/ 569595 w 684561"/>
              <a:gd name="connsiteY70" fmla="*/ 252350 h 564743"/>
              <a:gd name="connsiteX71" fmla="*/ 89916 w 684561"/>
              <a:gd name="connsiteY71" fmla="*/ 211377 h 564743"/>
              <a:gd name="connsiteX72" fmla="*/ 76295 w 684561"/>
              <a:gd name="connsiteY72" fmla="*/ 211377 h 564743"/>
              <a:gd name="connsiteX73" fmla="*/ 76295 w 684561"/>
              <a:gd name="connsiteY73" fmla="*/ 197311 h 564743"/>
              <a:gd name="connsiteX74" fmla="*/ 89916 w 684561"/>
              <a:gd name="connsiteY74" fmla="*/ 197311 h 564743"/>
              <a:gd name="connsiteX75" fmla="*/ 89916 w 684561"/>
              <a:gd name="connsiteY75" fmla="*/ 211377 h 564743"/>
              <a:gd name="connsiteX76" fmla="*/ 569595 w 684561"/>
              <a:gd name="connsiteY76" fmla="*/ 207412 h 564743"/>
              <a:gd name="connsiteX77" fmla="*/ 536353 w 684561"/>
              <a:gd name="connsiteY77" fmla="*/ 207412 h 564743"/>
              <a:gd name="connsiteX78" fmla="*/ 536353 w 684561"/>
              <a:gd name="connsiteY78" fmla="*/ 193346 h 564743"/>
              <a:gd name="connsiteX79" fmla="*/ 569595 w 684561"/>
              <a:gd name="connsiteY79" fmla="*/ 193346 h 564743"/>
              <a:gd name="connsiteX80" fmla="*/ 569595 w 684561"/>
              <a:gd name="connsiteY80" fmla="*/ 207412 h 564743"/>
              <a:gd name="connsiteX81" fmla="*/ 392430 w 684561"/>
              <a:gd name="connsiteY81" fmla="*/ 179940 h 564743"/>
              <a:gd name="connsiteX82" fmla="*/ 363760 w 684561"/>
              <a:gd name="connsiteY82" fmla="*/ 151523 h 564743"/>
              <a:gd name="connsiteX83" fmla="*/ 392430 w 684561"/>
              <a:gd name="connsiteY83" fmla="*/ 123107 h 564743"/>
              <a:gd name="connsiteX84" fmla="*/ 421100 w 684561"/>
              <a:gd name="connsiteY84" fmla="*/ 151523 h 564743"/>
              <a:gd name="connsiteX85" fmla="*/ 392430 w 684561"/>
              <a:gd name="connsiteY85" fmla="*/ 179940 h 564743"/>
              <a:gd name="connsiteX86" fmla="*/ 377952 w 684561"/>
              <a:gd name="connsiteY86" fmla="*/ 151523 h 564743"/>
              <a:gd name="connsiteX87" fmla="*/ 392430 w 684561"/>
              <a:gd name="connsiteY87" fmla="*/ 165873 h 564743"/>
              <a:gd name="connsiteX88" fmla="*/ 406908 w 684561"/>
              <a:gd name="connsiteY88" fmla="*/ 151523 h 564743"/>
              <a:gd name="connsiteX89" fmla="*/ 392430 w 684561"/>
              <a:gd name="connsiteY89" fmla="*/ 137173 h 564743"/>
              <a:gd name="connsiteX90" fmla="*/ 377952 w 684561"/>
              <a:gd name="connsiteY90" fmla="*/ 151523 h 564743"/>
              <a:gd name="connsiteX91" fmla="*/ 89916 w 684561"/>
              <a:gd name="connsiteY91" fmla="*/ 165496 h 564743"/>
              <a:gd name="connsiteX92" fmla="*/ 76295 w 684561"/>
              <a:gd name="connsiteY92" fmla="*/ 165496 h 564743"/>
              <a:gd name="connsiteX93" fmla="*/ 76295 w 684561"/>
              <a:gd name="connsiteY93" fmla="*/ 151429 h 564743"/>
              <a:gd name="connsiteX94" fmla="*/ 89916 w 684561"/>
              <a:gd name="connsiteY94" fmla="*/ 151429 h 564743"/>
              <a:gd name="connsiteX95" fmla="*/ 89916 w 684561"/>
              <a:gd name="connsiteY95" fmla="*/ 165496 h 564743"/>
              <a:gd name="connsiteX96" fmla="*/ 569595 w 684561"/>
              <a:gd name="connsiteY96" fmla="*/ 162569 h 564743"/>
              <a:gd name="connsiteX97" fmla="*/ 536353 w 684561"/>
              <a:gd name="connsiteY97" fmla="*/ 162569 h 564743"/>
              <a:gd name="connsiteX98" fmla="*/ 536353 w 684561"/>
              <a:gd name="connsiteY98" fmla="*/ 148502 h 564743"/>
              <a:gd name="connsiteX99" fmla="*/ 569595 w 684561"/>
              <a:gd name="connsiteY99" fmla="*/ 148502 h 564743"/>
              <a:gd name="connsiteX100" fmla="*/ 569595 w 684561"/>
              <a:gd name="connsiteY100" fmla="*/ 162569 h 564743"/>
              <a:gd name="connsiteX101" fmla="*/ 89916 w 684561"/>
              <a:gd name="connsiteY101" fmla="*/ 119614 h 564743"/>
              <a:gd name="connsiteX102" fmla="*/ 76295 w 684561"/>
              <a:gd name="connsiteY102" fmla="*/ 119614 h 564743"/>
              <a:gd name="connsiteX103" fmla="*/ 76295 w 684561"/>
              <a:gd name="connsiteY103" fmla="*/ 105547 h 564743"/>
              <a:gd name="connsiteX104" fmla="*/ 89916 w 684561"/>
              <a:gd name="connsiteY104" fmla="*/ 105547 h 564743"/>
              <a:gd name="connsiteX105" fmla="*/ 89916 w 684561"/>
              <a:gd name="connsiteY105" fmla="*/ 119614 h 564743"/>
              <a:gd name="connsiteX106" fmla="*/ 569595 w 684561"/>
              <a:gd name="connsiteY106" fmla="*/ 117726 h 564743"/>
              <a:gd name="connsiteX107" fmla="*/ 536353 w 684561"/>
              <a:gd name="connsiteY107" fmla="*/ 117726 h 564743"/>
              <a:gd name="connsiteX108" fmla="*/ 536353 w 684561"/>
              <a:gd name="connsiteY108" fmla="*/ 103659 h 564743"/>
              <a:gd name="connsiteX109" fmla="*/ 569595 w 684561"/>
              <a:gd name="connsiteY109" fmla="*/ 103659 h 564743"/>
              <a:gd name="connsiteX110" fmla="*/ 569595 w 684561"/>
              <a:gd name="connsiteY110" fmla="*/ 117726 h 564743"/>
              <a:gd name="connsiteX111" fmla="*/ 431768 w 684561"/>
              <a:gd name="connsiteY111" fmla="*/ 73826 h 564743"/>
              <a:gd name="connsiteX112" fmla="*/ 147828 w 684561"/>
              <a:gd name="connsiteY112" fmla="*/ 73826 h 564743"/>
              <a:gd name="connsiteX113" fmla="*/ 147828 w 684561"/>
              <a:gd name="connsiteY113" fmla="*/ 59760 h 564743"/>
              <a:gd name="connsiteX114" fmla="*/ 431768 w 684561"/>
              <a:gd name="connsiteY114" fmla="*/ 59760 h 564743"/>
              <a:gd name="connsiteX115" fmla="*/ 431768 w 684561"/>
              <a:gd name="connsiteY115" fmla="*/ 73826 h 564743"/>
              <a:gd name="connsiteX116" fmla="*/ 90011 w 684561"/>
              <a:gd name="connsiteY116" fmla="*/ 73826 h 564743"/>
              <a:gd name="connsiteX117" fmla="*/ 76391 w 684561"/>
              <a:gd name="connsiteY117" fmla="*/ 73826 h 564743"/>
              <a:gd name="connsiteX118" fmla="*/ 76391 w 684561"/>
              <a:gd name="connsiteY118" fmla="*/ 59760 h 564743"/>
              <a:gd name="connsiteX119" fmla="*/ 90011 w 684561"/>
              <a:gd name="connsiteY119" fmla="*/ 59760 h 564743"/>
              <a:gd name="connsiteX120" fmla="*/ 90011 w 684561"/>
              <a:gd name="connsiteY120" fmla="*/ 73826 h 56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684561" h="564743">
                <a:moveTo>
                  <a:pt x="493300" y="564743"/>
                </a:moveTo>
                <a:lnTo>
                  <a:pt x="191262" y="564743"/>
                </a:lnTo>
                <a:lnTo>
                  <a:pt x="191262" y="550677"/>
                </a:lnTo>
                <a:lnTo>
                  <a:pt x="247174" y="550677"/>
                </a:lnTo>
                <a:lnTo>
                  <a:pt x="247174" y="474396"/>
                </a:lnTo>
                <a:lnTo>
                  <a:pt x="0" y="474396"/>
                </a:lnTo>
                <a:lnTo>
                  <a:pt x="0" y="0"/>
                </a:lnTo>
                <a:lnTo>
                  <a:pt x="677513" y="0"/>
                </a:lnTo>
                <a:lnTo>
                  <a:pt x="677513" y="14067"/>
                </a:lnTo>
                <a:lnTo>
                  <a:pt x="14192" y="14067"/>
                </a:lnTo>
                <a:lnTo>
                  <a:pt x="14192" y="383293"/>
                </a:lnTo>
                <a:lnTo>
                  <a:pt x="624935" y="383293"/>
                </a:lnTo>
                <a:lnTo>
                  <a:pt x="624935" y="397359"/>
                </a:lnTo>
                <a:lnTo>
                  <a:pt x="14192" y="397359"/>
                </a:lnTo>
                <a:lnTo>
                  <a:pt x="14192" y="460235"/>
                </a:lnTo>
                <a:lnTo>
                  <a:pt x="670370" y="460235"/>
                </a:lnTo>
                <a:lnTo>
                  <a:pt x="670370" y="61365"/>
                </a:lnTo>
                <a:lnTo>
                  <a:pt x="684562" y="61365"/>
                </a:lnTo>
                <a:lnTo>
                  <a:pt x="684562" y="474396"/>
                </a:lnTo>
                <a:lnTo>
                  <a:pt x="261461" y="474396"/>
                </a:lnTo>
                <a:lnTo>
                  <a:pt x="261461" y="550677"/>
                </a:lnTo>
                <a:lnTo>
                  <a:pt x="423196" y="550677"/>
                </a:lnTo>
                <a:lnTo>
                  <a:pt x="423196" y="498941"/>
                </a:lnTo>
                <a:lnTo>
                  <a:pt x="437388" y="498941"/>
                </a:lnTo>
                <a:lnTo>
                  <a:pt x="437388" y="550677"/>
                </a:lnTo>
                <a:lnTo>
                  <a:pt x="493300" y="550677"/>
                </a:lnTo>
                <a:lnTo>
                  <a:pt x="493300" y="564743"/>
                </a:lnTo>
                <a:close/>
                <a:moveTo>
                  <a:pt x="431768" y="339299"/>
                </a:moveTo>
                <a:lnTo>
                  <a:pt x="147828" y="339299"/>
                </a:lnTo>
                <a:lnTo>
                  <a:pt x="147828" y="325232"/>
                </a:lnTo>
                <a:lnTo>
                  <a:pt x="431768" y="325232"/>
                </a:lnTo>
                <a:lnTo>
                  <a:pt x="431768" y="339299"/>
                </a:lnTo>
                <a:close/>
                <a:moveTo>
                  <a:pt x="619792" y="337316"/>
                </a:moveTo>
                <a:lnTo>
                  <a:pt x="486156" y="337316"/>
                </a:lnTo>
                <a:lnTo>
                  <a:pt x="486156" y="59760"/>
                </a:lnTo>
                <a:lnTo>
                  <a:pt x="619792" y="59760"/>
                </a:lnTo>
                <a:lnTo>
                  <a:pt x="619792" y="337316"/>
                </a:lnTo>
                <a:close/>
                <a:moveTo>
                  <a:pt x="500348" y="323250"/>
                </a:moveTo>
                <a:lnTo>
                  <a:pt x="605600" y="323250"/>
                </a:lnTo>
                <a:lnTo>
                  <a:pt x="605600" y="73826"/>
                </a:lnTo>
                <a:lnTo>
                  <a:pt x="500348" y="73826"/>
                </a:lnTo>
                <a:lnTo>
                  <a:pt x="500348" y="323250"/>
                </a:lnTo>
                <a:close/>
                <a:moveTo>
                  <a:pt x="569595" y="297193"/>
                </a:moveTo>
                <a:lnTo>
                  <a:pt x="536353" y="297193"/>
                </a:lnTo>
                <a:lnTo>
                  <a:pt x="536353" y="283127"/>
                </a:lnTo>
                <a:lnTo>
                  <a:pt x="569595" y="283127"/>
                </a:lnTo>
                <a:lnTo>
                  <a:pt x="569595" y="297193"/>
                </a:lnTo>
                <a:close/>
                <a:moveTo>
                  <a:pt x="406432" y="271704"/>
                </a:moveTo>
                <a:lnTo>
                  <a:pt x="370904" y="234130"/>
                </a:lnTo>
                <a:lnTo>
                  <a:pt x="335375" y="271704"/>
                </a:lnTo>
                <a:lnTo>
                  <a:pt x="324993" y="262074"/>
                </a:lnTo>
                <a:lnTo>
                  <a:pt x="370904" y="213549"/>
                </a:lnTo>
                <a:lnTo>
                  <a:pt x="416814" y="262074"/>
                </a:lnTo>
                <a:lnTo>
                  <a:pt x="406432" y="271704"/>
                </a:lnTo>
                <a:close/>
                <a:moveTo>
                  <a:pt x="179546" y="271704"/>
                </a:moveTo>
                <a:lnTo>
                  <a:pt x="169164" y="262074"/>
                </a:lnTo>
                <a:lnTo>
                  <a:pt x="268319" y="157377"/>
                </a:lnTo>
                <a:lnTo>
                  <a:pt x="324803" y="216381"/>
                </a:lnTo>
                <a:lnTo>
                  <a:pt x="314516" y="226105"/>
                </a:lnTo>
                <a:lnTo>
                  <a:pt x="268319" y="177957"/>
                </a:lnTo>
                <a:lnTo>
                  <a:pt x="179451" y="271798"/>
                </a:lnTo>
                <a:close/>
                <a:moveTo>
                  <a:pt x="89916" y="257259"/>
                </a:moveTo>
                <a:lnTo>
                  <a:pt x="76295" y="257259"/>
                </a:lnTo>
                <a:lnTo>
                  <a:pt x="76295" y="243193"/>
                </a:lnTo>
                <a:lnTo>
                  <a:pt x="89916" y="243193"/>
                </a:lnTo>
                <a:lnTo>
                  <a:pt x="89916" y="257259"/>
                </a:lnTo>
                <a:close/>
                <a:moveTo>
                  <a:pt x="569595" y="252350"/>
                </a:moveTo>
                <a:lnTo>
                  <a:pt x="536353" y="252350"/>
                </a:lnTo>
                <a:lnTo>
                  <a:pt x="536353" y="238283"/>
                </a:lnTo>
                <a:lnTo>
                  <a:pt x="569595" y="238283"/>
                </a:lnTo>
                <a:lnTo>
                  <a:pt x="569595" y="252350"/>
                </a:lnTo>
                <a:close/>
                <a:moveTo>
                  <a:pt x="89916" y="211377"/>
                </a:moveTo>
                <a:lnTo>
                  <a:pt x="76295" y="211377"/>
                </a:lnTo>
                <a:lnTo>
                  <a:pt x="76295" y="197311"/>
                </a:lnTo>
                <a:lnTo>
                  <a:pt x="89916" y="197311"/>
                </a:lnTo>
                <a:lnTo>
                  <a:pt x="89916" y="211377"/>
                </a:lnTo>
                <a:close/>
                <a:moveTo>
                  <a:pt x="569595" y="207412"/>
                </a:moveTo>
                <a:lnTo>
                  <a:pt x="536353" y="207412"/>
                </a:lnTo>
                <a:lnTo>
                  <a:pt x="536353" y="193346"/>
                </a:lnTo>
                <a:lnTo>
                  <a:pt x="569595" y="193346"/>
                </a:lnTo>
                <a:lnTo>
                  <a:pt x="569595" y="207412"/>
                </a:lnTo>
                <a:close/>
                <a:moveTo>
                  <a:pt x="392430" y="179940"/>
                </a:moveTo>
                <a:cubicBezTo>
                  <a:pt x="376619" y="179940"/>
                  <a:pt x="363760" y="167195"/>
                  <a:pt x="363760" y="151523"/>
                </a:cubicBezTo>
                <a:cubicBezTo>
                  <a:pt x="363760" y="135852"/>
                  <a:pt x="376619" y="123107"/>
                  <a:pt x="392430" y="123107"/>
                </a:cubicBezTo>
                <a:cubicBezTo>
                  <a:pt x="408241" y="123107"/>
                  <a:pt x="421100" y="135852"/>
                  <a:pt x="421100" y="151523"/>
                </a:cubicBezTo>
                <a:cubicBezTo>
                  <a:pt x="421100" y="167195"/>
                  <a:pt x="408241" y="179940"/>
                  <a:pt x="392430" y="179940"/>
                </a:cubicBezTo>
                <a:close/>
                <a:moveTo>
                  <a:pt x="377952" y="151523"/>
                </a:moveTo>
                <a:cubicBezTo>
                  <a:pt x="377952" y="159454"/>
                  <a:pt x="384429" y="165873"/>
                  <a:pt x="392430" y="165873"/>
                </a:cubicBezTo>
                <a:cubicBezTo>
                  <a:pt x="400431" y="165873"/>
                  <a:pt x="406908" y="159454"/>
                  <a:pt x="406908" y="151523"/>
                </a:cubicBezTo>
                <a:cubicBezTo>
                  <a:pt x="406908" y="143593"/>
                  <a:pt x="400431" y="137173"/>
                  <a:pt x="392430" y="137173"/>
                </a:cubicBezTo>
                <a:cubicBezTo>
                  <a:pt x="384429" y="137173"/>
                  <a:pt x="377952" y="143593"/>
                  <a:pt x="377952" y="151523"/>
                </a:cubicBezTo>
                <a:close/>
                <a:moveTo>
                  <a:pt x="89916" y="165496"/>
                </a:moveTo>
                <a:lnTo>
                  <a:pt x="76295" y="165496"/>
                </a:lnTo>
                <a:lnTo>
                  <a:pt x="76295" y="151429"/>
                </a:lnTo>
                <a:lnTo>
                  <a:pt x="89916" y="151429"/>
                </a:lnTo>
                <a:lnTo>
                  <a:pt x="89916" y="165496"/>
                </a:lnTo>
                <a:close/>
                <a:moveTo>
                  <a:pt x="569595" y="162569"/>
                </a:moveTo>
                <a:lnTo>
                  <a:pt x="536353" y="162569"/>
                </a:lnTo>
                <a:lnTo>
                  <a:pt x="536353" y="148502"/>
                </a:lnTo>
                <a:lnTo>
                  <a:pt x="569595" y="148502"/>
                </a:lnTo>
                <a:lnTo>
                  <a:pt x="569595" y="162569"/>
                </a:lnTo>
                <a:close/>
                <a:moveTo>
                  <a:pt x="89916" y="119614"/>
                </a:moveTo>
                <a:lnTo>
                  <a:pt x="76295" y="119614"/>
                </a:lnTo>
                <a:lnTo>
                  <a:pt x="76295" y="105547"/>
                </a:lnTo>
                <a:lnTo>
                  <a:pt x="89916" y="105547"/>
                </a:lnTo>
                <a:lnTo>
                  <a:pt x="89916" y="119614"/>
                </a:lnTo>
                <a:close/>
                <a:moveTo>
                  <a:pt x="569595" y="117726"/>
                </a:moveTo>
                <a:lnTo>
                  <a:pt x="536353" y="117726"/>
                </a:lnTo>
                <a:lnTo>
                  <a:pt x="536353" y="103659"/>
                </a:lnTo>
                <a:lnTo>
                  <a:pt x="569595" y="103659"/>
                </a:lnTo>
                <a:lnTo>
                  <a:pt x="569595" y="117726"/>
                </a:lnTo>
                <a:close/>
                <a:moveTo>
                  <a:pt x="431768" y="73826"/>
                </a:moveTo>
                <a:lnTo>
                  <a:pt x="147828" y="73826"/>
                </a:lnTo>
                <a:lnTo>
                  <a:pt x="147828" y="59760"/>
                </a:lnTo>
                <a:lnTo>
                  <a:pt x="431768" y="59760"/>
                </a:lnTo>
                <a:lnTo>
                  <a:pt x="431768" y="73826"/>
                </a:lnTo>
                <a:close/>
                <a:moveTo>
                  <a:pt x="90011" y="73826"/>
                </a:moveTo>
                <a:lnTo>
                  <a:pt x="76391" y="73826"/>
                </a:lnTo>
                <a:lnTo>
                  <a:pt x="76391" y="59760"/>
                </a:lnTo>
                <a:lnTo>
                  <a:pt x="90011" y="59760"/>
                </a:lnTo>
                <a:lnTo>
                  <a:pt x="90011" y="73826"/>
                </a:lnTo>
                <a:close/>
              </a:path>
            </a:pathLst>
          </a:custGeom>
          <a:solidFill>
            <a:srgbClr val="034EA2"/>
          </a:solidFill>
          <a:ln w="9525" cap="flat">
            <a:noFill/>
            <a:prstDash val="solid"/>
            <a:miter/>
          </a:ln>
        </p:spPr>
        <p:txBody>
          <a:bodyPr rtlCol="0" anchor="ctr"/>
          <a:lstStyle/>
          <a:p>
            <a:endParaRPr lang="en-GB" sz="1350"/>
          </a:p>
        </p:txBody>
      </p:sp>
      <p:sp>
        <p:nvSpPr>
          <p:cNvPr id="113" name="Graphic 31">
            <a:extLst>
              <a:ext uri="{FF2B5EF4-FFF2-40B4-BE49-F238E27FC236}">
                <a16:creationId xmlns:a16="http://schemas.microsoft.com/office/drawing/2014/main" id="{0880A860-B541-438D-90DF-2C0BE04D5C4B}"/>
              </a:ext>
            </a:extLst>
          </p:cNvPr>
          <p:cNvSpPr/>
          <p:nvPr/>
        </p:nvSpPr>
        <p:spPr>
          <a:xfrm>
            <a:off x="2366703" y="1885891"/>
            <a:ext cx="644330" cy="633128"/>
          </a:xfrm>
          <a:custGeom>
            <a:avLst/>
            <a:gdLst>
              <a:gd name="connsiteX0" fmla="*/ 559880 w 696849"/>
              <a:gd name="connsiteY0" fmla="*/ 684735 h 684734"/>
              <a:gd name="connsiteX1" fmla="*/ 549878 w 696849"/>
              <a:gd name="connsiteY1" fmla="*/ 674727 h 684734"/>
              <a:gd name="connsiteX2" fmla="*/ 676751 w 696849"/>
              <a:gd name="connsiteY2" fmla="*/ 549166 h 684734"/>
              <a:gd name="connsiteX3" fmla="*/ 627888 w 696849"/>
              <a:gd name="connsiteY3" fmla="*/ 500830 h 684734"/>
              <a:gd name="connsiteX4" fmla="*/ 606647 w 696849"/>
              <a:gd name="connsiteY4" fmla="*/ 521882 h 684734"/>
              <a:gd name="connsiteX5" fmla="*/ 596646 w 696849"/>
              <a:gd name="connsiteY5" fmla="*/ 511875 h 684734"/>
              <a:gd name="connsiteX6" fmla="*/ 617887 w 696849"/>
              <a:gd name="connsiteY6" fmla="*/ 490822 h 684734"/>
              <a:gd name="connsiteX7" fmla="*/ 574548 w 696849"/>
              <a:gd name="connsiteY7" fmla="*/ 447962 h 684734"/>
              <a:gd name="connsiteX8" fmla="*/ 538353 w 696849"/>
              <a:gd name="connsiteY8" fmla="*/ 483742 h 684734"/>
              <a:gd name="connsiteX9" fmla="*/ 528352 w 696849"/>
              <a:gd name="connsiteY9" fmla="*/ 473735 h 684734"/>
              <a:gd name="connsiteX10" fmla="*/ 564452 w 696849"/>
              <a:gd name="connsiteY10" fmla="*/ 437954 h 684734"/>
              <a:gd name="connsiteX11" fmla="*/ 521113 w 696849"/>
              <a:gd name="connsiteY11" fmla="*/ 395094 h 684734"/>
              <a:gd name="connsiteX12" fmla="*/ 499872 w 696849"/>
              <a:gd name="connsiteY12" fmla="*/ 416146 h 684734"/>
              <a:gd name="connsiteX13" fmla="*/ 489871 w 696849"/>
              <a:gd name="connsiteY13" fmla="*/ 406139 h 684734"/>
              <a:gd name="connsiteX14" fmla="*/ 511112 w 696849"/>
              <a:gd name="connsiteY14" fmla="*/ 385087 h 684734"/>
              <a:gd name="connsiteX15" fmla="*/ 490823 w 696849"/>
              <a:gd name="connsiteY15" fmla="*/ 364978 h 684734"/>
              <a:gd name="connsiteX16" fmla="*/ 500825 w 696849"/>
              <a:gd name="connsiteY16" fmla="*/ 355065 h 684734"/>
              <a:gd name="connsiteX17" fmla="*/ 696849 w 696849"/>
              <a:gd name="connsiteY17" fmla="*/ 549166 h 684734"/>
              <a:gd name="connsiteX18" fmla="*/ 559880 w 696849"/>
              <a:gd name="connsiteY18" fmla="*/ 684640 h 684734"/>
              <a:gd name="connsiteX19" fmla="*/ 502539 w 696849"/>
              <a:gd name="connsiteY19" fmla="*/ 638003 h 684734"/>
              <a:gd name="connsiteX20" fmla="*/ 326517 w 696849"/>
              <a:gd name="connsiteY20" fmla="*/ 463822 h 684734"/>
              <a:gd name="connsiteX21" fmla="*/ 185833 w 696849"/>
              <a:gd name="connsiteY21" fmla="*/ 602978 h 684734"/>
              <a:gd name="connsiteX22" fmla="*/ 132016 w 696849"/>
              <a:gd name="connsiteY22" fmla="*/ 616573 h 684734"/>
              <a:gd name="connsiteX23" fmla="*/ 128492 w 696849"/>
              <a:gd name="connsiteY23" fmla="*/ 602884 h 684734"/>
              <a:gd name="connsiteX24" fmla="*/ 178499 w 696849"/>
              <a:gd name="connsiteY24" fmla="*/ 590233 h 684734"/>
              <a:gd name="connsiteX25" fmla="*/ 589217 w 696849"/>
              <a:gd name="connsiteY25" fmla="*/ 183905 h 684734"/>
              <a:gd name="connsiteX26" fmla="*/ 553498 w 696849"/>
              <a:gd name="connsiteY26" fmla="*/ 148502 h 684734"/>
              <a:gd name="connsiteX27" fmla="*/ 184309 w 696849"/>
              <a:gd name="connsiteY27" fmla="*/ 513763 h 684734"/>
              <a:gd name="connsiteX28" fmla="*/ 174308 w 696849"/>
              <a:gd name="connsiteY28" fmla="*/ 503756 h 684734"/>
              <a:gd name="connsiteX29" fmla="*/ 543401 w 696849"/>
              <a:gd name="connsiteY29" fmla="*/ 138590 h 684734"/>
              <a:gd name="connsiteX30" fmla="*/ 533686 w 696849"/>
              <a:gd name="connsiteY30" fmla="*/ 128960 h 684734"/>
              <a:gd name="connsiteX31" fmla="*/ 543687 w 696849"/>
              <a:gd name="connsiteY31" fmla="*/ 118953 h 684734"/>
              <a:gd name="connsiteX32" fmla="*/ 599313 w 696849"/>
              <a:gd name="connsiteY32" fmla="*/ 173992 h 684734"/>
              <a:gd name="connsiteX33" fmla="*/ 613029 w 696849"/>
              <a:gd name="connsiteY33" fmla="*/ 160398 h 684734"/>
              <a:gd name="connsiteX34" fmla="*/ 621697 w 696849"/>
              <a:gd name="connsiteY34" fmla="*/ 139628 h 684734"/>
              <a:gd name="connsiteX35" fmla="*/ 613029 w 696849"/>
              <a:gd name="connsiteY35" fmla="*/ 118764 h 684734"/>
              <a:gd name="connsiteX36" fmla="*/ 573596 w 696849"/>
              <a:gd name="connsiteY36" fmla="*/ 79774 h 684734"/>
              <a:gd name="connsiteX37" fmla="*/ 531495 w 696849"/>
              <a:gd name="connsiteY37" fmla="*/ 79774 h 684734"/>
              <a:gd name="connsiteX38" fmla="*/ 96964 w 696849"/>
              <a:gd name="connsiteY38" fmla="*/ 509609 h 684734"/>
              <a:gd name="connsiteX39" fmla="*/ 69056 w 696849"/>
              <a:gd name="connsiteY39" fmla="*/ 617894 h 684734"/>
              <a:gd name="connsiteX40" fmla="*/ 81534 w 696849"/>
              <a:gd name="connsiteY40" fmla="*/ 614779 h 684734"/>
              <a:gd name="connsiteX41" fmla="*/ 85058 w 696849"/>
              <a:gd name="connsiteY41" fmla="*/ 628468 h 684734"/>
              <a:gd name="connsiteX42" fmla="*/ 49435 w 696849"/>
              <a:gd name="connsiteY42" fmla="*/ 637437 h 684734"/>
              <a:gd name="connsiteX43" fmla="*/ 84201 w 696849"/>
              <a:gd name="connsiteY43" fmla="*/ 502435 h 684734"/>
              <a:gd name="connsiteX44" fmla="*/ 356807 w 696849"/>
              <a:gd name="connsiteY44" fmla="*/ 232808 h 684734"/>
              <a:gd name="connsiteX45" fmla="*/ 307467 w 696849"/>
              <a:gd name="connsiteY45" fmla="*/ 183999 h 684734"/>
              <a:gd name="connsiteX46" fmla="*/ 286226 w 696849"/>
              <a:gd name="connsiteY46" fmla="*/ 205052 h 684734"/>
              <a:gd name="connsiteX47" fmla="*/ 276225 w 696849"/>
              <a:gd name="connsiteY47" fmla="*/ 195045 h 684734"/>
              <a:gd name="connsiteX48" fmla="*/ 297466 w 696849"/>
              <a:gd name="connsiteY48" fmla="*/ 173992 h 684734"/>
              <a:gd name="connsiteX49" fmla="*/ 254127 w 696849"/>
              <a:gd name="connsiteY49" fmla="*/ 131037 h 684734"/>
              <a:gd name="connsiteX50" fmla="*/ 218027 w 696849"/>
              <a:gd name="connsiteY50" fmla="*/ 166817 h 684734"/>
              <a:gd name="connsiteX51" fmla="*/ 208026 w 696849"/>
              <a:gd name="connsiteY51" fmla="*/ 156905 h 684734"/>
              <a:gd name="connsiteX52" fmla="*/ 244126 w 696849"/>
              <a:gd name="connsiteY52" fmla="*/ 121124 h 684734"/>
              <a:gd name="connsiteX53" fmla="*/ 200787 w 696849"/>
              <a:gd name="connsiteY53" fmla="*/ 78263 h 684734"/>
              <a:gd name="connsiteX54" fmla="*/ 179546 w 696849"/>
              <a:gd name="connsiteY54" fmla="*/ 99316 h 684734"/>
              <a:gd name="connsiteX55" fmla="*/ 169545 w 696849"/>
              <a:gd name="connsiteY55" fmla="*/ 89309 h 684734"/>
              <a:gd name="connsiteX56" fmla="*/ 190786 w 696849"/>
              <a:gd name="connsiteY56" fmla="*/ 68256 h 684734"/>
              <a:gd name="connsiteX57" fmla="*/ 141923 w 696849"/>
              <a:gd name="connsiteY57" fmla="*/ 19920 h 684734"/>
              <a:gd name="connsiteX58" fmla="*/ 20098 w 696849"/>
              <a:gd name="connsiteY58" fmla="*/ 140572 h 684734"/>
              <a:gd name="connsiteX59" fmla="*/ 197072 w 696849"/>
              <a:gd name="connsiteY59" fmla="*/ 315603 h 684734"/>
              <a:gd name="connsiteX60" fmla="*/ 187071 w 696849"/>
              <a:gd name="connsiteY60" fmla="*/ 325610 h 684734"/>
              <a:gd name="connsiteX61" fmla="*/ 0 w 696849"/>
              <a:gd name="connsiteY61" fmla="*/ 140572 h 684734"/>
              <a:gd name="connsiteX62" fmla="*/ 142018 w 696849"/>
              <a:gd name="connsiteY62" fmla="*/ 0 h 684734"/>
              <a:gd name="connsiteX63" fmla="*/ 367094 w 696849"/>
              <a:gd name="connsiteY63" fmla="*/ 222801 h 684734"/>
              <a:gd name="connsiteX64" fmla="*/ 503015 w 696849"/>
              <a:gd name="connsiteY64" fmla="*/ 88365 h 684734"/>
              <a:gd name="connsiteX65" fmla="*/ 507968 w 696849"/>
              <a:gd name="connsiteY65" fmla="*/ 93274 h 684734"/>
              <a:gd name="connsiteX66" fmla="*/ 503015 w 696849"/>
              <a:gd name="connsiteY66" fmla="*/ 88365 h 684734"/>
              <a:gd name="connsiteX67" fmla="*/ 521779 w 696849"/>
              <a:gd name="connsiteY67" fmla="*/ 69861 h 684734"/>
              <a:gd name="connsiteX68" fmla="*/ 583978 w 696849"/>
              <a:gd name="connsiteY68" fmla="*/ 69861 h 684734"/>
              <a:gd name="connsiteX69" fmla="*/ 623411 w 696849"/>
              <a:gd name="connsiteY69" fmla="*/ 108851 h 684734"/>
              <a:gd name="connsiteX70" fmla="*/ 636270 w 696849"/>
              <a:gd name="connsiteY70" fmla="*/ 139628 h 684734"/>
              <a:gd name="connsiteX71" fmla="*/ 623411 w 696849"/>
              <a:gd name="connsiteY71" fmla="*/ 170405 h 684734"/>
              <a:gd name="connsiteX72" fmla="*/ 604647 w 696849"/>
              <a:gd name="connsiteY72" fmla="*/ 188909 h 684734"/>
              <a:gd name="connsiteX73" fmla="*/ 599599 w 696849"/>
              <a:gd name="connsiteY73" fmla="*/ 183905 h 684734"/>
              <a:gd name="connsiteX74" fmla="*/ 604647 w 696849"/>
              <a:gd name="connsiteY74" fmla="*/ 188909 h 684734"/>
              <a:gd name="connsiteX75" fmla="*/ 336804 w 696849"/>
              <a:gd name="connsiteY75" fmla="*/ 453909 h 684734"/>
              <a:gd name="connsiteX76" fmla="*/ 512826 w 696849"/>
              <a:gd name="connsiteY76" fmla="*/ 628090 h 684734"/>
              <a:gd name="connsiteX77" fmla="*/ 502825 w 696849"/>
              <a:gd name="connsiteY77" fmla="*/ 638097 h 684734"/>
              <a:gd name="connsiteX78" fmla="*/ 140208 w 696849"/>
              <a:gd name="connsiteY78" fmla="*/ 562100 h 684734"/>
              <a:gd name="connsiteX79" fmla="*/ 97822 w 696849"/>
              <a:gd name="connsiteY79" fmla="*/ 520183 h 684734"/>
              <a:gd name="connsiteX80" fmla="*/ 107823 w 696849"/>
              <a:gd name="connsiteY80" fmla="*/ 510270 h 684734"/>
              <a:gd name="connsiteX81" fmla="*/ 150209 w 696849"/>
              <a:gd name="connsiteY81" fmla="*/ 552187 h 684734"/>
              <a:gd name="connsiteX82" fmla="*/ 140208 w 696849"/>
              <a:gd name="connsiteY82" fmla="*/ 562100 h 68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696849" h="684734">
                <a:moveTo>
                  <a:pt x="559880" y="684735"/>
                </a:moveTo>
                <a:lnTo>
                  <a:pt x="549878" y="674727"/>
                </a:lnTo>
                <a:lnTo>
                  <a:pt x="676751" y="549166"/>
                </a:lnTo>
                <a:lnTo>
                  <a:pt x="627888" y="500830"/>
                </a:lnTo>
                <a:lnTo>
                  <a:pt x="606647" y="521882"/>
                </a:lnTo>
                <a:lnTo>
                  <a:pt x="596646" y="511875"/>
                </a:lnTo>
                <a:lnTo>
                  <a:pt x="617887" y="490822"/>
                </a:lnTo>
                <a:lnTo>
                  <a:pt x="574548" y="447962"/>
                </a:lnTo>
                <a:lnTo>
                  <a:pt x="538353" y="483742"/>
                </a:lnTo>
                <a:lnTo>
                  <a:pt x="528352" y="473735"/>
                </a:lnTo>
                <a:lnTo>
                  <a:pt x="564452" y="437954"/>
                </a:lnTo>
                <a:lnTo>
                  <a:pt x="521113" y="395094"/>
                </a:lnTo>
                <a:lnTo>
                  <a:pt x="499872" y="416146"/>
                </a:lnTo>
                <a:lnTo>
                  <a:pt x="489871" y="406139"/>
                </a:lnTo>
                <a:lnTo>
                  <a:pt x="511112" y="385087"/>
                </a:lnTo>
                <a:lnTo>
                  <a:pt x="490823" y="364978"/>
                </a:lnTo>
                <a:lnTo>
                  <a:pt x="500825" y="355065"/>
                </a:lnTo>
                <a:lnTo>
                  <a:pt x="696849" y="549166"/>
                </a:lnTo>
                <a:lnTo>
                  <a:pt x="559880" y="684640"/>
                </a:lnTo>
                <a:close/>
                <a:moveTo>
                  <a:pt x="502539" y="638003"/>
                </a:moveTo>
                <a:lnTo>
                  <a:pt x="326517" y="463822"/>
                </a:lnTo>
                <a:lnTo>
                  <a:pt x="185833" y="602978"/>
                </a:lnTo>
                <a:lnTo>
                  <a:pt x="132016" y="616573"/>
                </a:lnTo>
                <a:lnTo>
                  <a:pt x="128492" y="602884"/>
                </a:lnTo>
                <a:lnTo>
                  <a:pt x="178499" y="590233"/>
                </a:lnTo>
                <a:lnTo>
                  <a:pt x="589217" y="183905"/>
                </a:lnTo>
                <a:lnTo>
                  <a:pt x="553498" y="148502"/>
                </a:lnTo>
                <a:lnTo>
                  <a:pt x="184309" y="513763"/>
                </a:lnTo>
                <a:lnTo>
                  <a:pt x="174308" y="503756"/>
                </a:lnTo>
                <a:lnTo>
                  <a:pt x="543401" y="138590"/>
                </a:lnTo>
                <a:lnTo>
                  <a:pt x="533686" y="128960"/>
                </a:lnTo>
                <a:lnTo>
                  <a:pt x="543687" y="118953"/>
                </a:lnTo>
                <a:lnTo>
                  <a:pt x="599313" y="173992"/>
                </a:lnTo>
                <a:lnTo>
                  <a:pt x="613029" y="160398"/>
                </a:lnTo>
                <a:cubicBezTo>
                  <a:pt x="618649" y="154828"/>
                  <a:pt x="621697" y="147464"/>
                  <a:pt x="621697" y="139628"/>
                </a:cubicBezTo>
                <a:cubicBezTo>
                  <a:pt x="621697" y="131792"/>
                  <a:pt x="618649" y="124334"/>
                  <a:pt x="613029" y="118764"/>
                </a:cubicBezTo>
                <a:lnTo>
                  <a:pt x="573596" y="79774"/>
                </a:lnTo>
                <a:cubicBezTo>
                  <a:pt x="561975" y="68256"/>
                  <a:pt x="543116" y="68256"/>
                  <a:pt x="531495" y="79774"/>
                </a:cubicBezTo>
                <a:lnTo>
                  <a:pt x="96964" y="509609"/>
                </a:lnTo>
                <a:lnTo>
                  <a:pt x="69056" y="617894"/>
                </a:lnTo>
                <a:lnTo>
                  <a:pt x="81534" y="614779"/>
                </a:lnTo>
                <a:lnTo>
                  <a:pt x="85058" y="628468"/>
                </a:lnTo>
                <a:lnTo>
                  <a:pt x="49435" y="637437"/>
                </a:lnTo>
                <a:lnTo>
                  <a:pt x="84201" y="502435"/>
                </a:lnTo>
                <a:lnTo>
                  <a:pt x="356807" y="232808"/>
                </a:lnTo>
                <a:lnTo>
                  <a:pt x="307467" y="183999"/>
                </a:lnTo>
                <a:lnTo>
                  <a:pt x="286226" y="205052"/>
                </a:lnTo>
                <a:lnTo>
                  <a:pt x="276225" y="195045"/>
                </a:lnTo>
                <a:lnTo>
                  <a:pt x="297466" y="173992"/>
                </a:lnTo>
                <a:lnTo>
                  <a:pt x="254127" y="131037"/>
                </a:lnTo>
                <a:lnTo>
                  <a:pt x="218027" y="166817"/>
                </a:lnTo>
                <a:lnTo>
                  <a:pt x="208026" y="156905"/>
                </a:lnTo>
                <a:lnTo>
                  <a:pt x="244126" y="121124"/>
                </a:lnTo>
                <a:lnTo>
                  <a:pt x="200787" y="78263"/>
                </a:lnTo>
                <a:lnTo>
                  <a:pt x="179546" y="99316"/>
                </a:lnTo>
                <a:lnTo>
                  <a:pt x="169545" y="89309"/>
                </a:lnTo>
                <a:lnTo>
                  <a:pt x="190786" y="68256"/>
                </a:lnTo>
                <a:lnTo>
                  <a:pt x="141923" y="19920"/>
                </a:lnTo>
                <a:lnTo>
                  <a:pt x="20098" y="140572"/>
                </a:lnTo>
                <a:lnTo>
                  <a:pt x="197072" y="315603"/>
                </a:lnTo>
                <a:lnTo>
                  <a:pt x="187071" y="325610"/>
                </a:lnTo>
                <a:lnTo>
                  <a:pt x="0" y="140572"/>
                </a:lnTo>
                <a:lnTo>
                  <a:pt x="142018" y="0"/>
                </a:lnTo>
                <a:lnTo>
                  <a:pt x="367094" y="222801"/>
                </a:lnTo>
                <a:lnTo>
                  <a:pt x="503015" y="88365"/>
                </a:lnTo>
                <a:lnTo>
                  <a:pt x="507968" y="93274"/>
                </a:lnTo>
                <a:lnTo>
                  <a:pt x="503015" y="88365"/>
                </a:lnTo>
                <a:lnTo>
                  <a:pt x="521779" y="69861"/>
                </a:lnTo>
                <a:cubicBezTo>
                  <a:pt x="538925" y="52868"/>
                  <a:pt x="566833" y="52868"/>
                  <a:pt x="583978" y="69861"/>
                </a:cubicBezTo>
                <a:lnTo>
                  <a:pt x="623411" y="108851"/>
                </a:lnTo>
                <a:cubicBezTo>
                  <a:pt x="631698" y="117065"/>
                  <a:pt x="636270" y="128016"/>
                  <a:pt x="636270" y="139628"/>
                </a:cubicBezTo>
                <a:cubicBezTo>
                  <a:pt x="636270" y="151240"/>
                  <a:pt x="631698" y="162191"/>
                  <a:pt x="623411" y="170405"/>
                </a:cubicBezTo>
                <a:lnTo>
                  <a:pt x="604647" y="188909"/>
                </a:lnTo>
                <a:lnTo>
                  <a:pt x="599599" y="183905"/>
                </a:lnTo>
                <a:lnTo>
                  <a:pt x="604647" y="188909"/>
                </a:lnTo>
                <a:lnTo>
                  <a:pt x="336804" y="453909"/>
                </a:lnTo>
                <a:lnTo>
                  <a:pt x="512826" y="628090"/>
                </a:lnTo>
                <a:lnTo>
                  <a:pt x="502825" y="638097"/>
                </a:lnTo>
                <a:close/>
                <a:moveTo>
                  <a:pt x="140208" y="562100"/>
                </a:moveTo>
                <a:lnTo>
                  <a:pt x="97822" y="520183"/>
                </a:lnTo>
                <a:lnTo>
                  <a:pt x="107823" y="510270"/>
                </a:lnTo>
                <a:lnTo>
                  <a:pt x="150209" y="552187"/>
                </a:lnTo>
                <a:lnTo>
                  <a:pt x="140208" y="562100"/>
                </a:lnTo>
                <a:close/>
              </a:path>
            </a:pathLst>
          </a:custGeom>
          <a:solidFill>
            <a:srgbClr val="034EA2"/>
          </a:solidFill>
          <a:ln w="9525" cap="flat">
            <a:noFill/>
            <a:prstDash val="solid"/>
            <a:miter/>
          </a:ln>
        </p:spPr>
        <p:txBody>
          <a:bodyPr rtlCol="0" anchor="ctr"/>
          <a:lstStyle/>
          <a:p>
            <a:endParaRPr lang="en-GB" sz="1350"/>
          </a:p>
        </p:txBody>
      </p:sp>
      <p:sp>
        <p:nvSpPr>
          <p:cNvPr id="114" name="Graphic 32">
            <a:extLst>
              <a:ext uri="{FF2B5EF4-FFF2-40B4-BE49-F238E27FC236}">
                <a16:creationId xmlns:a16="http://schemas.microsoft.com/office/drawing/2014/main" id="{41C74408-57AC-1AE3-17B3-3F645B28B91E}"/>
              </a:ext>
            </a:extLst>
          </p:cNvPr>
          <p:cNvSpPr/>
          <p:nvPr/>
        </p:nvSpPr>
        <p:spPr>
          <a:xfrm>
            <a:off x="10496550" y="4134354"/>
            <a:ext cx="694266" cy="551946"/>
          </a:xfrm>
          <a:custGeom>
            <a:avLst/>
            <a:gdLst>
              <a:gd name="connsiteX0" fmla="*/ 750665 w 750855"/>
              <a:gd name="connsiteY0" fmla="*/ 596936 h 596935"/>
              <a:gd name="connsiteX1" fmla="*/ 0 w 750855"/>
              <a:gd name="connsiteY1" fmla="*/ 596936 h 596935"/>
              <a:gd name="connsiteX2" fmla="*/ 0 w 750855"/>
              <a:gd name="connsiteY2" fmla="*/ 88554 h 596935"/>
              <a:gd name="connsiteX3" fmla="*/ 268700 w 750855"/>
              <a:gd name="connsiteY3" fmla="*/ 88554 h 596935"/>
              <a:gd name="connsiteX4" fmla="*/ 268700 w 750855"/>
              <a:gd name="connsiteY4" fmla="*/ 28228 h 596935"/>
              <a:gd name="connsiteX5" fmla="*/ 296609 w 750855"/>
              <a:gd name="connsiteY5" fmla="*/ 0 h 596935"/>
              <a:gd name="connsiteX6" fmla="*/ 454152 w 750855"/>
              <a:gd name="connsiteY6" fmla="*/ 0 h 596935"/>
              <a:gd name="connsiteX7" fmla="*/ 482060 w 750855"/>
              <a:gd name="connsiteY7" fmla="*/ 28228 h 596935"/>
              <a:gd name="connsiteX8" fmla="*/ 482060 w 750855"/>
              <a:gd name="connsiteY8" fmla="*/ 39085 h 596935"/>
              <a:gd name="connsiteX9" fmla="*/ 467868 w 750855"/>
              <a:gd name="connsiteY9" fmla="*/ 39085 h 596935"/>
              <a:gd name="connsiteX10" fmla="*/ 467868 w 750855"/>
              <a:gd name="connsiteY10" fmla="*/ 28228 h 596935"/>
              <a:gd name="connsiteX11" fmla="*/ 454247 w 750855"/>
              <a:gd name="connsiteY11" fmla="*/ 14067 h 596935"/>
              <a:gd name="connsiteX12" fmla="*/ 296704 w 750855"/>
              <a:gd name="connsiteY12" fmla="*/ 14067 h 596935"/>
              <a:gd name="connsiteX13" fmla="*/ 283083 w 750855"/>
              <a:gd name="connsiteY13" fmla="*/ 28228 h 596935"/>
              <a:gd name="connsiteX14" fmla="*/ 283083 w 750855"/>
              <a:gd name="connsiteY14" fmla="*/ 88554 h 596935"/>
              <a:gd name="connsiteX15" fmla="*/ 750856 w 750855"/>
              <a:gd name="connsiteY15" fmla="*/ 88554 h 596935"/>
              <a:gd name="connsiteX16" fmla="*/ 750856 w 750855"/>
              <a:gd name="connsiteY16" fmla="*/ 596936 h 596935"/>
              <a:gd name="connsiteX17" fmla="*/ 14288 w 750855"/>
              <a:gd name="connsiteY17" fmla="*/ 582869 h 596935"/>
              <a:gd name="connsiteX18" fmla="*/ 736378 w 750855"/>
              <a:gd name="connsiteY18" fmla="*/ 582869 h 596935"/>
              <a:gd name="connsiteX19" fmla="*/ 736378 w 750855"/>
              <a:gd name="connsiteY19" fmla="*/ 102620 h 596935"/>
              <a:gd name="connsiteX20" fmla="*/ 21146 w 750855"/>
              <a:gd name="connsiteY20" fmla="*/ 102620 h 596935"/>
              <a:gd name="connsiteX21" fmla="*/ 142970 w 750855"/>
              <a:gd name="connsiteY21" fmla="*/ 265756 h 596935"/>
              <a:gd name="connsiteX22" fmla="*/ 264986 w 750855"/>
              <a:gd name="connsiteY22" fmla="*/ 265756 h 596935"/>
              <a:gd name="connsiteX23" fmla="*/ 264986 w 750855"/>
              <a:gd name="connsiteY23" fmla="*/ 279823 h 596935"/>
              <a:gd name="connsiteX24" fmla="*/ 135827 w 750855"/>
              <a:gd name="connsiteY24" fmla="*/ 279823 h 596935"/>
              <a:gd name="connsiteX25" fmla="*/ 14192 w 750855"/>
              <a:gd name="connsiteY25" fmla="*/ 116970 h 596935"/>
              <a:gd name="connsiteX26" fmla="*/ 14192 w 750855"/>
              <a:gd name="connsiteY26" fmla="*/ 582869 h 596935"/>
              <a:gd name="connsiteX27" fmla="*/ 633794 w 750855"/>
              <a:gd name="connsiteY27" fmla="*/ 497337 h 596935"/>
              <a:gd name="connsiteX28" fmla="*/ 116872 w 750855"/>
              <a:gd name="connsiteY28" fmla="*/ 497337 h 596935"/>
              <a:gd name="connsiteX29" fmla="*/ 116872 w 750855"/>
              <a:gd name="connsiteY29" fmla="*/ 447962 h 596935"/>
              <a:gd name="connsiteX30" fmla="*/ 131064 w 750855"/>
              <a:gd name="connsiteY30" fmla="*/ 447962 h 596935"/>
              <a:gd name="connsiteX31" fmla="*/ 131064 w 750855"/>
              <a:gd name="connsiteY31" fmla="*/ 483270 h 596935"/>
              <a:gd name="connsiteX32" fmla="*/ 619506 w 750855"/>
              <a:gd name="connsiteY32" fmla="*/ 483270 h 596935"/>
              <a:gd name="connsiteX33" fmla="*/ 619506 w 750855"/>
              <a:gd name="connsiteY33" fmla="*/ 405667 h 596935"/>
              <a:gd name="connsiteX34" fmla="*/ 633698 w 750855"/>
              <a:gd name="connsiteY34" fmla="*/ 405667 h 596935"/>
              <a:gd name="connsiteX35" fmla="*/ 633698 w 750855"/>
              <a:gd name="connsiteY35" fmla="*/ 497431 h 596935"/>
              <a:gd name="connsiteX36" fmla="*/ 455105 w 750855"/>
              <a:gd name="connsiteY36" fmla="*/ 322211 h 596935"/>
              <a:gd name="connsiteX37" fmla="*/ 295561 w 750855"/>
              <a:gd name="connsiteY37" fmla="*/ 322211 h 596935"/>
              <a:gd name="connsiteX38" fmla="*/ 295561 w 750855"/>
              <a:gd name="connsiteY38" fmla="*/ 223462 h 596935"/>
              <a:gd name="connsiteX39" fmla="*/ 455105 w 750855"/>
              <a:gd name="connsiteY39" fmla="*/ 223462 h 596935"/>
              <a:gd name="connsiteX40" fmla="*/ 455105 w 750855"/>
              <a:gd name="connsiteY40" fmla="*/ 265756 h 596935"/>
              <a:gd name="connsiteX41" fmla="*/ 607695 w 750855"/>
              <a:gd name="connsiteY41" fmla="*/ 265756 h 596935"/>
              <a:gd name="connsiteX42" fmla="*/ 682276 w 750855"/>
              <a:gd name="connsiteY42" fmla="*/ 165873 h 596935"/>
              <a:gd name="connsiteX43" fmla="*/ 693706 w 750855"/>
              <a:gd name="connsiteY43" fmla="*/ 174275 h 596935"/>
              <a:gd name="connsiteX44" fmla="*/ 614839 w 750855"/>
              <a:gd name="connsiteY44" fmla="*/ 279823 h 596935"/>
              <a:gd name="connsiteX45" fmla="*/ 455105 w 750855"/>
              <a:gd name="connsiteY45" fmla="*/ 279823 h 596935"/>
              <a:gd name="connsiteX46" fmla="*/ 455105 w 750855"/>
              <a:gd name="connsiteY46" fmla="*/ 322211 h 596935"/>
              <a:gd name="connsiteX47" fmla="*/ 309753 w 750855"/>
              <a:gd name="connsiteY47" fmla="*/ 308145 h 596935"/>
              <a:gd name="connsiteX48" fmla="*/ 440912 w 750855"/>
              <a:gd name="connsiteY48" fmla="*/ 308145 h 596935"/>
              <a:gd name="connsiteX49" fmla="*/ 440912 w 750855"/>
              <a:gd name="connsiteY49" fmla="*/ 237528 h 596935"/>
              <a:gd name="connsiteX50" fmla="*/ 309753 w 750855"/>
              <a:gd name="connsiteY50" fmla="*/ 237528 h 596935"/>
              <a:gd name="connsiteX51" fmla="*/ 309753 w 750855"/>
              <a:gd name="connsiteY51" fmla="*/ 308145 h 59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50855" h="596935">
                <a:moveTo>
                  <a:pt x="750665" y="596936"/>
                </a:moveTo>
                <a:lnTo>
                  <a:pt x="0" y="596936"/>
                </a:lnTo>
                <a:lnTo>
                  <a:pt x="0" y="88554"/>
                </a:lnTo>
                <a:lnTo>
                  <a:pt x="268700" y="88554"/>
                </a:lnTo>
                <a:lnTo>
                  <a:pt x="268700" y="28228"/>
                </a:lnTo>
                <a:cubicBezTo>
                  <a:pt x="268700" y="12651"/>
                  <a:pt x="281178" y="0"/>
                  <a:pt x="296609" y="0"/>
                </a:cubicBezTo>
                <a:lnTo>
                  <a:pt x="454152" y="0"/>
                </a:lnTo>
                <a:cubicBezTo>
                  <a:pt x="469487" y="0"/>
                  <a:pt x="482060" y="12651"/>
                  <a:pt x="482060" y="28228"/>
                </a:cubicBezTo>
                <a:lnTo>
                  <a:pt x="482060" y="39085"/>
                </a:lnTo>
                <a:lnTo>
                  <a:pt x="467868" y="39085"/>
                </a:lnTo>
                <a:lnTo>
                  <a:pt x="467868" y="28228"/>
                </a:lnTo>
                <a:cubicBezTo>
                  <a:pt x="467868" y="20392"/>
                  <a:pt x="461772" y="14067"/>
                  <a:pt x="454247" y="14067"/>
                </a:cubicBezTo>
                <a:lnTo>
                  <a:pt x="296704" y="14067"/>
                </a:lnTo>
                <a:cubicBezTo>
                  <a:pt x="289179" y="14067"/>
                  <a:pt x="283083" y="20392"/>
                  <a:pt x="283083" y="28228"/>
                </a:cubicBezTo>
                <a:lnTo>
                  <a:pt x="283083" y="88554"/>
                </a:lnTo>
                <a:lnTo>
                  <a:pt x="750856" y="88554"/>
                </a:lnTo>
                <a:lnTo>
                  <a:pt x="750856" y="596936"/>
                </a:lnTo>
                <a:close/>
                <a:moveTo>
                  <a:pt x="14288" y="582869"/>
                </a:moveTo>
                <a:lnTo>
                  <a:pt x="736378" y="582869"/>
                </a:lnTo>
                <a:lnTo>
                  <a:pt x="736378" y="102620"/>
                </a:lnTo>
                <a:lnTo>
                  <a:pt x="21146" y="102620"/>
                </a:lnTo>
                <a:lnTo>
                  <a:pt x="142970" y="265756"/>
                </a:lnTo>
                <a:lnTo>
                  <a:pt x="264986" y="265756"/>
                </a:lnTo>
                <a:lnTo>
                  <a:pt x="264986" y="279823"/>
                </a:lnTo>
                <a:lnTo>
                  <a:pt x="135827" y="279823"/>
                </a:lnTo>
                <a:lnTo>
                  <a:pt x="14192" y="116970"/>
                </a:lnTo>
                <a:lnTo>
                  <a:pt x="14192" y="582869"/>
                </a:lnTo>
                <a:close/>
                <a:moveTo>
                  <a:pt x="633794" y="497337"/>
                </a:moveTo>
                <a:lnTo>
                  <a:pt x="116872" y="497337"/>
                </a:lnTo>
                <a:lnTo>
                  <a:pt x="116872" y="447962"/>
                </a:lnTo>
                <a:lnTo>
                  <a:pt x="131064" y="447962"/>
                </a:lnTo>
                <a:lnTo>
                  <a:pt x="131064" y="483270"/>
                </a:lnTo>
                <a:lnTo>
                  <a:pt x="619506" y="483270"/>
                </a:lnTo>
                <a:lnTo>
                  <a:pt x="619506" y="405667"/>
                </a:lnTo>
                <a:lnTo>
                  <a:pt x="633698" y="405667"/>
                </a:lnTo>
                <a:lnTo>
                  <a:pt x="633698" y="497431"/>
                </a:lnTo>
                <a:close/>
                <a:moveTo>
                  <a:pt x="455105" y="322211"/>
                </a:moveTo>
                <a:lnTo>
                  <a:pt x="295561" y="322211"/>
                </a:lnTo>
                <a:lnTo>
                  <a:pt x="295561" y="223462"/>
                </a:lnTo>
                <a:lnTo>
                  <a:pt x="455105" y="223462"/>
                </a:lnTo>
                <a:lnTo>
                  <a:pt x="455105" y="265756"/>
                </a:lnTo>
                <a:lnTo>
                  <a:pt x="607695" y="265756"/>
                </a:lnTo>
                <a:lnTo>
                  <a:pt x="682276" y="165873"/>
                </a:lnTo>
                <a:lnTo>
                  <a:pt x="693706" y="174275"/>
                </a:lnTo>
                <a:lnTo>
                  <a:pt x="614839" y="279823"/>
                </a:lnTo>
                <a:lnTo>
                  <a:pt x="455105" y="279823"/>
                </a:lnTo>
                <a:lnTo>
                  <a:pt x="455105" y="322211"/>
                </a:lnTo>
                <a:close/>
                <a:moveTo>
                  <a:pt x="309753" y="308145"/>
                </a:moveTo>
                <a:lnTo>
                  <a:pt x="440912" y="308145"/>
                </a:lnTo>
                <a:lnTo>
                  <a:pt x="440912" y="237528"/>
                </a:lnTo>
                <a:lnTo>
                  <a:pt x="309753" y="237528"/>
                </a:lnTo>
                <a:lnTo>
                  <a:pt x="309753" y="308145"/>
                </a:lnTo>
                <a:close/>
              </a:path>
            </a:pathLst>
          </a:custGeom>
          <a:solidFill>
            <a:srgbClr val="034EA2"/>
          </a:solidFill>
          <a:ln w="9525" cap="flat">
            <a:noFill/>
            <a:prstDash val="solid"/>
            <a:miter/>
          </a:ln>
        </p:spPr>
        <p:txBody>
          <a:bodyPr rtlCol="0" anchor="ctr"/>
          <a:lstStyle/>
          <a:p>
            <a:endParaRPr lang="en-GB" sz="1350"/>
          </a:p>
        </p:txBody>
      </p:sp>
      <p:sp>
        <p:nvSpPr>
          <p:cNvPr id="115" name="Graphic 33">
            <a:extLst>
              <a:ext uri="{FF2B5EF4-FFF2-40B4-BE49-F238E27FC236}">
                <a16:creationId xmlns:a16="http://schemas.microsoft.com/office/drawing/2014/main" id="{7C7F3D2B-33FB-CF4D-852D-82ADA40B84B3}"/>
              </a:ext>
            </a:extLst>
          </p:cNvPr>
          <p:cNvSpPr/>
          <p:nvPr/>
        </p:nvSpPr>
        <p:spPr>
          <a:xfrm>
            <a:off x="8839200" y="4230000"/>
            <a:ext cx="758205" cy="513451"/>
          </a:xfrm>
          <a:custGeom>
            <a:avLst/>
            <a:gdLst>
              <a:gd name="connsiteX0" fmla="*/ 682181 w 820007"/>
              <a:gd name="connsiteY0" fmla="*/ 555302 h 555302"/>
              <a:gd name="connsiteX1" fmla="*/ 330137 w 820007"/>
              <a:gd name="connsiteY1" fmla="*/ 555302 h 555302"/>
              <a:gd name="connsiteX2" fmla="*/ 330137 w 820007"/>
              <a:gd name="connsiteY2" fmla="*/ 298798 h 555302"/>
              <a:gd name="connsiteX3" fmla="*/ 682181 w 820007"/>
              <a:gd name="connsiteY3" fmla="*/ 298798 h 555302"/>
              <a:gd name="connsiteX4" fmla="*/ 682181 w 820007"/>
              <a:gd name="connsiteY4" fmla="*/ 555302 h 555302"/>
              <a:gd name="connsiteX5" fmla="*/ 344329 w 820007"/>
              <a:gd name="connsiteY5" fmla="*/ 541236 h 555302"/>
              <a:gd name="connsiteX6" fmla="*/ 667988 w 820007"/>
              <a:gd name="connsiteY6" fmla="*/ 541236 h 555302"/>
              <a:gd name="connsiteX7" fmla="*/ 667988 w 820007"/>
              <a:gd name="connsiteY7" fmla="*/ 312865 h 555302"/>
              <a:gd name="connsiteX8" fmla="*/ 344329 w 820007"/>
              <a:gd name="connsiteY8" fmla="*/ 312865 h 555302"/>
              <a:gd name="connsiteX9" fmla="*/ 344329 w 820007"/>
              <a:gd name="connsiteY9" fmla="*/ 541236 h 555302"/>
              <a:gd name="connsiteX10" fmla="*/ 279178 w 820007"/>
              <a:gd name="connsiteY10" fmla="*/ 555302 h 555302"/>
              <a:gd name="connsiteX11" fmla="*/ 0 w 820007"/>
              <a:gd name="connsiteY11" fmla="*/ 555302 h 555302"/>
              <a:gd name="connsiteX12" fmla="*/ 0 w 820007"/>
              <a:gd name="connsiteY12" fmla="*/ 0 h 555302"/>
              <a:gd name="connsiteX13" fmla="*/ 318707 w 820007"/>
              <a:gd name="connsiteY13" fmla="*/ 0 h 555302"/>
              <a:gd name="connsiteX14" fmla="*/ 413671 w 820007"/>
              <a:gd name="connsiteY14" fmla="*/ 94407 h 555302"/>
              <a:gd name="connsiteX15" fmla="*/ 413671 w 820007"/>
              <a:gd name="connsiteY15" fmla="*/ 253389 h 555302"/>
              <a:gd name="connsiteX16" fmla="*/ 399479 w 820007"/>
              <a:gd name="connsiteY16" fmla="*/ 253389 h 555302"/>
              <a:gd name="connsiteX17" fmla="*/ 399479 w 820007"/>
              <a:gd name="connsiteY17" fmla="*/ 100166 h 555302"/>
              <a:gd name="connsiteX18" fmla="*/ 312801 w 820007"/>
              <a:gd name="connsiteY18" fmla="*/ 13972 h 555302"/>
              <a:gd name="connsiteX19" fmla="*/ 14192 w 820007"/>
              <a:gd name="connsiteY19" fmla="*/ 13972 h 555302"/>
              <a:gd name="connsiteX20" fmla="*/ 14192 w 820007"/>
              <a:gd name="connsiteY20" fmla="*/ 541141 h 555302"/>
              <a:gd name="connsiteX21" fmla="*/ 279273 w 820007"/>
              <a:gd name="connsiteY21" fmla="*/ 541141 h 555302"/>
              <a:gd name="connsiteX22" fmla="*/ 279273 w 820007"/>
              <a:gd name="connsiteY22" fmla="*/ 555208 h 555302"/>
              <a:gd name="connsiteX23" fmla="*/ 755999 w 820007"/>
              <a:gd name="connsiteY23" fmla="*/ 547561 h 555302"/>
              <a:gd name="connsiteX24" fmla="*/ 741807 w 820007"/>
              <a:gd name="connsiteY24" fmla="*/ 547561 h 555302"/>
              <a:gd name="connsiteX25" fmla="*/ 741807 w 820007"/>
              <a:gd name="connsiteY25" fmla="*/ 530851 h 555302"/>
              <a:gd name="connsiteX26" fmla="*/ 741236 w 820007"/>
              <a:gd name="connsiteY26" fmla="*/ 530851 h 555302"/>
              <a:gd name="connsiteX27" fmla="*/ 716661 w 820007"/>
              <a:gd name="connsiteY27" fmla="*/ 486196 h 555302"/>
              <a:gd name="connsiteX28" fmla="*/ 716661 w 820007"/>
              <a:gd name="connsiteY28" fmla="*/ 167667 h 555302"/>
              <a:gd name="connsiteX29" fmla="*/ 781145 w 820007"/>
              <a:gd name="connsiteY29" fmla="*/ 167667 h 555302"/>
              <a:gd name="connsiteX30" fmla="*/ 781145 w 820007"/>
              <a:gd name="connsiteY30" fmla="*/ 207035 h 555302"/>
              <a:gd name="connsiteX31" fmla="*/ 820007 w 820007"/>
              <a:gd name="connsiteY31" fmla="*/ 207035 h 555302"/>
              <a:gd name="connsiteX32" fmla="*/ 820007 w 820007"/>
              <a:gd name="connsiteY32" fmla="*/ 295872 h 555302"/>
              <a:gd name="connsiteX33" fmla="*/ 805815 w 820007"/>
              <a:gd name="connsiteY33" fmla="*/ 295872 h 555302"/>
              <a:gd name="connsiteX34" fmla="*/ 805815 w 820007"/>
              <a:gd name="connsiteY34" fmla="*/ 221101 h 555302"/>
              <a:gd name="connsiteX35" fmla="*/ 781145 w 820007"/>
              <a:gd name="connsiteY35" fmla="*/ 221101 h 555302"/>
              <a:gd name="connsiteX36" fmla="*/ 781145 w 820007"/>
              <a:gd name="connsiteY36" fmla="*/ 486196 h 555302"/>
              <a:gd name="connsiteX37" fmla="*/ 755999 w 820007"/>
              <a:gd name="connsiteY37" fmla="*/ 530851 h 555302"/>
              <a:gd name="connsiteX38" fmla="*/ 755999 w 820007"/>
              <a:gd name="connsiteY38" fmla="*/ 547561 h 555302"/>
              <a:gd name="connsiteX39" fmla="*/ 730853 w 820007"/>
              <a:gd name="connsiteY39" fmla="*/ 482609 h 555302"/>
              <a:gd name="connsiteX40" fmla="*/ 748951 w 820007"/>
              <a:gd name="connsiteY40" fmla="*/ 515368 h 555302"/>
              <a:gd name="connsiteX41" fmla="*/ 767048 w 820007"/>
              <a:gd name="connsiteY41" fmla="*/ 482609 h 555302"/>
              <a:gd name="connsiteX42" fmla="*/ 767048 w 820007"/>
              <a:gd name="connsiteY42" fmla="*/ 181734 h 555302"/>
              <a:gd name="connsiteX43" fmla="*/ 730949 w 820007"/>
              <a:gd name="connsiteY43" fmla="*/ 181734 h 555302"/>
              <a:gd name="connsiteX44" fmla="*/ 730949 w 820007"/>
              <a:gd name="connsiteY44" fmla="*/ 482609 h 555302"/>
              <a:gd name="connsiteX45" fmla="*/ 602742 w 820007"/>
              <a:gd name="connsiteY45" fmla="*/ 504984 h 555302"/>
              <a:gd name="connsiteX46" fmla="*/ 571310 w 820007"/>
              <a:gd name="connsiteY46" fmla="*/ 473735 h 555302"/>
              <a:gd name="connsiteX47" fmla="*/ 602742 w 820007"/>
              <a:gd name="connsiteY47" fmla="*/ 442486 h 555302"/>
              <a:gd name="connsiteX48" fmla="*/ 634175 w 820007"/>
              <a:gd name="connsiteY48" fmla="*/ 473735 h 555302"/>
              <a:gd name="connsiteX49" fmla="*/ 602742 w 820007"/>
              <a:gd name="connsiteY49" fmla="*/ 504984 h 555302"/>
              <a:gd name="connsiteX50" fmla="*/ 585502 w 820007"/>
              <a:gd name="connsiteY50" fmla="*/ 473735 h 555302"/>
              <a:gd name="connsiteX51" fmla="*/ 602742 w 820007"/>
              <a:gd name="connsiteY51" fmla="*/ 490917 h 555302"/>
              <a:gd name="connsiteX52" fmla="*/ 619982 w 820007"/>
              <a:gd name="connsiteY52" fmla="*/ 473735 h 555302"/>
              <a:gd name="connsiteX53" fmla="*/ 602742 w 820007"/>
              <a:gd name="connsiteY53" fmla="*/ 456553 h 555302"/>
              <a:gd name="connsiteX54" fmla="*/ 585502 w 820007"/>
              <a:gd name="connsiteY54" fmla="*/ 473735 h 555302"/>
              <a:gd name="connsiteX55" fmla="*/ 506921 w 820007"/>
              <a:gd name="connsiteY55" fmla="*/ 439371 h 555302"/>
              <a:gd name="connsiteX56" fmla="*/ 390430 w 820007"/>
              <a:gd name="connsiteY56" fmla="*/ 361107 h 555302"/>
              <a:gd name="connsiteX57" fmla="*/ 398431 w 820007"/>
              <a:gd name="connsiteY57" fmla="*/ 349495 h 555302"/>
              <a:gd name="connsiteX58" fmla="*/ 507016 w 820007"/>
              <a:gd name="connsiteY58" fmla="*/ 422472 h 555302"/>
              <a:gd name="connsiteX59" fmla="*/ 616934 w 820007"/>
              <a:gd name="connsiteY59" fmla="*/ 348645 h 555302"/>
              <a:gd name="connsiteX60" fmla="*/ 624935 w 820007"/>
              <a:gd name="connsiteY60" fmla="*/ 360257 h 555302"/>
              <a:gd name="connsiteX61" fmla="*/ 507016 w 820007"/>
              <a:gd name="connsiteY61" fmla="*/ 439465 h 555302"/>
              <a:gd name="connsiteX62" fmla="*/ 176879 w 820007"/>
              <a:gd name="connsiteY62" fmla="*/ 324100 h 555302"/>
              <a:gd name="connsiteX63" fmla="*/ 63056 w 820007"/>
              <a:gd name="connsiteY63" fmla="*/ 324100 h 555302"/>
              <a:gd name="connsiteX64" fmla="*/ 63056 w 820007"/>
              <a:gd name="connsiteY64" fmla="*/ 310033 h 555302"/>
              <a:gd name="connsiteX65" fmla="*/ 176879 w 820007"/>
              <a:gd name="connsiteY65" fmla="*/ 310033 h 555302"/>
              <a:gd name="connsiteX66" fmla="*/ 176879 w 820007"/>
              <a:gd name="connsiteY66" fmla="*/ 324100 h 555302"/>
              <a:gd name="connsiteX67" fmla="*/ 290703 w 820007"/>
              <a:gd name="connsiteY67" fmla="*/ 268588 h 555302"/>
              <a:gd name="connsiteX68" fmla="*/ 63056 w 820007"/>
              <a:gd name="connsiteY68" fmla="*/ 268588 h 555302"/>
              <a:gd name="connsiteX69" fmla="*/ 63056 w 820007"/>
              <a:gd name="connsiteY69" fmla="*/ 254522 h 555302"/>
              <a:gd name="connsiteX70" fmla="*/ 290703 w 820007"/>
              <a:gd name="connsiteY70" fmla="*/ 254522 h 555302"/>
              <a:gd name="connsiteX71" fmla="*/ 290703 w 820007"/>
              <a:gd name="connsiteY71" fmla="*/ 268588 h 555302"/>
              <a:gd name="connsiteX72" fmla="*/ 682943 w 820007"/>
              <a:gd name="connsiteY72" fmla="*/ 251500 h 555302"/>
              <a:gd name="connsiteX73" fmla="*/ 445199 w 820007"/>
              <a:gd name="connsiteY73" fmla="*/ 251500 h 555302"/>
              <a:gd name="connsiteX74" fmla="*/ 445199 w 820007"/>
              <a:gd name="connsiteY74" fmla="*/ 95634 h 555302"/>
              <a:gd name="connsiteX75" fmla="*/ 682943 w 820007"/>
              <a:gd name="connsiteY75" fmla="*/ 95634 h 555302"/>
              <a:gd name="connsiteX76" fmla="*/ 682943 w 820007"/>
              <a:gd name="connsiteY76" fmla="*/ 251500 h 555302"/>
              <a:gd name="connsiteX77" fmla="*/ 459391 w 820007"/>
              <a:gd name="connsiteY77" fmla="*/ 237434 h 555302"/>
              <a:gd name="connsiteX78" fmla="*/ 668750 w 820007"/>
              <a:gd name="connsiteY78" fmla="*/ 237434 h 555302"/>
              <a:gd name="connsiteX79" fmla="*/ 668750 w 820007"/>
              <a:gd name="connsiteY79" fmla="*/ 109795 h 555302"/>
              <a:gd name="connsiteX80" fmla="*/ 459391 w 820007"/>
              <a:gd name="connsiteY80" fmla="*/ 109795 h 555302"/>
              <a:gd name="connsiteX81" fmla="*/ 459391 w 820007"/>
              <a:gd name="connsiteY81" fmla="*/ 237434 h 555302"/>
              <a:gd name="connsiteX82" fmla="*/ 290608 w 820007"/>
              <a:gd name="connsiteY82" fmla="*/ 213171 h 555302"/>
              <a:gd name="connsiteX83" fmla="*/ 63056 w 820007"/>
              <a:gd name="connsiteY83" fmla="*/ 213171 h 555302"/>
              <a:gd name="connsiteX84" fmla="*/ 63056 w 820007"/>
              <a:gd name="connsiteY84" fmla="*/ 199105 h 555302"/>
              <a:gd name="connsiteX85" fmla="*/ 290703 w 820007"/>
              <a:gd name="connsiteY85" fmla="*/ 199105 h 555302"/>
              <a:gd name="connsiteX86" fmla="*/ 290703 w 820007"/>
              <a:gd name="connsiteY86" fmla="*/ 213171 h 555302"/>
              <a:gd name="connsiteX87" fmla="*/ 627221 w 820007"/>
              <a:gd name="connsiteY87" fmla="*/ 200237 h 555302"/>
              <a:gd name="connsiteX88" fmla="*/ 500634 w 820007"/>
              <a:gd name="connsiteY88" fmla="*/ 200237 h 555302"/>
              <a:gd name="connsiteX89" fmla="*/ 500634 w 820007"/>
              <a:gd name="connsiteY89" fmla="*/ 186171 h 555302"/>
              <a:gd name="connsiteX90" fmla="*/ 627221 w 820007"/>
              <a:gd name="connsiteY90" fmla="*/ 186171 h 555302"/>
              <a:gd name="connsiteX91" fmla="*/ 627221 w 820007"/>
              <a:gd name="connsiteY91" fmla="*/ 200237 h 555302"/>
              <a:gd name="connsiteX92" fmla="*/ 597218 w 820007"/>
              <a:gd name="connsiteY92" fmla="*/ 156716 h 555302"/>
              <a:gd name="connsiteX93" fmla="*/ 500729 w 820007"/>
              <a:gd name="connsiteY93" fmla="*/ 156716 h 555302"/>
              <a:gd name="connsiteX94" fmla="*/ 500729 w 820007"/>
              <a:gd name="connsiteY94" fmla="*/ 142649 h 555302"/>
              <a:gd name="connsiteX95" fmla="*/ 597218 w 820007"/>
              <a:gd name="connsiteY95" fmla="*/ 142649 h 555302"/>
              <a:gd name="connsiteX96" fmla="*/ 597218 w 820007"/>
              <a:gd name="connsiteY96" fmla="*/ 156716 h 555302"/>
              <a:gd name="connsiteX97" fmla="*/ 106299 w 820007"/>
              <a:gd name="connsiteY97" fmla="*/ 151807 h 555302"/>
              <a:gd name="connsiteX98" fmla="*/ 66389 w 820007"/>
              <a:gd name="connsiteY98" fmla="*/ 112250 h 555302"/>
              <a:gd name="connsiteX99" fmla="*/ 106299 w 820007"/>
              <a:gd name="connsiteY99" fmla="*/ 72693 h 555302"/>
              <a:gd name="connsiteX100" fmla="*/ 146114 w 820007"/>
              <a:gd name="connsiteY100" fmla="*/ 112250 h 555302"/>
              <a:gd name="connsiteX101" fmla="*/ 106299 w 820007"/>
              <a:gd name="connsiteY101" fmla="*/ 151807 h 555302"/>
              <a:gd name="connsiteX102" fmla="*/ 80677 w 820007"/>
              <a:gd name="connsiteY102" fmla="*/ 112250 h 555302"/>
              <a:gd name="connsiteX103" fmla="*/ 106299 w 820007"/>
              <a:gd name="connsiteY103" fmla="*/ 137740 h 555302"/>
              <a:gd name="connsiteX104" fmla="*/ 131921 w 820007"/>
              <a:gd name="connsiteY104" fmla="*/ 112250 h 555302"/>
              <a:gd name="connsiteX105" fmla="*/ 106299 w 820007"/>
              <a:gd name="connsiteY105" fmla="*/ 86760 h 555302"/>
              <a:gd name="connsiteX106" fmla="*/ 80677 w 820007"/>
              <a:gd name="connsiteY106" fmla="*/ 112250 h 55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820007" h="555302">
                <a:moveTo>
                  <a:pt x="682181" y="555302"/>
                </a:moveTo>
                <a:lnTo>
                  <a:pt x="330137" y="555302"/>
                </a:lnTo>
                <a:lnTo>
                  <a:pt x="330137" y="298798"/>
                </a:lnTo>
                <a:lnTo>
                  <a:pt x="682181" y="298798"/>
                </a:lnTo>
                <a:lnTo>
                  <a:pt x="682181" y="555302"/>
                </a:lnTo>
                <a:close/>
                <a:moveTo>
                  <a:pt x="344329" y="541236"/>
                </a:moveTo>
                <a:lnTo>
                  <a:pt x="667988" y="541236"/>
                </a:lnTo>
                <a:lnTo>
                  <a:pt x="667988" y="312865"/>
                </a:lnTo>
                <a:lnTo>
                  <a:pt x="344329" y="312865"/>
                </a:lnTo>
                <a:lnTo>
                  <a:pt x="344329" y="541236"/>
                </a:lnTo>
                <a:close/>
                <a:moveTo>
                  <a:pt x="279178" y="555302"/>
                </a:moveTo>
                <a:lnTo>
                  <a:pt x="0" y="555302"/>
                </a:lnTo>
                <a:lnTo>
                  <a:pt x="0" y="0"/>
                </a:lnTo>
                <a:lnTo>
                  <a:pt x="318707" y="0"/>
                </a:lnTo>
                <a:lnTo>
                  <a:pt x="413671" y="94407"/>
                </a:lnTo>
                <a:lnTo>
                  <a:pt x="413671" y="253389"/>
                </a:lnTo>
                <a:lnTo>
                  <a:pt x="399479" y="253389"/>
                </a:lnTo>
                <a:lnTo>
                  <a:pt x="399479" y="100166"/>
                </a:lnTo>
                <a:lnTo>
                  <a:pt x="312801" y="13972"/>
                </a:lnTo>
                <a:lnTo>
                  <a:pt x="14192" y="13972"/>
                </a:lnTo>
                <a:lnTo>
                  <a:pt x="14192" y="541141"/>
                </a:lnTo>
                <a:lnTo>
                  <a:pt x="279273" y="541141"/>
                </a:lnTo>
                <a:lnTo>
                  <a:pt x="279273" y="555208"/>
                </a:lnTo>
                <a:close/>
                <a:moveTo>
                  <a:pt x="755999" y="547561"/>
                </a:moveTo>
                <a:lnTo>
                  <a:pt x="741807" y="547561"/>
                </a:lnTo>
                <a:lnTo>
                  <a:pt x="741807" y="530851"/>
                </a:lnTo>
                <a:lnTo>
                  <a:pt x="741236" y="530851"/>
                </a:lnTo>
                <a:lnTo>
                  <a:pt x="716661" y="486196"/>
                </a:lnTo>
                <a:lnTo>
                  <a:pt x="716661" y="167667"/>
                </a:lnTo>
                <a:lnTo>
                  <a:pt x="781145" y="167667"/>
                </a:lnTo>
                <a:lnTo>
                  <a:pt x="781145" y="207035"/>
                </a:lnTo>
                <a:lnTo>
                  <a:pt x="820007" y="207035"/>
                </a:lnTo>
                <a:lnTo>
                  <a:pt x="820007" y="295872"/>
                </a:lnTo>
                <a:lnTo>
                  <a:pt x="805815" y="295872"/>
                </a:lnTo>
                <a:lnTo>
                  <a:pt x="805815" y="221101"/>
                </a:lnTo>
                <a:lnTo>
                  <a:pt x="781145" y="221101"/>
                </a:lnTo>
                <a:lnTo>
                  <a:pt x="781145" y="486196"/>
                </a:lnTo>
                <a:lnTo>
                  <a:pt x="755999" y="530851"/>
                </a:lnTo>
                <a:lnTo>
                  <a:pt x="755999" y="547561"/>
                </a:lnTo>
                <a:close/>
                <a:moveTo>
                  <a:pt x="730853" y="482609"/>
                </a:moveTo>
                <a:lnTo>
                  <a:pt x="748951" y="515368"/>
                </a:lnTo>
                <a:lnTo>
                  <a:pt x="767048" y="482609"/>
                </a:lnTo>
                <a:lnTo>
                  <a:pt x="767048" y="181734"/>
                </a:lnTo>
                <a:lnTo>
                  <a:pt x="730949" y="181734"/>
                </a:lnTo>
                <a:lnTo>
                  <a:pt x="730949" y="482609"/>
                </a:lnTo>
                <a:close/>
                <a:moveTo>
                  <a:pt x="602742" y="504984"/>
                </a:moveTo>
                <a:cubicBezTo>
                  <a:pt x="585407" y="504984"/>
                  <a:pt x="571310" y="491011"/>
                  <a:pt x="571310" y="473735"/>
                </a:cubicBezTo>
                <a:cubicBezTo>
                  <a:pt x="571310" y="456458"/>
                  <a:pt x="585407" y="442486"/>
                  <a:pt x="602742" y="442486"/>
                </a:cubicBezTo>
                <a:cubicBezTo>
                  <a:pt x="620077" y="442486"/>
                  <a:pt x="634175" y="456458"/>
                  <a:pt x="634175" y="473735"/>
                </a:cubicBezTo>
                <a:cubicBezTo>
                  <a:pt x="634175" y="491011"/>
                  <a:pt x="620077" y="504984"/>
                  <a:pt x="602742" y="504984"/>
                </a:cubicBezTo>
                <a:close/>
                <a:moveTo>
                  <a:pt x="585502" y="473735"/>
                </a:moveTo>
                <a:cubicBezTo>
                  <a:pt x="585502" y="483175"/>
                  <a:pt x="593217" y="490917"/>
                  <a:pt x="602742" y="490917"/>
                </a:cubicBezTo>
                <a:cubicBezTo>
                  <a:pt x="612267" y="490917"/>
                  <a:pt x="619982" y="483175"/>
                  <a:pt x="619982" y="473735"/>
                </a:cubicBezTo>
                <a:cubicBezTo>
                  <a:pt x="619982" y="464294"/>
                  <a:pt x="612267" y="456553"/>
                  <a:pt x="602742" y="456553"/>
                </a:cubicBezTo>
                <a:cubicBezTo>
                  <a:pt x="593217" y="456553"/>
                  <a:pt x="585502" y="464200"/>
                  <a:pt x="585502" y="473735"/>
                </a:cubicBezTo>
                <a:close/>
                <a:moveTo>
                  <a:pt x="506921" y="439371"/>
                </a:moveTo>
                <a:lnTo>
                  <a:pt x="390430" y="361107"/>
                </a:lnTo>
                <a:lnTo>
                  <a:pt x="398431" y="349495"/>
                </a:lnTo>
                <a:lnTo>
                  <a:pt x="507016" y="422472"/>
                </a:lnTo>
                <a:lnTo>
                  <a:pt x="616934" y="348645"/>
                </a:lnTo>
                <a:lnTo>
                  <a:pt x="624935" y="360257"/>
                </a:lnTo>
                <a:lnTo>
                  <a:pt x="507016" y="439465"/>
                </a:lnTo>
                <a:close/>
                <a:moveTo>
                  <a:pt x="176879" y="324100"/>
                </a:moveTo>
                <a:lnTo>
                  <a:pt x="63056" y="324100"/>
                </a:lnTo>
                <a:lnTo>
                  <a:pt x="63056" y="310033"/>
                </a:lnTo>
                <a:lnTo>
                  <a:pt x="176879" y="310033"/>
                </a:lnTo>
                <a:lnTo>
                  <a:pt x="176879" y="324100"/>
                </a:lnTo>
                <a:close/>
                <a:moveTo>
                  <a:pt x="290703" y="268588"/>
                </a:moveTo>
                <a:lnTo>
                  <a:pt x="63056" y="268588"/>
                </a:lnTo>
                <a:lnTo>
                  <a:pt x="63056" y="254522"/>
                </a:lnTo>
                <a:lnTo>
                  <a:pt x="290703" y="254522"/>
                </a:lnTo>
                <a:lnTo>
                  <a:pt x="290703" y="268588"/>
                </a:lnTo>
                <a:close/>
                <a:moveTo>
                  <a:pt x="682943" y="251500"/>
                </a:moveTo>
                <a:lnTo>
                  <a:pt x="445199" y="251500"/>
                </a:lnTo>
                <a:lnTo>
                  <a:pt x="445199" y="95634"/>
                </a:lnTo>
                <a:lnTo>
                  <a:pt x="682943" y="95634"/>
                </a:lnTo>
                <a:lnTo>
                  <a:pt x="682943" y="251500"/>
                </a:lnTo>
                <a:close/>
                <a:moveTo>
                  <a:pt x="459391" y="237434"/>
                </a:moveTo>
                <a:lnTo>
                  <a:pt x="668750" y="237434"/>
                </a:lnTo>
                <a:lnTo>
                  <a:pt x="668750" y="109795"/>
                </a:lnTo>
                <a:lnTo>
                  <a:pt x="459391" y="109795"/>
                </a:lnTo>
                <a:lnTo>
                  <a:pt x="459391" y="237434"/>
                </a:lnTo>
                <a:close/>
                <a:moveTo>
                  <a:pt x="290608" y="213171"/>
                </a:moveTo>
                <a:lnTo>
                  <a:pt x="63056" y="213171"/>
                </a:lnTo>
                <a:lnTo>
                  <a:pt x="63056" y="199105"/>
                </a:lnTo>
                <a:lnTo>
                  <a:pt x="290703" y="199105"/>
                </a:lnTo>
                <a:lnTo>
                  <a:pt x="290703" y="213171"/>
                </a:lnTo>
                <a:close/>
                <a:moveTo>
                  <a:pt x="627221" y="200237"/>
                </a:moveTo>
                <a:lnTo>
                  <a:pt x="500634" y="200237"/>
                </a:lnTo>
                <a:lnTo>
                  <a:pt x="500634" y="186171"/>
                </a:lnTo>
                <a:lnTo>
                  <a:pt x="627221" y="186171"/>
                </a:lnTo>
                <a:lnTo>
                  <a:pt x="627221" y="200237"/>
                </a:lnTo>
                <a:close/>
                <a:moveTo>
                  <a:pt x="597218" y="156716"/>
                </a:moveTo>
                <a:lnTo>
                  <a:pt x="500729" y="156716"/>
                </a:lnTo>
                <a:lnTo>
                  <a:pt x="500729" y="142649"/>
                </a:lnTo>
                <a:lnTo>
                  <a:pt x="597218" y="142649"/>
                </a:lnTo>
                <a:lnTo>
                  <a:pt x="597218" y="156716"/>
                </a:lnTo>
                <a:close/>
                <a:moveTo>
                  <a:pt x="106299" y="151807"/>
                </a:moveTo>
                <a:cubicBezTo>
                  <a:pt x="84296" y="151807"/>
                  <a:pt x="66389" y="134058"/>
                  <a:pt x="66389" y="112250"/>
                </a:cubicBezTo>
                <a:cubicBezTo>
                  <a:pt x="66389" y="90442"/>
                  <a:pt x="84296" y="72693"/>
                  <a:pt x="106299" y="72693"/>
                </a:cubicBezTo>
                <a:cubicBezTo>
                  <a:pt x="128302" y="72693"/>
                  <a:pt x="146114" y="90442"/>
                  <a:pt x="146114" y="112250"/>
                </a:cubicBezTo>
                <a:cubicBezTo>
                  <a:pt x="146114" y="134058"/>
                  <a:pt x="128207" y="151807"/>
                  <a:pt x="106299" y="151807"/>
                </a:cubicBezTo>
                <a:close/>
                <a:moveTo>
                  <a:pt x="80677" y="112250"/>
                </a:moveTo>
                <a:cubicBezTo>
                  <a:pt x="80677" y="126317"/>
                  <a:pt x="92202" y="137740"/>
                  <a:pt x="106299" y="137740"/>
                </a:cubicBezTo>
                <a:cubicBezTo>
                  <a:pt x="120396" y="137740"/>
                  <a:pt x="131921" y="126317"/>
                  <a:pt x="131921" y="112250"/>
                </a:cubicBezTo>
                <a:cubicBezTo>
                  <a:pt x="131921" y="98183"/>
                  <a:pt x="120396" y="86760"/>
                  <a:pt x="106299" y="86760"/>
                </a:cubicBezTo>
                <a:cubicBezTo>
                  <a:pt x="92202" y="86760"/>
                  <a:pt x="80677" y="98183"/>
                  <a:pt x="80677" y="112250"/>
                </a:cubicBezTo>
                <a:close/>
              </a:path>
            </a:pathLst>
          </a:custGeom>
          <a:solidFill>
            <a:srgbClr val="034EA2"/>
          </a:solidFill>
          <a:ln w="9525" cap="flat">
            <a:noFill/>
            <a:prstDash val="solid"/>
            <a:miter/>
          </a:ln>
        </p:spPr>
        <p:txBody>
          <a:bodyPr rtlCol="0" anchor="ctr"/>
          <a:lstStyle/>
          <a:p>
            <a:endParaRPr lang="en-GB" sz="1350"/>
          </a:p>
        </p:txBody>
      </p:sp>
      <p:sp>
        <p:nvSpPr>
          <p:cNvPr id="116" name="Graphic 34">
            <a:extLst>
              <a:ext uri="{FF2B5EF4-FFF2-40B4-BE49-F238E27FC236}">
                <a16:creationId xmlns:a16="http://schemas.microsoft.com/office/drawing/2014/main" id="{0A51A37F-9A56-AF78-8125-BC25459CA271}"/>
              </a:ext>
            </a:extLst>
          </p:cNvPr>
          <p:cNvSpPr/>
          <p:nvPr/>
        </p:nvSpPr>
        <p:spPr>
          <a:xfrm>
            <a:off x="5662930" y="4113439"/>
            <a:ext cx="604520" cy="687161"/>
          </a:xfrm>
          <a:custGeom>
            <a:avLst/>
            <a:gdLst>
              <a:gd name="connsiteX0" fmla="*/ 323374 w 653795"/>
              <a:gd name="connsiteY0" fmla="*/ 743173 h 743172"/>
              <a:gd name="connsiteX1" fmla="*/ 0 w 653795"/>
              <a:gd name="connsiteY1" fmla="*/ 557379 h 743172"/>
              <a:gd name="connsiteX2" fmla="*/ 0 w 653795"/>
              <a:gd name="connsiteY2" fmla="*/ 185793 h 743172"/>
              <a:gd name="connsiteX3" fmla="*/ 323374 w 653795"/>
              <a:gd name="connsiteY3" fmla="*/ 0 h 743172"/>
              <a:gd name="connsiteX4" fmla="*/ 653796 w 653795"/>
              <a:gd name="connsiteY4" fmla="*/ 189853 h 743172"/>
              <a:gd name="connsiteX5" fmla="*/ 330518 w 653795"/>
              <a:gd name="connsiteY5" fmla="*/ 375646 h 743172"/>
              <a:gd name="connsiteX6" fmla="*/ 330518 w 653795"/>
              <a:gd name="connsiteY6" fmla="*/ 541047 h 743172"/>
              <a:gd name="connsiteX7" fmla="*/ 474440 w 653795"/>
              <a:gd name="connsiteY7" fmla="*/ 458346 h 743172"/>
              <a:gd name="connsiteX8" fmla="*/ 474440 w 653795"/>
              <a:gd name="connsiteY8" fmla="*/ 344963 h 743172"/>
              <a:gd name="connsiteX9" fmla="*/ 488633 w 653795"/>
              <a:gd name="connsiteY9" fmla="*/ 344963 h 743172"/>
              <a:gd name="connsiteX10" fmla="*/ 488633 w 653795"/>
              <a:gd name="connsiteY10" fmla="*/ 456647 h 743172"/>
              <a:gd name="connsiteX11" fmla="*/ 488823 w 653795"/>
              <a:gd name="connsiteY11" fmla="*/ 456364 h 743172"/>
              <a:gd name="connsiteX12" fmla="*/ 591122 w 653795"/>
              <a:gd name="connsiteY12" fmla="*/ 516501 h 743172"/>
              <a:gd name="connsiteX13" fmla="*/ 583883 w 653795"/>
              <a:gd name="connsiteY13" fmla="*/ 528585 h 743172"/>
              <a:gd name="connsiteX14" fmla="*/ 483394 w 653795"/>
              <a:gd name="connsiteY14" fmla="*/ 469486 h 743172"/>
              <a:gd name="connsiteX15" fmla="*/ 323469 w 653795"/>
              <a:gd name="connsiteY15" fmla="*/ 561345 h 743172"/>
              <a:gd name="connsiteX16" fmla="*/ 167926 w 653795"/>
              <a:gd name="connsiteY16" fmla="*/ 472035 h 743172"/>
              <a:gd name="connsiteX17" fmla="*/ 168783 w 653795"/>
              <a:gd name="connsiteY17" fmla="*/ 470525 h 743172"/>
              <a:gd name="connsiteX18" fmla="*/ 21431 w 653795"/>
              <a:gd name="connsiteY18" fmla="*/ 553226 h 743172"/>
              <a:gd name="connsiteX19" fmla="*/ 316325 w 653795"/>
              <a:gd name="connsiteY19" fmla="*/ 722686 h 743172"/>
              <a:gd name="connsiteX20" fmla="*/ 316325 w 653795"/>
              <a:gd name="connsiteY20" fmla="*/ 596653 h 743172"/>
              <a:gd name="connsiteX21" fmla="*/ 330518 w 653795"/>
              <a:gd name="connsiteY21" fmla="*/ 596653 h 743172"/>
              <a:gd name="connsiteX22" fmla="*/ 330518 w 653795"/>
              <a:gd name="connsiteY22" fmla="*/ 722686 h 743172"/>
              <a:gd name="connsiteX23" fmla="*/ 632555 w 653795"/>
              <a:gd name="connsiteY23" fmla="*/ 549166 h 743172"/>
              <a:gd name="connsiteX24" fmla="*/ 632555 w 653795"/>
              <a:gd name="connsiteY24" fmla="*/ 245081 h 743172"/>
              <a:gd name="connsiteX25" fmla="*/ 646748 w 653795"/>
              <a:gd name="connsiteY25" fmla="*/ 245081 h 743172"/>
              <a:gd name="connsiteX26" fmla="*/ 646748 w 653795"/>
              <a:gd name="connsiteY26" fmla="*/ 557285 h 743172"/>
              <a:gd name="connsiteX27" fmla="*/ 323374 w 653795"/>
              <a:gd name="connsiteY27" fmla="*/ 743078 h 743172"/>
              <a:gd name="connsiteX28" fmla="*/ 14192 w 653795"/>
              <a:gd name="connsiteY28" fmla="*/ 193912 h 743172"/>
              <a:gd name="connsiteX29" fmla="*/ 14192 w 653795"/>
              <a:gd name="connsiteY29" fmla="*/ 541236 h 743172"/>
              <a:gd name="connsiteX30" fmla="*/ 169164 w 653795"/>
              <a:gd name="connsiteY30" fmla="*/ 454192 h 743172"/>
              <a:gd name="connsiteX31" fmla="*/ 173736 w 653795"/>
              <a:gd name="connsiteY31" fmla="*/ 462123 h 743172"/>
              <a:gd name="connsiteX32" fmla="*/ 175070 w 653795"/>
              <a:gd name="connsiteY32" fmla="*/ 459951 h 743172"/>
              <a:gd name="connsiteX33" fmla="*/ 316325 w 653795"/>
              <a:gd name="connsiteY33" fmla="*/ 541141 h 743172"/>
              <a:gd name="connsiteX34" fmla="*/ 316325 w 653795"/>
              <a:gd name="connsiteY34" fmla="*/ 375740 h 743172"/>
              <a:gd name="connsiteX35" fmla="*/ 172403 w 653795"/>
              <a:gd name="connsiteY35" fmla="*/ 293040 h 743172"/>
              <a:gd name="connsiteX36" fmla="*/ 172403 w 653795"/>
              <a:gd name="connsiteY36" fmla="*/ 404440 h 743172"/>
              <a:gd name="connsiteX37" fmla="*/ 158210 w 653795"/>
              <a:gd name="connsiteY37" fmla="*/ 404440 h 743172"/>
              <a:gd name="connsiteX38" fmla="*/ 158210 w 653795"/>
              <a:gd name="connsiteY38" fmla="*/ 284826 h 743172"/>
              <a:gd name="connsiteX39" fmla="*/ 59912 w 653795"/>
              <a:gd name="connsiteY39" fmla="*/ 228276 h 743172"/>
              <a:gd name="connsiteX40" fmla="*/ 67056 w 653795"/>
              <a:gd name="connsiteY40" fmla="*/ 216098 h 743172"/>
              <a:gd name="connsiteX41" fmla="*/ 165354 w 653795"/>
              <a:gd name="connsiteY41" fmla="*/ 272553 h 743172"/>
              <a:gd name="connsiteX42" fmla="*/ 316325 w 653795"/>
              <a:gd name="connsiteY42" fmla="*/ 185793 h 743172"/>
              <a:gd name="connsiteX43" fmla="*/ 316325 w 653795"/>
              <a:gd name="connsiteY43" fmla="*/ 20298 h 743172"/>
              <a:gd name="connsiteX44" fmla="*/ 14288 w 653795"/>
              <a:gd name="connsiteY44" fmla="*/ 193818 h 743172"/>
              <a:gd name="connsiteX45" fmla="*/ 179356 w 653795"/>
              <a:gd name="connsiteY45" fmla="*/ 280767 h 743172"/>
              <a:gd name="connsiteX46" fmla="*/ 323279 w 653795"/>
              <a:gd name="connsiteY46" fmla="*/ 363467 h 743172"/>
              <a:gd name="connsiteX47" fmla="*/ 625316 w 653795"/>
              <a:gd name="connsiteY47" fmla="*/ 189853 h 743172"/>
              <a:gd name="connsiteX48" fmla="*/ 330327 w 653795"/>
              <a:gd name="connsiteY48" fmla="*/ 20392 h 743172"/>
              <a:gd name="connsiteX49" fmla="*/ 330327 w 653795"/>
              <a:gd name="connsiteY49" fmla="*/ 185793 h 743172"/>
              <a:gd name="connsiteX50" fmla="*/ 468344 w 653795"/>
              <a:gd name="connsiteY50" fmla="*/ 265095 h 743172"/>
              <a:gd name="connsiteX51" fmla="*/ 461200 w 653795"/>
              <a:gd name="connsiteY51" fmla="*/ 277274 h 743172"/>
              <a:gd name="connsiteX52" fmla="*/ 323279 w 653795"/>
              <a:gd name="connsiteY52" fmla="*/ 197972 h 743172"/>
              <a:gd name="connsiteX53" fmla="*/ 179356 w 653795"/>
              <a:gd name="connsiteY53" fmla="*/ 280672 h 74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53795" h="743172">
                <a:moveTo>
                  <a:pt x="323374" y="743173"/>
                </a:moveTo>
                <a:lnTo>
                  <a:pt x="0" y="557379"/>
                </a:lnTo>
                <a:lnTo>
                  <a:pt x="0" y="185793"/>
                </a:lnTo>
                <a:lnTo>
                  <a:pt x="323374" y="0"/>
                </a:lnTo>
                <a:lnTo>
                  <a:pt x="653796" y="189853"/>
                </a:lnTo>
                <a:lnTo>
                  <a:pt x="330518" y="375646"/>
                </a:lnTo>
                <a:lnTo>
                  <a:pt x="330518" y="541047"/>
                </a:lnTo>
                <a:lnTo>
                  <a:pt x="474440" y="458346"/>
                </a:lnTo>
                <a:lnTo>
                  <a:pt x="474440" y="344963"/>
                </a:lnTo>
                <a:lnTo>
                  <a:pt x="488633" y="344963"/>
                </a:lnTo>
                <a:lnTo>
                  <a:pt x="488633" y="456647"/>
                </a:lnTo>
                <a:lnTo>
                  <a:pt x="488823" y="456364"/>
                </a:lnTo>
                <a:lnTo>
                  <a:pt x="591122" y="516501"/>
                </a:lnTo>
                <a:lnTo>
                  <a:pt x="583883" y="528585"/>
                </a:lnTo>
                <a:lnTo>
                  <a:pt x="483394" y="469486"/>
                </a:lnTo>
                <a:lnTo>
                  <a:pt x="323469" y="561345"/>
                </a:lnTo>
                <a:lnTo>
                  <a:pt x="167926" y="472035"/>
                </a:lnTo>
                <a:lnTo>
                  <a:pt x="168783" y="470525"/>
                </a:lnTo>
                <a:lnTo>
                  <a:pt x="21431" y="553226"/>
                </a:lnTo>
                <a:lnTo>
                  <a:pt x="316325" y="722686"/>
                </a:lnTo>
                <a:lnTo>
                  <a:pt x="316325" y="596653"/>
                </a:lnTo>
                <a:lnTo>
                  <a:pt x="330518" y="596653"/>
                </a:lnTo>
                <a:lnTo>
                  <a:pt x="330518" y="722686"/>
                </a:lnTo>
                <a:lnTo>
                  <a:pt x="632555" y="549166"/>
                </a:lnTo>
                <a:lnTo>
                  <a:pt x="632555" y="245081"/>
                </a:lnTo>
                <a:lnTo>
                  <a:pt x="646748" y="245081"/>
                </a:lnTo>
                <a:lnTo>
                  <a:pt x="646748" y="557285"/>
                </a:lnTo>
                <a:lnTo>
                  <a:pt x="323374" y="743078"/>
                </a:lnTo>
                <a:close/>
                <a:moveTo>
                  <a:pt x="14192" y="193912"/>
                </a:moveTo>
                <a:lnTo>
                  <a:pt x="14192" y="541236"/>
                </a:lnTo>
                <a:lnTo>
                  <a:pt x="169164" y="454192"/>
                </a:lnTo>
                <a:lnTo>
                  <a:pt x="173736" y="462123"/>
                </a:lnTo>
                <a:lnTo>
                  <a:pt x="175070" y="459951"/>
                </a:lnTo>
                <a:lnTo>
                  <a:pt x="316325" y="541141"/>
                </a:lnTo>
                <a:lnTo>
                  <a:pt x="316325" y="375740"/>
                </a:lnTo>
                <a:lnTo>
                  <a:pt x="172403" y="293040"/>
                </a:lnTo>
                <a:lnTo>
                  <a:pt x="172403" y="404440"/>
                </a:lnTo>
                <a:lnTo>
                  <a:pt x="158210" y="404440"/>
                </a:lnTo>
                <a:lnTo>
                  <a:pt x="158210" y="284826"/>
                </a:lnTo>
                <a:lnTo>
                  <a:pt x="59912" y="228276"/>
                </a:lnTo>
                <a:lnTo>
                  <a:pt x="67056" y="216098"/>
                </a:lnTo>
                <a:lnTo>
                  <a:pt x="165354" y="272553"/>
                </a:lnTo>
                <a:lnTo>
                  <a:pt x="316325" y="185793"/>
                </a:lnTo>
                <a:lnTo>
                  <a:pt x="316325" y="20298"/>
                </a:lnTo>
                <a:lnTo>
                  <a:pt x="14288" y="193818"/>
                </a:lnTo>
                <a:close/>
                <a:moveTo>
                  <a:pt x="179356" y="280767"/>
                </a:moveTo>
                <a:lnTo>
                  <a:pt x="323279" y="363467"/>
                </a:lnTo>
                <a:lnTo>
                  <a:pt x="625316" y="189853"/>
                </a:lnTo>
                <a:lnTo>
                  <a:pt x="330327" y="20392"/>
                </a:lnTo>
                <a:lnTo>
                  <a:pt x="330327" y="185793"/>
                </a:lnTo>
                <a:lnTo>
                  <a:pt x="468344" y="265095"/>
                </a:lnTo>
                <a:lnTo>
                  <a:pt x="461200" y="277274"/>
                </a:lnTo>
                <a:lnTo>
                  <a:pt x="323279" y="197972"/>
                </a:lnTo>
                <a:lnTo>
                  <a:pt x="179356" y="280672"/>
                </a:lnTo>
                <a:close/>
              </a:path>
            </a:pathLst>
          </a:custGeom>
          <a:solidFill>
            <a:srgbClr val="034EA2"/>
          </a:solidFill>
          <a:ln w="9525" cap="flat">
            <a:noFill/>
            <a:prstDash val="solid"/>
            <a:miter/>
          </a:ln>
        </p:spPr>
        <p:txBody>
          <a:bodyPr rtlCol="0" anchor="ctr"/>
          <a:lstStyle/>
          <a:p>
            <a:endParaRPr lang="en-GB" sz="1350"/>
          </a:p>
        </p:txBody>
      </p:sp>
      <p:sp>
        <p:nvSpPr>
          <p:cNvPr id="117" name="Graphic 35">
            <a:extLst>
              <a:ext uri="{FF2B5EF4-FFF2-40B4-BE49-F238E27FC236}">
                <a16:creationId xmlns:a16="http://schemas.microsoft.com/office/drawing/2014/main" id="{647B41D8-8EBF-4B0C-3E52-C06D9C4681B0}"/>
              </a:ext>
            </a:extLst>
          </p:cNvPr>
          <p:cNvSpPr/>
          <p:nvPr/>
        </p:nvSpPr>
        <p:spPr>
          <a:xfrm>
            <a:off x="3981450" y="4124029"/>
            <a:ext cx="687044" cy="628239"/>
          </a:xfrm>
          <a:custGeom>
            <a:avLst/>
            <a:gdLst>
              <a:gd name="connsiteX0" fmla="*/ 58293 w 743045"/>
              <a:gd name="connsiteY0" fmla="*/ 679165 h 679447"/>
              <a:gd name="connsiteX1" fmla="*/ 58103 w 743045"/>
              <a:gd name="connsiteY1" fmla="*/ 499413 h 679447"/>
              <a:gd name="connsiteX2" fmla="*/ 191 w 743045"/>
              <a:gd name="connsiteY2" fmla="*/ 435405 h 679447"/>
              <a:gd name="connsiteX3" fmla="*/ 0 w 743045"/>
              <a:gd name="connsiteY3" fmla="*/ 277651 h 679447"/>
              <a:gd name="connsiteX4" fmla="*/ 0 w 743045"/>
              <a:gd name="connsiteY4" fmla="*/ 277651 h 679447"/>
              <a:gd name="connsiteX5" fmla="*/ 64865 w 743045"/>
              <a:gd name="connsiteY5" fmla="*/ 213171 h 679447"/>
              <a:gd name="connsiteX6" fmla="*/ 183166 w 743045"/>
              <a:gd name="connsiteY6" fmla="*/ 213171 h 679447"/>
              <a:gd name="connsiteX7" fmla="*/ 183166 w 743045"/>
              <a:gd name="connsiteY7" fmla="*/ 213077 h 679447"/>
              <a:gd name="connsiteX8" fmla="*/ 228981 w 743045"/>
              <a:gd name="connsiteY8" fmla="*/ 231958 h 679447"/>
              <a:gd name="connsiteX9" fmla="*/ 248126 w 743045"/>
              <a:gd name="connsiteY9" fmla="*/ 277462 h 679447"/>
              <a:gd name="connsiteX10" fmla="*/ 248317 w 743045"/>
              <a:gd name="connsiteY10" fmla="*/ 435217 h 679447"/>
              <a:gd name="connsiteX11" fmla="*/ 248317 w 743045"/>
              <a:gd name="connsiteY11" fmla="*/ 435217 h 679447"/>
              <a:gd name="connsiteX12" fmla="*/ 190500 w 743045"/>
              <a:gd name="connsiteY12" fmla="*/ 499319 h 679447"/>
              <a:gd name="connsiteX13" fmla="*/ 190690 w 743045"/>
              <a:gd name="connsiteY13" fmla="*/ 679070 h 679447"/>
              <a:gd name="connsiteX14" fmla="*/ 176498 w 743045"/>
              <a:gd name="connsiteY14" fmla="*/ 679070 h 679447"/>
              <a:gd name="connsiteX15" fmla="*/ 176308 w 743045"/>
              <a:gd name="connsiteY15" fmla="*/ 485724 h 679447"/>
              <a:gd name="connsiteX16" fmla="*/ 183452 w 743045"/>
              <a:gd name="connsiteY16" fmla="*/ 485724 h 679447"/>
              <a:gd name="connsiteX17" fmla="*/ 234125 w 743045"/>
              <a:gd name="connsiteY17" fmla="*/ 435405 h 679447"/>
              <a:gd name="connsiteX18" fmla="*/ 234125 w 743045"/>
              <a:gd name="connsiteY18" fmla="*/ 435405 h 679447"/>
              <a:gd name="connsiteX19" fmla="*/ 233934 w 743045"/>
              <a:gd name="connsiteY19" fmla="*/ 277651 h 679447"/>
              <a:gd name="connsiteX20" fmla="*/ 218980 w 743045"/>
              <a:gd name="connsiteY20" fmla="*/ 242154 h 679447"/>
              <a:gd name="connsiteX21" fmla="*/ 183166 w 743045"/>
              <a:gd name="connsiteY21" fmla="*/ 227427 h 679447"/>
              <a:gd name="connsiteX22" fmla="*/ 64770 w 743045"/>
              <a:gd name="connsiteY22" fmla="*/ 227427 h 679447"/>
              <a:gd name="connsiteX23" fmla="*/ 14097 w 743045"/>
              <a:gd name="connsiteY23" fmla="*/ 277934 h 679447"/>
              <a:gd name="connsiteX24" fmla="*/ 14097 w 743045"/>
              <a:gd name="connsiteY24" fmla="*/ 277934 h 679447"/>
              <a:gd name="connsiteX25" fmla="*/ 14288 w 743045"/>
              <a:gd name="connsiteY25" fmla="*/ 435689 h 679447"/>
              <a:gd name="connsiteX26" fmla="*/ 65056 w 743045"/>
              <a:gd name="connsiteY26" fmla="*/ 486008 h 679447"/>
              <a:gd name="connsiteX27" fmla="*/ 72200 w 743045"/>
              <a:gd name="connsiteY27" fmla="*/ 486008 h 679447"/>
              <a:gd name="connsiteX28" fmla="*/ 72485 w 743045"/>
              <a:gd name="connsiteY28" fmla="*/ 679448 h 679447"/>
              <a:gd name="connsiteX29" fmla="*/ 58293 w 743045"/>
              <a:gd name="connsiteY29" fmla="*/ 679448 h 679447"/>
              <a:gd name="connsiteX30" fmla="*/ 529685 w 743045"/>
              <a:gd name="connsiteY30" fmla="*/ 661227 h 679447"/>
              <a:gd name="connsiteX31" fmla="*/ 424529 w 743045"/>
              <a:gd name="connsiteY31" fmla="*/ 574656 h 679447"/>
              <a:gd name="connsiteX32" fmla="*/ 424529 w 743045"/>
              <a:gd name="connsiteY32" fmla="*/ 657073 h 679447"/>
              <a:gd name="connsiteX33" fmla="*/ 410337 w 743045"/>
              <a:gd name="connsiteY33" fmla="*/ 657073 h 679447"/>
              <a:gd name="connsiteX34" fmla="*/ 410337 w 743045"/>
              <a:gd name="connsiteY34" fmla="*/ 575128 h 679447"/>
              <a:gd name="connsiteX35" fmla="*/ 305943 w 743045"/>
              <a:gd name="connsiteY35" fmla="*/ 661133 h 679447"/>
              <a:gd name="connsiteX36" fmla="*/ 296894 w 743045"/>
              <a:gd name="connsiteY36" fmla="*/ 650276 h 679447"/>
              <a:gd name="connsiteX37" fmla="*/ 410337 w 743045"/>
              <a:gd name="connsiteY37" fmla="*/ 556719 h 679447"/>
              <a:gd name="connsiteX38" fmla="*/ 410337 w 743045"/>
              <a:gd name="connsiteY38" fmla="*/ 495826 h 679447"/>
              <a:gd name="connsiteX39" fmla="*/ 424529 w 743045"/>
              <a:gd name="connsiteY39" fmla="*/ 495826 h 679447"/>
              <a:gd name="connsiteX40" fmla="*/ 424529 w 743045"/>
              <a:gd name="connsiteY40" fmla="*/ 556247 h 679447"/>
              <a:gd name="connsiteX41" fmla="*/ 538734 w 743045"/>
              <a:gd name="connsiteY41" fmla="*/ 650276 h 679447"/>
              <a:gd name="connsiteX42" fmla="*/ 529685 w 743045"/>
              <a:gd name="connsiteY42" fmla="*/ 661133 h 679447"/>
              <a:gd name="connsiteX43" fmla="*/ 646652 w 743045"/>
              <a:gd name="connsiteY43" fmla="*/ 448528 h 679447"/>
              <a:gd name="connsiteX44" fmla="*/ 299752 w 743045"/>
              <a:gd name="connsiteY44" fmla="*/ 448528 h 679447"/>
              <a:gd name="connsiteX45" fmla="*/ 299752 w 743045"/>
              <a:gd name="connsiteY45" fmla="*/ 434461 h 679447"/>
              <a:gd name="connsiteX46" fmla="*/ 646748 w 743045"/>
              <a:gd name="connsiteY46" fmla="*/ 434461 h 679447"/>
              <a:gd name="connsiteX47" fmla="*/ 697516 w 743045"/>
              <a:gd name="connsiteY47" fmla="*/ 384142 h 679447"/>
              <a:gd name="connsiteX48" fmla="*/ 697516 w 743045"/>
              <a:gd name="connsiteY48" fmla="*/ 32759 h 679447"/>
              <a:gd name="connsiteX49" fmla="*/ 256699 w 743045"/>
              <a:gd name="connsiteY49" fmla="*/ 32759 h 679447"/>
              <a:gd name="connsiteX50" fmla="*/ 256699 w 743045"/>
              <a:gd name="connsiteY50" fmla="*/ 18693 h 679447"/>
              <a:gd name="connsiteX51" fmla="*/ 743045 w 743045"/>
              <a:gd name="connsiteY51" fmla="*/ 18693 h 679447"/>
              <a:gd name="connsiteX52" fmla="*/ 743045 w 743045"/>
              <a:gd name="connsiteY52" fmla="*/ 32759 h 679447"/>
              <a:gd name="connsiteX53" fmla="*/ 711708 w 743045"/>
              <a:gd name="connsiteY53" fmla="*/ 32759 h 679447"/>
              <a:gd name="connsiteX54" fmla="*/ 711708 w 743045"/>
              <a:gd name="connsiteY54" fmla="*/ 384048 h 679447"/>
              <a:gd name="connsiteX55" fmla="*/ 646748 w 743045"/>
              <a:gd name="connsiteY55" fmla="*/ 448434 h 679447"/>
              <a:gd name="connsiteX56" fmla="*/ 124206 w 743045"/>
              <a:gd name="connsiteY56" fmla="*/ 160114 h 679447"/>
              <a:gd name="connsiteX57" fmla="*/ 43434 w 743045"/>
              <a:gd name="connsiteY57" fmla="*/ 80057 h 679447"/>
              <a:gd name="connsiteX58" fmla="*/ 124206 w 743045"/>
              <a:gd name="connsiteY58" fmla="*/ 0 h 679447"/>
              <a:gd name="connsiteX59" fmla="*/ 204978 w 743045"/>
              <a:gd name="connsiteY59" fmla="*/ 80057 h 679447"/>
              <a:gd name="connsiteX60" fmla="*/ 124206 w 743045"/>
              <a:gd name="connsiteY60" fmla="*/ 160114 h 679447"/>
              <a:gd name="connsiteX61" fmla="*/ 57626 w 743045"/>
              <a:gd name="connsiteY61" fmla="*/ 80057 h 679447"/>
              <a:gd name="connsiteX62" fmla="*/ 124206 w 743045"/>
              <a:gd name="connsiteY62" fmla="*/ 146048 h 679447"/>
              <a:gd name="connsiteX63" fmla="*/ 190786 w 743045"/>
              <a:gd name="connsiteY63" fmla="*/ 80057 h 679447"/>
              <a:gd name="connsiteX64" fmla="*/ 124206 w 743045"/>
              <a:gd name="connsiteY64" fmla="*/ 14067 h 679447"/>
              <a:gd name="connsiteX65" fmla="*/ 57626 w 743045"/>
              <a:gd name="connsiteY65" fmla="*/ 80057 h 679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743045" h="679447">
                <a:moveTo>
                  <a:pt x="58293" y="679165"/>
                </a:moveTo>
                <a:lnTo>
                  <a:pt x="58103" y="499413"/>
                </a:lnTo>
                <a:cubicBezTo>
                  <a:pt x="25622" y="495920"/>
                  <a:pt x="191" y="468542"/>
                  <a:pt x="191" y="435405"/>
                </a:cubicBezTo>
                <a:lnTo>
                  <a:pt x="0" y="277651"/>
                </a:lnTo>
                <a:lnTo>
                  <a:pt x="0" y="277651"/>
                </a:lnTo>
                <a:cubicBezTo>
                  <a:pt x="0" y="242154"/>
                  <a:pt x="29051" y="213171"/>
                  <a:pt x="64865" y="213171"/>
                </a:cubicBezTo>
                <a:lnTo>
                  <a:pt x="183166" y="213171"/>
                </a:lnTo>
                <a:cubicBezTo>
                  <a:pt x="183166" y="213171"/>
                  <a:pt x="183166" y="213077"/>
                  <a:pt x="183166" y="213077"/>
                </a:cubicBezTo>
                <a:cubicBezTo>
                  <a:pt x="200406" y="213077"/>
                  <a:pt x="216694" y="219780"/>
                  <a:pt x="228981" y="231958"/>
                </a:cubicBezTo>
                <a:cubicBezTo>
                  <a:pt x="241268" y="244137"/>
                  <a:pt x="248126" y="260280"/>
                  <a:pt x="248126" y="277462"/>
                </a:cubicBezTo>
                <a:lnTo>
                  <a:pt x="248317" y="435217"/>
                </a:lnTo>
                <a:lnTo>
                  <a:pt x="248317" y="435217"/>
                </a:lnTo>
                <a:cubicBezTo>
                  <a:pt x="248317" y="468354"/>
                  <a:pt x="222980" y="495732"/>
                  <a:pt x="190500" y="499319"/>
                </a:cubicBezTo>
                <a:lnTo>
                  <a:pt x="190690" y="679070"/>
                </a:lnTo>
                <a:lnTo>
                  <a:pt x="176498" y="679070"/>
                </a:lnTo>
                <a:cubicBezTo>
                  <a:pt x="176498" y="679070"/>
                  <a:pt x="176308" y="485724"/>
                  <a:pt x="176308" y="485724"/>
                </a:cubicBezTo>
                <a:lnTo>
                  <a:pt x="183452" y="485724"/>
                </a:lnTo>
                <a:cubicBezTo>
                  <a:pt x="211455" y="485724"/>
                  <a:pt x="234125" y="463067"/>
                  <a:pt x="234125" y="435405"/>
                </a:cubicBezTo>
                <a:lnTo>
                  <a:pt x="234125" y="435405"/>
                </a:lnTo>
                <a:cubicBezTo>
                  <a:pt x="234125" y="435405"/>
                  <a:pt x="233934" y="277651"/>
                  <a:pt x="233934" y="277651"/>
                </a:cubicBezTo>
                <a:cubicBezTo>
                  <a:pt x="233934" y="264245"/>
                  <a:pt x="228600" y="251689"/>
                  <a:pt x="218980" y="242154"/>
                </a:cubicBezTo>
                <a:cubicBezTo>
                  <a:pt x="209360" y="232619"/>
                  <a:pt x="196691" y="227427"/>
                  <a:pt x="183166" y="227427"/>
                </a:cubicBezTo>
                <a:lnTo>
                  <a:pt x="64770" y="227427"/>
                </a:lnTo>
                <a:cubicBezTo>
                  <a:pt x="36766" y="227615"/>
                  <a:pt x="14002" y="250179"/>
                  <a:pt x="14097" y="277934"/>
                </a:cubicBezTo>
                <a:lnTo>
                  <a:pt x="14097" y="277934"/>
                </a:lnTo>
                <a:cubicBezTo>
                  <a:pt x="14097" y="277934"/>
                  <a:pt x="14288" y="435689"/>
                  <a:pt x="14288" y="435689"/>
                </a:cubicBezTo>
                <a:cubicBezTo>
                  <a:pt x="14288" y="463444"/>
                  <a:pt x="37147" y="486008"/>
                  <a:pt x="65056" y="486008"/>
                </a:cubicBezTo>
                <a:lnTo>
                  <a:pt x="72200" y="486008"/>
                </a:lnTo>
                <a:cubicBezTo>
                  <a:pt x="72200" y="486008"/>
                  <a:pt x="72485" y="679448"/>
                  <a:pt x="72485" y="679448"/>
                </a:cubicBezTo>
                <a:lnTo>
                  <a:pt x="58293" y="679448"/>
                </a:lnTo>
                <a:close/>
                <a:moveTo>
                  <a:pt x="529685" y="661227"/>
                </a:moveTo>
                <a:lnTo>
                  <a:pt x="424529" y="574656"/>
                </a:lnTo>
                <a:lnTo>
                  <a:pt x="424529" y="657073"/>
                </a:lnTo>
                <a:lnTo>
                  <a:pt x="410337" y="657073"/>
                </a:lnTo>
                <a:lnTo>
                  <a:pt x="410337" y="575128"/>
                </a:lnTo>
                <a:lnTo>
                  <a:pt x="305943" y="661133"/>
                </a:lnTo>
                <a:lnTo>
                  <a:pt x="296894" y="650276"/>
                </a:lnTo>
                <a:lnTo>
                  <a:pt x="410337" y="556719"/>
                </a:lnTo>
                <a:lnTo>
                  <a:pt x="410337" y="495826"/>
                </a:lnTo>
                <a:lnTo>
                  <a:pt x="424529" y="495826"/>
                </a:lnTo>
                <a:lnTo>
                  <a:pt x="424529" y="556247"/>
                </a:lnTo>
                <a:lnTo>
                  <a:pt x="538734" y="650276"/>
                </a:lnTo>
                <a:lnTo>
                  <a:pt x="529685" y="661133"/>
                </a:lnTo>
                <a:close/>
                <a:moveTo>
                  <a:pt x="646652" y="448528"/>
                </a:moveTo>
                <a:lnTo>
                  <a:pt x="299752" y="448528"/>
                </a:lnTo>
                <a:lnTo>
                  <a:pt x="299752" y="434461"/>
                </a:lnTo>
                <a:lnTo>
                  <a:pt x="646748" y="434461"/>
                </a:lnTo>
                <a:cubicBezTo>
                  <a:pt x="674751" y="434461"/>
                  <a:pt x="697516" y="411898"/>
                  <a:pt x="697516" y="384142"/>
                </a:cubicBezTo>
                <a:lnTo>
                  <a:pt x="697516" y="32759"/>
                </a:lnTo>
                <a:lnTo>
                  <a:pt x="256699" y="32759"/>
                </a:lnTo>
                <a:lnTo>
                  <a:pt x="256699" y="18693"/>
                </a:lnTo>
                <a:lnTo>
                  <a:pt x="743045" y="18693"/>
                </a:lnTo>
                <a:lnTo>
                  <a:pt x="743045" y="32759"/>
                </a:lnTo>
                <a:lnTo>
                  <a:pt x="711708" y="32759"/>
                </a:lnTo>
                <a:lnTo>
                  <a:pt x="711708" y="384048"/>
                </a:lnTo>
                <a:cubicBezTo>
                  <a:pt x="711708" y="419545"/>
                  <a:pt x="682562" y="448434"/>
                  <a:pt x="646748" y="448434"/>
                </a:cubicBezTo>
                <a:close/>
                <a:moveTo>
                  <a:pt x="124206" y="160114"/>
                </a:moveTo>
                <a:cubicBezTo>
                  <a:pt x="79629" y="160114"/>
                  <a:pt x="43434" y="124145"/>
                  <a:pt x="43434" y="80057"/>
                </a:cubicBezTo>
                <a:cubicBezTo>
                  <a:pt x="43434" y="35969"/>
                  <a:pt x="79629" y="0"/>
                  <a:pt x="124206" y="0"/>
                </a:cubicBezTo>
                <a:cubicBezTo>
                  <a:pt x="168783" y="0"/>
                  <a:pt x="204978" y="35875"/>
                  <a:pt x="204978" y="80057"/>
                </a:cubicBezTo>
                <a:cubicBezTo>
                  <a:pt x="204978" y="124240"/>
                  <a:pt x="168783" y="160114"/>
                  <a:pt x="124206" y="160114"/>
                </a:cubicBezTo>
                <a:close/>
                <a:moveTo>
                  <a:pt x="57626" y="80057"/>
                </a:moveTo>
                <a:cubicBezTo>
                  <a:pt x="57626" y="116404"/>
                  <a:pt x="87440" y="146048"/>
                  <a:pt x="124206" y="146048"/>
                </a:cubicBezTo>
                <a:cubicBezTo>
                  <a:pt x="160973" y="146048"/>
                  <a:pt x="190786" y="116404"/>
                  <a:pt x="190786" y="80057"/>
                </a:cubicBezTo>
                <a:cubicBezTo>
                  <a:pt x="190786" y="43710"/>
                  <a:pt x="160877" y="14067"/>
                  <a:pt x="124206" y="14067"/>
                </a:cubicBezTo>
                <a:cubicBezTo>
                  <a:pt x="87535" y="14067"/>
                  <a:pt x="57626" y="43710"/>
                  <a:pt x="57626" y="80057"/>
                </a:cubicBezTo>
                <a:close/>
              </a:path>
            </a:pathLst>
          </a:custGeom>
          <a:solidFill>
            <a:srgbClr val="034EA2"/>
          </a:solidFill>
          <a:ln w="9525" cap="flat">
            <a:noFill/>
            <a:prstDash val="solid"/>
            <a:miter/>
          </a:ln>
        </p:spPr>
        <p:txBody>
          <a:bodyPr rtlCol="0" anchor="ctr"/>
          <a:lstStyle/>
          <a:p>
            <a:endParaRPr lang="en-GB" sz="1350"/>
          </a:p>
        </p:txBody>
      </p:sp>
      <p:sp>
        <p:nvSpPr>
          <p:cNvPr id="118" name="Graphic 36">
            <a:extLst>
              <a:ext uri="{FF2B5EF4-FFF2-40B4-BE49-F238E27FC236}">
                <a16:creationId xmlns:a16="http://schemas.microsoft.com/office/drawing/2014/main" id="{74BE5C4E-2C57-5718-B141-BAD005713BA1}"/>
              </a:ext>
            </a:extLst>
          </p:cNvPr>
          <p:cNvSpPr/>
          <p:nvPr/>
        </p:nvSpPr>
        <p:spPr>
          <a:xfrm>
            <a:off x="2434083" y="4171951"/>
            <a:ext cx="632968" cy="522179"/>
          </a:xfrm>
          <a:custGeom>
            <a:avLst/>
            <a:gdLst>
              <a:gd name="connsiteX0" fmla="*/ 493300 w 684561"/>
              <a:gd name="connsiteY0" fmla="*/ 564743 h 564743"/>
              <a:gd name="connsiteX1" fmla="*/ 191262 w 684561"/>
              <a:gd name="connsiteY1" fmla="*/ 564743 h 564743"/>
              <a:gd name="connsiteX2" fmla="*/ 191262 w 684561"/>
              <a:gd name="connsiteY2" fmla="*/ 550677 h 564743"/>
              <a:gd name="connsiteX3" fmla="*/ 247174 w 684561"/>
              <a:gd name="connsiteY3" fmla="*/ 550677 h 564743"/>
              <a:gd name="connsiteX4" fmla="*/ 247174 w 684561"/>
              <a:gd name="connsiteY4" fmla="*/ 474396 h 564743"/>
              <a:gd name="connsiteX5" fmla="*/ 0 w 684561"/>
              <a:gd name="connsiteY5" fmla="*/ 474396 h 564743"/>
              <a:gd name="connsiteX6" fmla="*/ 0 w 684561"/>
              <a:gd name="connsiteY6" fmla="*/ 0 h 564743"/>
              <a:gd name="connsiteX7" fmla="*/ 677513 w 684561"/>
              <a:gd name="connsiteY7" fmla="*/ 0 h 564743"/>
              <a:gd name="connsiteX8" fmla="*/ 677513 w 684561"/>
              <a:gd name="connsiteY8" fmla="*/ 14067 h 564743"/>
              <a:gd name="connsiteX9" fmla="*/ 14192 w 684561"/>
              <a:gd name="connsiteY9" fmla="*/ 14067 h 564743"/>
              <a:gd name="connsiteX10" fmla="*/ 14192 w 684561"/>
              <a:gd name="connsiteY10" fmla="*/ 383293 h 564743"/>
              <a:gd name="connsiteX11" fmla="*/ 624935 w 684561"/>
              <a:gd name="connsiteY11" fmla="*/ 383293 h 564743"/>
              <a:gd name="connsiteX12" fmla="*/ 624935 w 684561"/>
              <a:gd name="connsiteY12" fmla="*/ 397359 h 564743"/>
              <a:gd name="connsiteX13" fmla="*/ 14192 w 684561"/>
              <a:gd name="connsiteY13" fmla="*/ 397359 h 564743"/>
              <a:gd name="connsiteX14" fmla="*/ 14192 w 684561"/>
              <a:gd name="connsiteY14" fmla="*/ 460235 h 564743"/>
              <a:gd name="connsiteX15" fmla="*/ 670370 w 684561"/>
              <a:gd name="connsiteY15" fmla="*/ 460235 h 564743"/>
              <a:gd name="connsiteX16" fmla="*/ 670370 w 684561"/>
              <a:gd name="connsiteY16" fmla="*/ 61365 h 564743"/>
              <a:gd name="connsiteX17" fmla="*/ 684562 w 684561"/>
              <a:gd name="connsiteY17" fmla="*/ 61365 h 564743"/>
              <a:gd name="connsiteX18" fmla="*/ 684562 w 684561"/>
              <a:gd name="connsiteY18" fmla="*/ 474396 h 564743"/>
              <a:gd name="connsiteX19" fmla="*/ 261461 w 684561"/>
              <a:gd name="connsiteY19" fmla="*/ 474396 h 564743"/>
              <a:gd name="connsiteX20" fmla="*/ 261461 w 684561"/>
              <a:gd name="connsiteY20" fmla="*/ 550677 h 564743"/>
              <a:gd name="connsiteX21" fmla="*/ 423196 w 684561"/>
              <a:gd name="connsiteY21" fmla="*/ 550677 h 564743"/>
              <a:gd name="connsiteX22" fmla="*/ 423196 w 684561"/>
              <a:gd name="connsiteY22" fmla="*/ 498941 h 564743"/>
              <a:gd name="connsiteX23" fmla="*/ 437388 w 684561"/>
              <a:gd name="connsiteY23" fmla="*/ 498941 h 564743"/>
              <a:gd name="connsiteX24" fmla="*/ 437388 w 684561"/>
              <a:gd name="connsiteY24" fmla="*/ 550677 h 564743"/>
              <a:gd name="connsiteX25" fmla="*/ 493300 w 684561"/>
              <a:gd name="connsiteY25" fmla="*/ 550677 h 564743"/>
              <a:gd name="connsiteX26" fmla="*/ 493300 w 684561"/>
              <a:gd name="connsiteY26" fmla="*/ 564743 h 564743"/>
              <a:gd name="connsiteX27" fmla="*/ 431768 w 684561"/>
              <a:gd name="connsiteY27" fmla="*/ 339299 h 564743"/>
              <a:gd name="connsiteX28" fmla="*/ 147828 w 684561"/>
              <a:gd name="connsiteY28" fmla="*/ 339299 h 564743"/>
              <a:gd name="connsiteX29" fmla="*/ 147828 w 684561"/>
              <a:gd name="connsiteY29" fmla="*/ 325232 h 564743"/>
              <a:gd name="connsiteX30" fmla="*/ 431768 w 684561"/>
              <a:gd name="connsiteY30" fmla="*/ 325232 h 564743"/>
              <a:gd name="connsiteX31" fmla="*/ 431768 w 684561"/>
              <a:gd name="connsiteY31" fmla="*/ 339299 h 564743"/>
              <a:gd name="connsiteX32" fmla="*/ 619792 w 684561"/>
              <a:gd name="connsiteY32" fmla="*/ 337316 h 564743"/>
              <a:gd name="connsiteX33" fmla="*/ 486156 w 684561"/>
              <a:gd name="connsiteY33" fmla="*/ 337316 h 564743"/>
              <a:gd name="connsiteX34" fmla="*/ 486156 w 684561"/>
              <a:gd name="connsiteY34" fmla="*/ 59760 h 564743"/>
              <a:gd name="connsiteX35" fmla="*/ 619792 w 684561"/>
              <a:gd name="connsiteY35" fmla="*/ 59760 h 564743"/>
              <a:gd name="connsiteX36" fmla="*/ 619792 w 684561"/>
              <a:gd name="connsiteY36" fmla="*/ 337316 h 564743"/>
              <a:gd name="connsiteX37" fmla="*/ 500348 w 684561"/>
              <a:gd name="connsiteY37" fmla="*/ 323250 h 564743"/>
              <a:gd name="connsiteX38" fmla="*/ 605600 w 684561"/>
              <a:gd name="connsiteY38" fmla="*/ 323250 h 564743"/>
              <a:gd name="connsiteX39" fmla="*/ 605600 w 684561"/>
              <a:gd name="connsiteY39" fmla="*/ 73826 h 564743"/>
              <a:gd name="connsiteX40" fmla="*/ 500348 w 684561"/>
              <a:gd name="connsiteY40" fmla="*/ 73826 h 564743"/>
              <a:gd name="connsiteX41" fmla="*/ 500348 w 684561"/>
              <a:gd name="connsiteY41" fmla="*/ 323250 h 564743"/>
              <a:gd name="connsiteX42" fmla="*/ 569595 w 684561"/>
              <a:gd name="connsiteY42" fmla="*/ 297193 h 564743"/>
              <a:gd name="connsiteX43" fmla="*/ 536353 w 684561"/>
              <a:gd name="connsiteY43" fmla="*/ 297193 h 564743"/>
              <a:gd name="connsiteX44" fmla="*/ 536353 w 684561"/>
              <a:gd name="connsiteY44" fmla="*/ 283127 h 564743"/>
              <a:gd name="connsiteX45" fmla="*/ 569595 w 684561"/>
              <a:gd name="connsiteY45" fmla="*/ 283127 h 564743"/>
              <a:gd name="connsiteX46" fmla="*/ 569595 w 684561"/>
              <a:gd name="connsiteY46" fmla="*/ 297193 h 564743"/>
              <a:gd name="connsiteX47" fmla="*/ 406432 w 684561"/>
              <a:gd name="connsiteY47" fmla="*/ 271704 h 564743"/>
              <a:gd name="connsiteX48" fmla="*/ 370904 w 684561"/>
              <a:gd name="connsiteY48" fmla="*/ 234130 h 564743"/>
              <a:gd name="connsiteX49" fmla="*/ 335375 w 684561"/>
              <a:gd name="connsiteY49" fmla="*/ 271704 h 564743"/>
              <a:gd name="connsiteX50" fmla="*/ 324993 w 684561"/>
              <a:gd name="connsiteY50" fmla="*/ 262074 h 564743"/>
              <a:gd name="connsiteX51" fmla="*/ 370904 w 684561"/>
              <a:gd name="connsiteY51" fmla="*/ 213549 h 564743"/>
              <a:gd name="connsiteX52" fmla="*/ 416814 w 684561"/>
              <a:gd name="connsiteY52" fmla="*/ 262074 h 564743"/>
              <a:gd name="connsiteX53" fmla="*/ 406432 w 684561"/>
              <a:gd name="connsiteY53" fmla="*/ 271704 h 564743"/>
              <a:gd name="connsiteX54" fmla="*/ 179546 w 684561"/>
              <a:gd name="connsiteY54" fmla="*/ 271704 h 564743"/>
              <a:gd name="connsiteX55" fmla="*/ 169164 w 684561"/>
              <a:gd name="connsiteY55" fmla="*/ 262074 h 564743"/>
              <a:gd name="connsiteX56" fmla="*/ 268319 w 684561"/>
              <a:gd name="connsiteY56" fmla="*/ 157377 h 564743"/>
              <a:gd name="connsiteX57" fmla="*/ 324803 w 684561"/>
              <a:gd name="connsiteY57" fmla="*/ 216381 h 564743"/>
              <a:gd name="connsiteX58" fmla="*/ 314516 w 684561"/>
              <a:gd name="connsiteY58" fmla="*/ 226105 h 564743"/>
              <a:gd name="connsiteX59" fmla="*/ 268319 w 684561"/>
              <a:gd name="connsiteY59" fmla="*/ 177957 h 564743"/>
              <a:gd name="connsiteX60" fmla="*/ 179451 w 684561"/>
              <a:gd name="connsiteY60" fmla="*/ 271798 h 564743"/>
              <a:gd name="connsiteX61" fmla="*/ 89916 w 684561"/>
              <a:gd name="connsiteY61" fmla="*/ 257259 h 564743"/>
              <a:gd name="connsiteX62" fmla="*/ 76295 w 684561"/>
              <a:gd name="connsiteY62" fmla="*/ 257259 h 564743"/>
              <a:gd name="connsiteX63" fmla="*/ 76295 w 684561"/>
              <a:gd name="connsiteY63" fmla="*/ 243193 h 564743"/>
              <a:gd name="connsiteX64" fmla="*/ 89916 w 684561"/>
              <a:gd name="connsiteY64" fmla="*/ 243193 h 564743"/>
              <a:gd name="connsiteX65" fmla="*/ 89916 w 684561"/>
              <a:gd name="connsiteY65" fmla="*/ 257259 h 564743"/>
              <a:gd name="connsiteX66" fmla="*/ 569595 w 684561"/>
              <a:gd name="connsiteY66" fmla="*/ 252350 h 564743"/>
              <a:gd name="connsiteX67" fmla="*/ 536353 w 684561"/>
              <a:gd name="connsiteY67" fmla="*/ 252350 h 564743"/>
              <a:gd name="connsiteX68" fmla="*/ 536353 w 684561"/>
              <a:gd name="connsiteY68" fmla="*/ 238283 h 564743"/>
              <a:gd name="connsiteX69" fmla="*/ 569595 w 684561"/>
              <a:gd name="connsiteY69" fmla="*/ 238283 h 564743"/>
              <a:gd name="connsiteX70" fmla="*/ 569595 w 684561"/>
              <a:gd name="connsiteY70" fmla="*/ 252350 h 564743"/>
              <a:gd name="connsiteX71" fmla="*/ 89916 w 684561"/>
              <a:gd name="connsiteY71" fmla="*/ 211377 h 564743"/>
              <a:gd name="connsiteX72" fmla="*/ 76295 w 684561"/>
              <a:gd name="connsiteY72" fmla="*/ 211377 h 564743"/>
              <a:gd name="connsiteX73" fmla="*/ 76295 w 684561"/>
              <a:gd name="connsiteY73" fmla="*/ 197311 h 564743"/>
              <a:gd name="connsiteX74" fmla="*/ 89916 w 684561"/>
              <a:gd name="connsiteY74" fmla="*/ 197311 h 564743"/>
              <a:gd name="connsiteX75" fmla="*/ 89916 w 684561"/>
              <a:gd name="connsiteY75" fmla="*/ 211377 h 564743"/>
              <a:gd name="connsiteX76" fmla="*/ 569595 w 684561"/>
              <a:gd name="connsiteY76" fmla="*/ 207412 h 564743"/>
              <a:gd name="connsiteX77" fmla="*/ 536353 w 684561"/>
              <a:gd name="connsiteY77" fmla="*/ 207412 h 564743"/>
              <a:gd name="connsiteX78" fmla="*/ 536353 w 684561"/>
              <a:gd name="connsiteY78" fmla="*/ 193346 h 564743"/>
              <a:gd name="connsiteX79" fmla="*/ 569595 w 684561"/>
              <a:gd name="connsiteY79" fmla="*/ 193346 h 564743"/>
              <a:gd name="connsiteX80" fmla="*/ 569595 w 684561"/>
              <a:gd name="connsiteY80" fmla="*/ 207412 h 564743"/>
              <a:gd name="connsiteX81" fmla="*/ 392430 w 684561"/>
              <a:gd name="connsiteY81" fmla="*/ 179940 h 564743"/>
              <a:gd name="connsiteX82" fmla="*/ 363760 w 684561"/>
              <a:gd name="connsiteY82" fmla="*/ 151523 h 564743"/>
              <a:gd name="connsiteX83" fmla="*/ 392430 w 684561"/>
              <a:gd name="connsiteY83" fmla="*/ 123107 h 564743"/>
              <a:gd name="connsiteX84" fmla="*/ 421100 w 684561"/>
              <a:gd name="connsiteY84" fmla="*/ 151523 h 564743"/>
              <a:gd name="connsiteX85" fmla="*/ 392430 w 684561"/>
              <a:gd name="connsiteY85" fmla="*/ 179940 h 564743"/>
              <a:gd name="connsiteX86" fmla="*/ 377952 w 684561"/>
              <a:gd name="connsiteY86" fmla="*/ 151523 h 564743"/>
              <a:gd name="connsiteX87" fmla="*/ 392430 w 684561"/>
              <a:gd name="connsiteY87" fmla="*/ 165873 h 564743"/>
              <a:gd name="connsiteX88" fmla="*/ 406908 w 684561"/>
              <a:gd name="connsiteY88" fmla="*/ 151523 h 564743"/>
              <a:gd name="connsiteX89" fmla="*/ 392430 w 684561"/>
              <a:gd name="connsiteY89" fmla="*/ 137173 h 564743"/>
              <a:gd name="connsiteX90" fmla="*/ 377952 w 684561"/>
              <a:gd name="connsiteY90" fmla="*/ 151523 h 564743"/>
              <a:gd name="connsiteX91" fmla="*/ 89916 w 684561"/>
              <a:gd name="connsiteY91" fmla="*/ 165496 h 564743"/>
              <a:gd name="connsiteX92" fmla="*/ 76295 w 684561"/>
              <a:gd name="connsiteY92" fmla="*/ 165496 h 564743"/>
              <a:gd name="connsiteX93" fmla="*/ 76295 w 684561"/>
              <a:gd name="connsiteY93" fmla="*/ 151429 h 564743"/>
              <a:gd name="connsiteX94" fmla="*/ 89916 w 684561"/>
              <a:gd name="connsiteY94" fmla="*/ 151429 h 564743"/>
              <a:gd name="connsiteX95" fmla="*/ 89916 w 684561"/>
              <a:gd name="connsiteY95" fmla="*/ 165496 h 564743"/>
              <a:gd name="connsiteX96" fmla="*/ 569595 w 684561"/>
              <a:gd name="connsiteY96" fmla="*/ 162569 h 564743"/>
              <a:gd name="connsiteX97" fmla="*/ 536353 w 684561"/>
              <a:gd name="connsiteY97" fmla="*/ 162569 h 564743"/>
              <a:gd name="connsiteX98" fmla="*/ 536353 w 684561"/>
              <a:gd name="connsiteY98" fmla="*/ 148502 h 564743"/>
              <a:gd name="connsiteX99" fmla="*/ 569595 w 684561"/>
              <a:gd name="connsiteY99" fmla="*/ 148502 h 564743"/>
              <a:gd name="connsiteX100" fmla="*/ 569595 w 684561"/>
              <a:gd name="connsiteY100" fmla="*/ 162569 h 564743"/>
              <a:gd name="connsiteX101" fmla="*/ 89916 w 684561"/>
              <a:gd name="connsiteY101" fmla="*/ 119614 h 564743"/>
              <a:gd name="connsiteX102" fmla="*/ 76295 w 684561"/>
              <a:gd name="connsiteY102" fmla="*/ 119614 h 564743"/>
              <a:gd name="connsiteX103" fmla="*/ 76295 w 684561"/>
              <a:gd name="connsiteY103" fmla="*/ 105547 h 564743"/>
              <a:gd name="connsiteX104" fmla="*/ 89916 w 684561"/>
              <a:gd name="connsiteY104" fmla="*/ 105547 h 564743"/>
              <a:gd name="connsiteX105" fmla="*/ 89916 w 684561"/>
              <a:gd name="connsiteY105" fmla="*/ 119614 h 564743"/>
              <a:gd name="connsiteX106" fmla="*/ 569595 w 684561"/>
              <a:gd name="connsiteY106" fmla="*/ 117726 h 564743"/>
              <a:gd name="connsiteX107" fmla="*/ 536353 w 684561"/>
              <a:gd name="connsiteY107" fmla="*/ 117726 h 564743"/>
              <a:gd name="connsiteX108" fmla="*/ 536353 w 684561"/>
              <a:gd name="connsiteY108" fmla="*/ 103659 h 564743"/>
              <a:gd name="connsiteX109" fmla="*/ 569595 w 684561"/>
              <a:gd name="connsiteY109" fmla="*/ 103659 h 564743"/>
              <a:gd name="connsiteX110" fmla="*/ 569595 w 684561"/>
              <a:gd name="connsiteY110" fmla="*/ 117726 h 564743"/>
              <a:gd name="connsiteX111" fmla="*/ 431768 w 684561"/>
              <a:gd name="connsiteY111" fmla="*/ 73826 h 564743"/>
              <a:gd name="connsiteX112" fmla="*/ 147828 w 684561"/>
              <a:gd name="connsiteY112" fmla="*/ 73826 h 564743"/>
              <a:gd name="connsiteX113" fmla="*/ 147828 w 684561"/>
              <a:gd name="connsiteY113" fmla="*/ 59760 h 564743"/>
              <a:gd name="connsiteX114" fmla="*/ 431768 w 684561"/>
              <a:gd name="connsiteY114" fmla="*/ 59760 h 564743"/>
              <a:gd name="connsiteX115" fmla="*/ 431768 w 684561"/>
              <a:gd name="connsiteY115" fmla="*/ 73826 h 564743"/>
              <a:gd name="connsiteX116" fmla="*/ 90011 w 684561"/>
              <a:gd name="connsiteY116" fmla="*/ 73826 h 564743"/>
              <a:gd name="connsiteX117" fmla="*/ 76391 w 684561"/>
              <a:gd name="connsiteY117" fmla="*/ 73826 h 564743"/>
              <a:gd name="connsiteX118" fmla="*/ 76391 w 684561"/>
              <a:gd name="connsiteY118" fmla="*/ 59760 h 564743"/>
              <a:gd name="connsiteX119" fmla="*/ 90011 w 684561"/>
              <a:gd name="connsiteY119" fmla="*/ 59760 h 564743"/>
              <a:gd name="connsiteX120" fmla="*/ 90011 w 684561"/>
              <a:gd name="connsiteY120" fmla="*/ 73826 h 56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684561" h="564743">
                <a:moveTo>
                  <a:pt x="493300" y="564743"/>
                </a:moveTo>
                <a:lnTo>
                  <a:pt x="191262" y="564743"/>
                </a:lnTo>
                <a:lnTo>
                  <a:pt x="191262" y="550677"/>
                </a:lnTo>
                <a:lnTo>
                  <a:pt x="247174" y="550677"/>
                </a:lnTo>
                <a:lnTo>
                  <a:pt x="247174" y="474396"/>
                </a:lnTo>
                <a:lnTo>
                  <a:pt x="0" y="474396"/>
                </a:lnTo>
                <a:lnTo>
                  <a:pt x="0" y="0"/>
                </a:lnTo>
                <a:lnTo>
                  <a:pt x="677513" y="0"/>
                </a:lnTo>
                <a:lnTo>
                  <a:pt x="677513" y="14067"/>
                </a:lnTo>
                <a:lnTo>
                  <a:pt x="14192" y="14067"/>
                </a:lnTo>
                <a:lnTo>
                  <a:pt x="14192" y="383293"/>
                </a:lnTo>
                <a:lnTo>
                  <a:pt x="624935" y="383293"/>
                </a:lnTo>
                <a:lnTo>
                  <a:pt x="624935" y="397359"/>
                </a:lnTo>
                <a:lnTo>
                  <a:pt x="14192" y="397359"/>
                </a:lnTo>
                <a:lnTo>
                  <a:pt x="14192" y="460235"/>
                </a:lnTo>
                <a:lnTo>
                  <a:pt x="670370" y="460235"/>
                </a:lnTo>
                <a:lnTo>
                  <a:pt x="670370" y="61365"/>
                </a:lnTo>
                <a:lnTo>
                  <a:pt x="684562" y="61365"/>
                </a:lnTo>
                <a:lnTo>
                  <a:pt x="684562" y="474396"/>
                </a:lnTo>
                <a:lnTo>
                  <a:pt x="261461" y="474396"/>
                </a:lnTo>
                <a:lnTo>
                  <a:pt x="261461" y="550677"/>
                </a:lnTo>
                <a:lnTo>
                  <a:pt x="423196" y="550677"/>
                </a:lnTo>
                <a:lnTo>
                  <a:pt x="423196" y="498941"/>
                </a:lnTo>
                <a:lnTo>
                  <a:pt x="437388" y="498941"/>
                </a:lnTo>
                <a:lnTo>
                  <a:pt x="437388" y="550677"/>
                </a:lnTo>
                <a:lnTo>
                  <a:pt x="493300" y="550677"/>
                </a:lnTo>
                <a:lnTo>
                  <a:pt x="493300" y="564743"/>
                </a:lnTo>
                <a:close/>
                <a:moveTo>
                  <a:pt x="431768" y="339299"/>
                </a:moveTo>
                <a:lnTo>
                  <a:pt x="147828" y="339299"/>
                </a:lnTo>
                <a:lnTo>
                  <a:pt x="147828" y="325232"/>
                </a:lnTo>
                <a:lnTo>
                  <a:pt x="431768" y="325232"/>
                </a:lnTo>
                <a:lnTo>
                  <a:pt x="431768" y="339299"/>
                </a:lnTo>
                <a:close/>
                <a:moveTo>
                  <a:pt x="619792" y="337316"/>
                </a:moveTo>
                <a:lnTo>
                  <a:pt x="486156" y="337316"/>
                </a:lnTo>
                <a:lnTo>
                  <a:pt x="486156" y="59760"/>
                </a:lnTo>
                <a:lnTo>
                  <a:pt x="619792" y="59760"/>
                </a:lnTo>
                <a:lnTo>
                  <a:pt x="619792" y="337316"/>
                </a:lnTo>
                <a:close/>
                <a:moveTo>
                  <a:pt x="500348" y="323250"/>
                </a:moveTo>
                <a:lnTo>
                  <a:pt x="605600" y="323250"/>
                </a:lnTo>
                <a:lnTo>
                  <a:pt x="605600" y="73826"/>
                </a:lnTo>
                <a:lnTo>
                  <a:pt x="500348" y="73826"/>
                </a:lnTo>
                <a:lnTo>
                  <a:pt x="500348" y="323250"/>
                </a:lnTo>
                <a:close/>
                <a:moveTo>
                  <a:pt x="569595" y="297193"/>
                </a:moveTo>
                <a:lnTo>
                  <a:pt x="536353" y="297193"/>
                </a:lnTo>
                <a:lnTo>
                  <a:pt x="536353" y="283127"/>
                </a:lnTo>
                <a:lnTo>
                  <a:pt x="569595" y="283127"/>
                </a:lnTo>
                <a:lnTo>
                  <a:pt x="569595" y="297193"/>
                </a:lnTo>
                <a:close/>
                <a:moveTo>
                  <a:pt x="406432" y="271704"/>
                </a:moveTo>
                <a:lnTo>
                  <a:pt x="370904" y="234130"/>
                </a:lnTo>
                <a:lnTo>
                  <a:pt x="335375" y="271704"/>
                </a:lnTo>
                <a:lnTo>
                  <a:pt x="324993" y="262074"/>
                </a:lnTo>
                <a:lnTo>
                  <a:pt x="370904" y="213549"/>
                </a:lnTo>
                <a:lnTo>
                  <a:pt x="416814" y="262074"/>
                </a:lnTo>
                <a:lnTo>
                  <a:pt x="406432" y="271704"/>
                </a:lnTo>
                <a:close/>
                <a:moveTo>
                  <a:pt x="179546" y="271704"/>
                </a:moveTo>
                <a:lnTo>
                  <a:pt x="169164" y="262074"/>
                </a:lnTo>
                <a:lnTo>
                  <a:pt x="268319" y="157377"/>
                </a:lnTo>
                <a:lnTo>
                  <a:pt x="324803" y="216381"/>
                </a:lnTo>
                <a:lnTo>
                  <a:pt x="314516" y="226105"/>
                </a:lnTo>
                <a:lnTo>
                  <a:pt x="268319" y="177957"/>
                </a:lnTo>
                <a:lnTo>
                  <a:pt x="179451" y="271798"/>
                </a:lnTo>
                <a:close/>
                <a:moveTo>
                  <a:pt x="89916" y="257259"/>
                </a:moveTo>
                <a:lnTo>
                  <a:pt x="76295" y="257259"/>
                </a:lnTo>
                <a:lnTo>
                  <a:pt x="76295" y="243193"/>
                </a:lnTo>
                <a:lnTo>
                  <a:pt x="89916" y="243193"/>
                </a:lnTo>
                <a:lnTo>
                  <a:pt x="89916" y="257259"/>
                </a:lnTo>
                <a:close/>
                <a:moveTo>
                  <a:pt x="569595" y="252350"/>
                </a:moveTo>
                <a:lnTo>
                  <a:pt x="536353" y="252350"/>
                </a:lnTo>
                <a:lnTo>
                  <a:pt x="536353" y="238283"/>
                </a:lnTo>
                <a:lnTo>
                  <a:pt x="569595" y="238283"/>
                </a:lnTo>
                <a:lnTo>
                  <a:pt x="569595" y="252350"/>
                </a:lnTo>
                <a:close/>
                <a:moveTo>
                  <a:pt x="89916" y="211377"/>
                </a:moveTo>
                <a:lnTo>
                  <a:pt x="76295" y="211377"/>
                </a:lnTo>
                <a:lnTo>
                  <a:pt x="76295" y="197311"/>
                </a:lnTo>
                <a:lnTo>
                  <a:pt x="89916" y="197311"/>
                </a:lnTo>
                <a:lnTo>
                  <a:pt x="89916" y="211377"/>
                </a:lnTo>
                <a:close/>
                <a:moveTo>
                  <a:pt x="569595" y="207412"/>
                </a:moveTo>
                <a:lnTo>
                  <a:pt x="536353" y="207412"/>
                </a:lnTo>
                <a:lnTo>
                  <a:pt x="536353" y="193346"/>
                </a:lnTo>
                <a:lnTo>
                  <a:pt x="569595" y="193346"/>
                </a:lnTo>
                <a:lnTo>
                  <a:pt x="569595" y="207412"/>
                </a:lnTo>
                <a:close/>
                <a:moveTo>
                  <a:pt x="392430" y="179940"/>
                </a:moveTo>
                <a:cubicBezTo>
                  <a:pt x="376619" y="179940"/>
                  <a:pt x="363760" y="167195"/>
                  <a:pt x="363760" y="151523"/>
                </a:cubicBezTo>
                <a:cubicBezTo>
                  <a:pt x="363760" y="135852"/>
                  <a:pt x="376619" y="123107"/>
                  <a:pt x="392430" y="123107"/>
                </a:cubicBezTo>
                <a:cubicBezTo>
                  <a:pt x="408241" y="123107"/>
                  <a:pt x="421100" y="135852"/>
                  <a:pt x="421100" y="151523"/>
                </a:cubicBezTo>
                <a:cubicBezTo>
                  <a:pt x="421100" y="167195"/>
                  <a:pt x="408241" y="179940"/>
                  <a:pt x="392430" y="179940"/>
                </a:cubicBezTo>
                <a:close/>
                <a:moveTo>
                  <a:pt x="377952" y="151523"/>
                </a:moveTo>
                <a:cubicBezTo>
                  <a:pt x="377952" y="159454"/>
                  <a:pt x="384429" y="165873"/>
                  <a:pt x="392430" y="165873"/>
                </a:cubicBezTo>
                <a:cubicBezTo>
                  <a:pt x="400431" y="165873"/>
                  <a:pt x="406908" y="159454"/>
                  <a:pt x="406908" y="151523"/>
                </a:cubicBezTo>
                <a:cubicBezTo>
                  <a:pt x="406908" y="143593"/>
                  <a:pt x="400431" y="137173"/>
                  <a:pt x="392430" y="137173"/>
                </a:cubicBezTo>
                <a:cubicBezTo>
                  <a:pt x="384429" y="137173"/>
                  <a:pt x="377952" y="143593"/>
                  <a:pt x="377952" y="151523"/>
                </a:cubicBezTo>
                <a:close/>
                <a:moveTo>
                  <a:pt x="89916" y="165496"/>
                </a:moveTo>
                <a:lnTo>
                  <a:pt x="76295" y="165496"/>
                </a:lnTo>
                <a:lnTo>
                  <a:pt x="76295" y="151429"/>
                </a:lnTo>
                <a:lnTo>
                  <a:pt x="89916" y="151429"/>
                </a:lnTo>
                <a:lnTo>
                  <a:pt x="89916" y="165496"/>
                </a:lnTo>
                <a:close/>
                <a:moveTo>
                  <a:pt x="569595" y="162569"/>
                </a:moveTo>
                <a:lnTo>
                  <a:pt x="536353" y="162569"/>
                </a:lnTo>
                <a:lnTo>
                  <a:pt x="536353" y="148502"/>
                </a:lnTo>
                <a:lnTo>
                  <a:pt x="569595" y="148502"/>
                </a:lnTo>
                <a:lnTo>
                  <a:pt x="569595" y="162569"/>
                </a:lnTo>
                <a:close/>
                <a:moveTo>
                  <a:pt x="89916" y="119614"/>
                </a:moveTo>
                <a:lnTo>
                  <a:pt x="76295" y="119614"/>
                </a:lnTo>
                <a:lnTo>
                  <a:pt x="76295" y="105547"/>
                </a:lnTo>
                <a:lnTo>
                  <a:pt x="89916" y="105547"/>
                </a:lnTo>
                <a:lnTo>
                  <a:pt x="89916" y="119614"/>
                </a:lnTo>
                <a:close/>
                <a:moveTo>
                  <a:pt x="569595" y="117726"/>
                </a:moveTo>
                <a:lnTo>
                  <a:pt x="536353" y="117726"/>
                </a:lnTo>
                <a:lnTo>
                  <a:pt x="536353" y="103659"/>
                </a:lnTo>
                <a:lnTo>
                  <a:pt x="569595" y="103659"/>
                </a:lnTo>
                <a:lnTo>
                  <a:pt x="569595" y="117726"/>
                </a:lnTo>
                <a:close/>
                <a:moveTo>
                  <a:pt x="431768" y="73826"/>
                </a:moveTo>
                <a:lnTo>
                  <a:pt x="147828" y="73826"/>
                </a:lnTo>
                <a:lnTo>
                  <a:pt x="147828" y="59760"/>
                </a:lnTo>
                <a:lnTo>
                  <a:pt x="431768" y="59760"/>
                </a:lnTo>
                <a:lnTo>
                  <a:pt x="431768" y="73826"/>
                </a:lnTo>
                <a:close/>
                <a:moveTo>
                  <a:pt x="90011" y="73826"/>
                </a:moveTo>
                <a:lnTo>
                  <a:pt x="76391" y="73826"/>
                </a:lnTo>
                <a:lnTo>
                  <a:pt x="76391" y="59760"/>
                </a:lnTo>
                <a:lnTo>
                  <a:pt x="90011" y="59760"/>
                </a:lnTo>
                <a:lnTo>
                  <a:pt x="90011" y="73826"/>
                </a:lnTo>
                <a:close/>
              </a:path>
            </a:pathLst>
          </a:custGeom>
          <a:solidFill>
            <a:srgbClr val="034EA2"/>
          </a:solidFill>
          <a:ln w="9525" cap="flat">
            <a:noFill/>
            <a:prstDash val="solid"/>
            <a:miter/>
          </a:ln>
        </p:spPr>
        <p:txBody>
          <a:bodyPr rtlCol="0" anchor="ctr"/>
          <a:lstStyle/>
          <a:p>
            <a:endParaRPr lang="en-GB" sz="1350"/>
          </a:p>
        </p:txBody>
      </p:sp>
      <p:sp>
        <p:nvSpPr>
          <p:cNvPr id="119" name="TextBox 118">
            <a:extLst>
              <a:ext uri="{FF2B5EF4-FFF2-40B4-BE49-F238E27FC236}">
                <a16:creationId xmlns:a16="http://schemas.microsoft.com/office/drawing/2014/main" id="{13AA03C1-6564-D5DF-7497-EBDB9304541C}"/>
              </a:ext>
            </a:extLst>
          </p:cNvPr>
          <p:cNvSpPr txBox="1"/>
          <p:nvPr/>
        </p:nvSpPr>
        <p:spPr>
          <a:xfrm>
            <a:off x="2040089" y="2582739"/>
            <a:ext cx="1337042" cy="784830"/>
          </a:xfrm>
          <a:prstGeom prst="rect">
            <a:avLst/>
          </a:prstGeom>
          <a:noFill/>
        </p:spPr>
        <p:txBody>
          <a:bodyPr wrap="square" rtlCol="0">
            <a:spAutoFit/>
          </a:bodyPr>
          <a:lstStyle/>
          <a:p>
            <a:pPr algn="ctr"/>
            <a:r>
              <a:rPr lang="en-GB" sz="1500" dirty="0">
                <a:solidFill>
                  <a:srgbClr val="034EA2"/>
                </a:solidFill>
              </a:rPr>
              <a:t>Preparation </a:t>
            </a:r>
            <a:br>
              <a:rPr lang="en-GB" sz="1500" dirty="0">
                <a:solidFill>
                  <a:srgbClr val="034EA2"/>
                </a:solidFill>
              </a:rPr>
            </a:br>
            <a:r>
              <a:rPr lang="en-GB" sz="1500" dirty="0">
                <a:solidFill>
                  <a:srgbClr val="034EA2"/>
                </a:solidFill>
              </a:rPr>
              <a:t>of tender specifications</a:t>
            </a:r>
          </a:p>
        </p:txBody>
      </p:sp>
      <p:sp>
        <p:nvSpPr>
          <p:cNvPr id="120" name="TextBox 119">
            <a:extLst>
              <a:ext uri="{FF2B5EF4-FFF2-40B4-BE49-F238E27FC236}">
                <a16:creationId xmlns:a16="http://schemas.microsoft.com/office/drawing/2014/main" id="{1061A3AC-4049-1A2A-1051-1CBE9B60456D}"/>
              </a:ext>
            </a:extLst>
          </p:cNvPr>
          <p:cNvSpPr txBox="1"/>
          <p:nvPr/>
        </p:nvSpPr>
        <p:spPr>
          <a:xfrm>
            <a:off x="3561666" y="2582739"/>
            <a:ext cx="1527713" cy="553998"/>
          </a:xfrm>
          <a:prstGeom prst="rect">
            <a:avLst/>
          </a:prstGeom>
          <a:noFill/>
        </p:spPr>
        <p:txBody>
          <a:bodyPr wrap="square" rtlCol="0">
            <a:spAutoFit/>
          </a:bodyPr>
          <a:lstStyle/>
          <a:p>
            <a:pPr algn="ctr"/>
            <a:r>
              <a:rPr lang="en-GB" sz="1500" dirty="0">
                <a:solidFill>
                  <a:srgbClr val="034EA2"/>
                </a:solidFill>
              </a:rPr>
              <a:t>Publication </a:t>
            </a:r>
          </a:p>
          <a:p>
            <a:pPr algn="ctr"/>
            <a:r>
              <a:rPr lang="en-GB" sz="1500" dirty="0">
                <a:solidFill>
                  <a:srgbClr val="034EA2"/>
                </a:solidFill>
              </a:rPr>
              <a:t>of calls*</a:t>
            </a:r>
          </a:p>
        </p:txBody>
      </p:sp>
      <p:sp>
        <p:nvSpPr>
          <p:cNvPr id="121" name="TextBox 120">
            <a:extLst>
              <a:ext uri="{FF2B5EF4-FFF2-40B4-BE49-F238E27FC236}">
                <a16:creationId xmlns:a16="http://schemas.microsoft.com/office/drawing/2014/main" id="{25575C1C-7DAB-614B-8A1D-9FE3472C7FAD}"/>
              </a:ext>
            </a:extLst>
          </p:cNvPr>
          <p:cNvSpPr txBox="1"/>
          <p:nvPr/>
        </p:nvSpPr>
        <p:spPr>
          <a:xfrm>
            <a:off x="5194971" y="2582739"/>
            <a:ext cx="1506065" cy="553998"/>
          </a:xfrm>
          <a:prstGeom prst="rect">
            <a:avLst/>
          </a:prstGeom>
          <a:noFill/>
        </p:spPr>
        <p:txBody>
          <a:bodyPr wrap="square" rtlCol="0">
            <a:spAutoFit/>
          </a:bodyPr>
          <a:lstStyle/>
          <a:p>
            <a:pPr algn="ctr"/>
            <a:r>
              <a:rPr lang="en-GB" sz="1500" dirty="0">
                <a:solidFill>
                  <a:srgbClr val="034EA2"/>
                </a:solidFill>
              </a:rPr>
              <a:t>Submission </a:t>
            </a:r>
          </a:p>
          <a:p>
            <a:pPr algn="ctr"/>
            <a:r>
              <a:rPr lang="en-GB" sz="1500" dirty="0">
                <a:solidFill>
                  <a:srgbClr val="034EA2"/>
                </a:solidFill>
              </a:rPr>
              <a:t>of tenders</a:t>
            </a:r>
          </a:p>
        </p:txBody>
      </p:sp>
      <p:sp>
        <p:nvSpPr>
          <p:cNvPr id="122" name="TextBox 121">
            <a:extLst>
              <a:ext uri="{FF2B5EF4-FFF2-40B4-BE49-F238E27FC236}">
                <a16:creationId xmlns:a16="http://schemas.microsoft.com/office/drawing/2014/main" id="{9C2291B6-20BF-3925-9155-FFB4FF86ED76}"/>
              </a:ext>
            </a:extLst>
          </p:cNvPr>
          <p:cNvSpPr txBox="1"/>
          <p:nvPr/>
        </p:nvSpPr>
        <p:spPr>
          <a:xfrm>
            <a:off x="6806349" y="2582739"/>
            <a:ext cx="1521577" cy="553998"/>
          </a:xfrm>
          <a:prstGeom prst="rect">
            <a:avLst/>
          </a:prstGeom>
          <a:noFill/>
        </p:spPr>
        <p:txBody>
          <a:bodyPr wrap="square" rtlCol="0">
            <a:spAutoFit/>
          </a:bodyPr>
          <a:lstStyle/>
          <a:p>
            <a:pPr algn="ctr"/>
            <a:r>
              <a:rPr lang="en-GB" sz="1500" dirty="0">
                <a:solidFill>
                  <a:srgbClr val="034EA2"/>
                </a:solidFill>
              </a:rPr>
              <a:t>Evaluation </a:t>
            </a:r>
          </a:p>
          <a:p>
            <a:pPr algn="ctr"/>
            <a:r>
              <a:rPr lang="en-GB" sz="1500" dirty="0">
                <a:solidFill>
                  <a:srgbClr val="034EA2"/>
                </a:solidFill>
              </a:rPr>
              <a:t>of tenders</a:t>
            </a:r>
          </a:p>
        </p:txBody>
      </p:sp>
      <p:sp>
        <p:nvSpPr>
          <p:cNvPr id="123" name="TextBox 122">
            <a:extLst>
              <a:ext uri="{FF2B5EF4-FFF2-40B4-BE49-F238E27FC236}">
                <a16:creationId xmlns:a16="http://schemas.microsoft.com/office/drawing/2014/main" id="{E6C4EFB2-03C2-6003-B251-F590E0FD1F97}"/>
              </a:ext>
            </a:extLst>
          </p:cNvPr>
          <p:cNvSpPr txBox="1"/>
          <p:nvPr/>
        </p:nvSpPr>
        <p:spPr>
          <a:xfrm>
            <a:off x="8456621" y="2582739"/>
            <a:ext cx="1521579" cy="1015663"/>
          </a:xfrm>
          <a:prstGeom prst="rect">
            <a:avLst/>
          </a:prstGeom>
          <a:noFill/>
        </p:spPr>
        <p:txBody>
          <a:bodyPr wrap="square" rtlCol="0">
            <a:spAutoFit/>
          </a:bodyPr>
          <a:lstStyle/>
          <a:p>
            <a:pPr algn="ctr"/>
            <a:r>
              <a:rPr lang="en-GB" sz="1200" dirty="0">
                <a:solidFill>
                  <a:srgbClr val="034EA2"/>
                </a:solidFill>
              </a:rPr>
              <a:t>Opinion from </a:t>
            </a:r>
            <a:br>
              <a:rPr lang="en-GB" sz="1200" dirty="0">
                <a:solidFill>
                  <a:srgbClr val="034EA2"/>
                </a:solidFill>
              </a:rPr>
            </a:br>
            <a:r>
              <a:rPr lang="en-GB" sz="1200" dirty="0">
                <a:solidFill>
                  <a:srgbClr val="034EA2"/>
                </a:solidFill>
              </a:rPr>
              <a:t>the advisory committee on procurement and contracts (ACPC)**</a:t>
            </a:r>
          </a:p>
        </p:txBody>
      </p:sp>
      <p:sp>
        <p:nvSpPr>
          <p:cNvPr id="124" name="TextBox 123">
            <a:extLst>
              <a:ext uri="{FF2B5EF4-FFF2-40B4-BE49-F238E27FC236}">
                <a16:creationId xmlns:a16="http://schemas.microsoft.com/office/drawing/2014/main" id="{E1EED54A-7618-2FF1-C1C0-DAC2AAA1A376}"/>
              </a:ext>
            </a:extLst>
          </p:cNvPr>
          <p:cNvSpPr txBox="1"/>
          <p:nvPr/>
        </p:nvSpPr>
        <p:spPr>
          <a:xfrm>
            <a:off x="10086714" y="2582740"/>
            <a:ext cx="1523040" cy="1015663"/>
          </a:xfrm>
          <a:prstGeom prst="rect">
            <a:avLst/>
          </a:prstGeom>
          <a:noFill/>
        </p:spPr>
        <p:txBody>
          <a:bodyPr wrap="square" rtlCol="0">
            <a:spAutoFit/>
          </a:bodyPr>
          <a:lstStyle/>
          <a:p>
            <a:pPr algn="ctr"/>
            <a:r>
              <a:rPr lang="en-GB" sz="1200" dirty="0">
                <a:solidFill>
                  <a:srgbClr val="034EA2"/>
                </a:solidFill>
              </a:rPr>
              <a:t>Award decision, signature and management of </a:t>
            </a:r>
            <a:br>
              <a:rPr lang="en-GB" sz="1200" dirty="0">
                <a:solidFill>
                  <a:srgbClr val="034EA2"/>
                </a:solidFill>
              </a:rPr>
            </a:br>
            <a:r>
              <a:rPr lang="en-GB" sz="1200" dirty="0">
                <a:solidFill>
                  <a:srgbClr val="034EA2"/>
                </a:solidFill>
              </a:rPr>
              <a:t>the ensuing contracts</a:t>
            </a:r>
          </a:p>
        </p:txBody>
      </p:sp>
      <p:sp>
        <p:nvSpPr>
          <p:cNvPr id="125" name="TextBox 124">
            <a:extLst>
              <a:ext uri="{FF2B5EF4-FFF2-40B4-BE49-F238E27FC236}">
                <a16:creationId xmlns:a16="http://schemas.microsoft.com/office/drawing/2014/main" id="{F70CE507-B9D8-1930-8CFB-A37D4DC05EB0}"/>
              </a:ext>
            </a:extLst>
          </p:cNvPr>
          <p:cNvSpPr txBox="1"/>
          <p:nvPr/>
        </p:nvSpPr>
        <p:spPr>
          <a:xfrm>
            <a:off x="2040089" y="4868739"/>
            <a:ext cx="1337042" cy="553998"/>
          </a:xfrm>
          <a:prstGeom prst="rect">
            <a:avLst/>
          </a:prstGeom>
          <a:noFill/>
        </p:spPr>
        <p:txBody>
          <a:bodyPr wrap="square" rtlCol="0">
            <a:spAutoFit/>
          </a:bodyPr>
          <a:lstStyle/>
          <a:p>
            <a:pPr algn="ctr"/>
            <a:r>
              <a:rPr lang="en-GB" sz="1500" dirty="0">
                <a:solidFill>
                  <a:srgbClr val="034EA2"/>
                </a:solidFill>
              </a:rPr>
              <a:t>Call for </a:t>
            </a:r>
            <a:br>
              <a:rPr lang="en-GB" sz="1500" dirty="0">
                <a:solidFill>
                  <a:srgbClr val="034EA2"/>
                </a:solidFill>
              </a:rPr>
            </a:br>
            <a:r>
              <a:rPr lang="en-GB" sz="1500" dirty="0">
                <a:solidFill>
                  <a:srgbClr val="034EA2"/>
                </a:solidFill>
              </a:rPr>
              <a:t>proposals</a:t>
            </a:r>
          </a:p>
        </p:txBody>
      </p:sp>
      <p:sp>
        <p:nvSpPr>
          <p:cNvPr id="126" name="TextBox 125">
            <a:extLst>
              <a:ext uri="{FF2B5EF4-FFF2-40B4-BE49-F238E27FC236}">
                <a16:creationId xmlns:a16="http://schemas.microsoft.com/office/drawing/2014/main" id="{20564BA4-758A-F202-9131-46CF7274CFD2}"/>
              </a:ext>
            </a:extLst>
          </p:cNvPr>
          <p:cNvSpPr txBox="1"/>
          <p:nvPr/>
        </p:nvSpPr>
        <p:spPr>
          <a:xfrm>
            <a:off x="3666979" y="4868739"/>
            <a:ext cx="1337042" cy="553998"/>
          </a:xfrm>
          <a:prstGeom prst="rect">
            <a:avLst/>
          </a:prstGeom>
          <a:noFill/>
        </p:spPr>
        <p:txBody>
          <a:bodyPr wrap="square" rtlCol="0">
            <a:spAutoFit/>
          </a:bodyPr>
          <a:lstStyle/>
          <a:p>
            <a:pPr algn="ctr"/>
            <a:r>
              <a:rPr lang="en-GB" sz="1500" dirty="0">
                <a:solidFill>
                  <a:srgbClr val="034EA2"/>
                </a:solidFill>
              </a:rPr>
              <a:t>Proposal </a:t>
            </a:r>
            <a:br>
              <a:rPr lang="en-GB" sz="1500" dirty="0">
                <a:solidFill>
                  <a:srgbClr val="034EA2"/>
                </a:solidFill>
              </a:rPr>
            </a:br>
            <a:r>
              <a:rPr lang="en-GB" sz="1500" dirty="0">
                <a:solidFill>
                  <a:srgbClr val="034EA2"/>
                </a:solidFill>
              </a:rPr>
              <a:t>submissions</a:t>
            </a:r>
          </a:p>
        </p:txBody>
      </p:sp>
      <p:sp>
        <p:nvSpPr>
          <p:cNvPr id="127" name="TextBox 126">
            <a:extLst>
              <a:ext uri="{FF2B5EF4-FFF2-40B4-BE49-F238E27FC236}">
                <a16:creationId xmlns:a16="http://schemas.microsoft.com/office/drawing/2014/main" id="{19C4C47A-C4DD-054A-EE24-5A7A1810EBB7}"/>
              </a:ext>
            </a:extLst>
          </p:cNvPr>
          <p:cNvSpPr txBox="1"/>
          <p:nvPr/>
        </p:nvSpPr>
        <p:spPr>
          <a:xfrm>
            <a:off x="5194971" y="4868739"/>
            <a:ext cx="1506065" cy="553998"/>
          </a:xfrm>
          <a:prstGeom prst="rect">
            <a:avLst/>
          </a:prstGeom>
          <a:noFill/>
        </p:spPr>
        <p:txBody>
          <a:bodyPr wrap="square" rtlCol="0">
            <a:spAutoFit/>
          </a:bodyPr>
          <a:lstStyle/>
          <a:p>
            <a:pPr algn="ctr"/>
            <a:r>
              <a:rPr lang="en-GB" sz="1500" dirty="0">
                <a:solidFill>
                  <a:srgbClr val="034EA2"/>
                </a:solidFill>
              </a:rPr>
              <a:t>Evaluation &amp; selection</a:t>
            </a:r>
          </a:p>
        </p:txBody>
      </p:sp>
      <p:sp>
        <p:nvSpPr>
          <p:cNvPr id="128" name="TextBox 127">
            <a:extLst>
              <a:ext uri="{FF2B5EF4-FFF2-40B4-BE49-F238E27FC236}">
                <a16:creationId xmlns:a16="http://schemas.microsoft.com/office/drawing/2014/main" id="{3C1B62EE-1ED3-C877-F48D-E9AF7FB55B37}"/>
              </a:ext>
            </a:extLst>
          </p:cNvPr>
          <p:cNvSpPr txBox="1"/>
          <p:nvPr/>
        </p:nvSpPr>
        <p:spPr>
          <a:xfrm>
            <a:off x="6826527" y="4868739"/>
            <a:ext cx="1501399" cy="784830"/>
          </a:xfrm>
          <a:prstGeom prst="rect">
            <a:avLst/>
          </a:prstGeom>
          <a:noFill/>
        </p:spPr>
        <p:txBody>
          <a:bodyPr wrap="square" rtlCol="0">
            <a:spAutoFit/>
          </a:bodyPr>
          <a:lstStyle/>
          <a:p>
            <a:pPr algn="ctr"/>
            <a:r>
              <a:rPr lang="en-GB" sz="1500" dirty="0">
                <a:solidFill>
                  <a:srgbClr val="034EA2"/>
                </a:solidFill>
              </a:rPr>
              <a:t>Signature of grant agreements</a:t>
            </a:r>
          </a:p>
        </p:txBody>
      </p:sp>
      <p:sp>
        <p:nvSpPr>
          <p:cNvPr id="129" name="TextBox 128">
            <a:extLst>
              <a:ext uri="{FF2B5EF4-FFF2-40B4-BE49-F238E27FC236}">
                <a16:creationId xmlns:a16="http://schemas.microsoft.com/office/drawing/2014/main" id="{FFA1A6C2-89E7-AAD0-A053-D28A3828E3AA}"/>
              </a:ext>
            </a:extLst>
          </p:cNvPr>
          <p:cNvSpPr txBox="1"/>
          <p:nvPr/>
        </p:nvSpPr>
        <p:spPr>
          <a:xfrm>
            <a:off x="8553450" y="4868739"/>
            <a:ext cx="1337042" cy="553998"/>
          </a:xfrm>
          <a:prstGeom prst="rect">
            <a:avLst/>
          </a:prstGeom>
          <a:noFill/>
        </p:spPr>
        <p:txBody>
          <a:bodyPr wrap="square" rtlCol="0">
            <a:spAutoFit/>
          </a:bodyPr>
          <a:lstStyle/>
          <a:p>
            <a:pPr algn="ctr"/>
            <a:r>
              <a:rPr lang="en-GB" sz="1500" dirty="0">
                <a:solidFill>
                  <a:srgbClr val="034EA2"/>
                </a:solidFill>
              </a:rPr>
              <a:t>Project monitoring</a:t>
            </a:r>
          </a:p>
        </p:txBody>
      </p:sp>
      <p:sp>
        <p:nvSpPr>
          <p:cNvPr id="130" name="TextBox 129">
            <a:extLst>
              <a:ext uri="{FF2B5EF4-FFF2-40B4-BE49-F238E27FC236}">
                <a16:creationId xmlns:a16="http://schemas.microsoft.com/office/drawing/2014/main" id="{E66B2437-0E0B-BF18-21A9-1C513F025866}"/>
              </a:ext>
            </a:extLst>
          </p:cNvPr>
          <p:cNvSpPr txBox="1"/>
          <p:nvPr/>
        </p:nvSpPr>
        <p:spPr>
          <a:xfrm>
            <a:off x="10145924" y="4888288"/>
            <a:ext cx="1437177" cy="553998"/>
          </a:xfrm>
          <a:prstGeom prst="rect">
            <a:avLst/>
          </a:prstGeom>
          <a:noFill/>
        </p:spPr>
        <p:txBody>
          <a:bodyPr wrap="square" rtlCol="0">
            <a:spAutoFit/>
          </a:bodyPr>
          <a:lstStyle/>
          <a:p>
            <a:pPr algn="ctr"/>
            <a:r>
              <a:rPr lang="en-GB" sz="1500" dirty="0">
                <a:solidFill>
                  <a:srgbClr val="034EA2"/>
                </a:solidFill>
              </a:rPr>
              <a:t>Dissemination of final results</a:t>
            </a:r>
          </a:p>
        </p:txBody>
      </p:sp>
      <p:sp>
        <p:nvSpPr>
          <p:cNvPr id="131" name="TextBox 130">
            <a:extLst>
              <a:ext uri="{FF2B5EF4-FFF2-40B4-BE49-F238E27FC236}">
                <a16:creationId xmlns:a16="http://schemas.microsoft.com/office/drawing/2014/main" id="{37E879DA-FC55-E53F-F7C2-E67A83787A59}"/>
              </a:ext>
            </a:extLst>
          </p:cNvPr>
          <p:cNvSpPr txBox="1"/>
          <p:nvPr/>
        </p:nvSpPr>
        <p:spPr>
          <a:xfrm>
            <a:off x="281758" y="6370955"/>
            <a:ext cx="6105666" cy="369332"/>
          </a:xfrm>
          <a:prstGeom prst="rect">
            <a:avLst/>
          </a:prstGeom>
          <a:noFill/>
        </p:spPr>
        <p:txBody>
          <a:bodyPr wrap="square">
            <a:spAutoFit/>
          </a:bodyPr>
          <a:lstStyle/>
          <a:p>
            <a:r>
              <a:rPr lang="en-GB" sz="900" dirty="0">
                <a:solidFill>
                  <a:srgbClr val="034EA2"/>
                </a:solidFill>
              </a:rPr>
              <a:t>* for open calls: services requested under existing framework contracts</a:t>
            </a:r>
          </a:p>
          <a:p>
            <a:r>
              <a:rPr lang="en-GB" sz="900" dirty="0">
                <a:solidFill>
                  <a:srgbClr val="034EA2"/>
                </a:solidFill>
              </a:rPr>
              <a:t>** for open calls only</a:t>
            </a:r>
          </a:p>
        </p:txBody>
      </p:sp>
      <p:sp>
        <p:nvSpPr>
          <p:cNvPr id="2" name="TextBox 1">
            <a:extLst>
              <a:ext uri="{FF2B5EF4-FFF2-40B4-BE49-F238E27FC236}">
                <a16:creationId xmlns:a16="http://schemas.microsoft.com/office/drawing/2014/main" id="{4089C72E-35EF-65D1-9C48-EC51D98CA52F}"/>
              </a:ext>
            </a:extLst>
          </p:cNvPr>
          <p:cNvSpPr txBox="1"/>
          <p:nvPr/>
        </p:nvSpPr>
        <p:spPr>
          <a:xfrm>
            <a:off x="47497" y="5478773"/>
            <a:ext cx="1888747" cy="738664"/>
          </a:xfrm>
          <a:prstGeom prst="rect">
            <a:avLst/>
          </a:prstGeom>
          <a:noFill/>
        </p:spPr>
        <p:txBody>
          <a:bodyPr wrap="square">
            <a:spAutoFit/>
          </a:bodyPr>
          <a:lstStyle/>
          <a:p>
            <a:r>
              <a:rPr lang="en-US" sz="1400" dirty="0">
                <a:solidFill>
                  <a:schemeClr val="tx1"/>
                </a:solidFill>
                <a:latin typeface="+mn-lt"/>
                <a:ea typeface="+mn-ea"/>
                <a:cs typeface="+mn-cs"/>
              </a:rPr>
              <a:t>General overview of the processes: video </a:t>
            </a:r>
            <a:r>
              <a:rPr lang="en-US" sz="1400" dirty="0">
                <a:solidFill>
                  <a:schemeClr val="tx1"/>
                </a:solidFill>
                <a:latin typeface="+mn-lt"/>
                <a:ea typeface="+mn-ea"/>
                <a:cs typeface="+mn-cs"/>
                <a:hlinkClick r:id="rId2">
                  <a:extLst>
                    <a:ext uri="{A12FA001-AC4F-418D-AE19-62706E023703}">
                      <ahyp:hlinkClr xmlns:ahyp="http://schemas.microsoft.com/office/drawing/2018/hyperlinkcolor" val="tx"/>
                    </a:ext>
                  </a:extLst>
                </a:hlinkClick>
              </a:rPr>
              <a:t>here</a:t>
            </a:r>
            <a:endParaRPr lang="en-IE" sz="1400" dirty="0"/>
          </a:p>
        </p:txBody>
      </p:sp>
    </p:spTree>
    <p:extLst>
      <p:ext uri="{BB962C8B-B14F-4D97-AF65-F5344CB8AC3E}">
        <p14:creationId xmlns:p14="http://schemas.microsoft.com/office/powerpoint/2010/main" val="2024934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dirty="0"/>
              <a:t>How to participate</a:t>
            </a:r>
            <a:endParaRPr lang="en-US" dirty="0"/>
          </a:p>
        </p:txBody>
      </p:sp>
    </p:spTree>
    <p:extLst>
      <p:ext uri="{BB962C8B-B14F-4D97-AF65-F5344CB8AC3E}">
        <p14:creationId xmlns:p14="http://schemas.microsoft.com/office/powerpoint/2010/main" val="2559616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10" name="Title 9">
            <a:extLst>
              <a:ext uri="{FF2B5EF4-FFF2-40B4-BE49-F238E27FC236}">
                <a16:creationId xmlns:a16="http://schemas.microsoft.com/office/drawing/2014/main" id="{C30A36F0-E8C6-0E42-6E67-480765703073}"/>
              </a:ext>
            </a:extLst>
          </p:cNvPr>
          <p:cNvSpPr>
            <a:spLocks noGrp="1"/>
          </p:cNvSpPr>
          <p:nvPr>
            <p:ph type="title"/>
          </p:nvPr>
        </p:nvSpPr>
        <p:spPr/>
        <p:txBody>
          <a:bodyPr/>
          <a:lstStyle/>
          <a:p>
            <a:endParaRPr lang="en-IE"/>
          </a:p>
        </p:txBody>
      </p:sp>
      <p:pic>
        <p:nvPicPr>
          <p:cNvPr id="16" name="Picture 15">
            <a:extLst>
              <a:ext uri="{FF2B5EF4-FFF2-40B4-BE49-F238E27FC236}">
                <a16:creationId xmlns:a16="http://schemas.microsoft.com/office/drawing/2014/main" id="{2EEB3151-CAE0-A2CE-41E3-F7851412AE2D}"/>
              </a:ext>
            </a:extLst>
          </p:cNvPr>
          <p:cNvPicPr>
            <a:picLocks noChangeAspect="1"/>
          </p:cNvPicPr>
          <p:nvPr/>
        </p:nvPicPr>
        <p:blipFill>
          <a:blip r:embed="rId3"/>
          <a:stretch>
            <a:fillRect/>
          </a:stretch>
        </p:blipFill>
        <p:spPr>
          <a:xfrm>
            <a:off x="49596" y="323557"/>
            <a:ext cx="12142403" cy="5711483"/>
          </a:xfrm>
          <a:prstGeom prst="rect">
            <a:avLst/>
          </a:prstGeom>
        </p:spPr>
      </p:pic>
      <p:sp>
        <p:nvSpPr>
          <p:cNvPr id="18" name="TextBox 17">
            <a:extLst>
              <a:ext uri="{FF2B5EF4-FFF2-40B4-BE49-F238E27FC236}">
                <a16:creationId xmlns:a16="http://schemas.microsoft.com/office/drawing/2014/main" id="{4E01EA6A-5DE5-5F4D-73DB-4DFFB068DC9C}"/>
              </a:ext>
            </a:extLst>
          </p:cNvPr>
          <p:cNvSpPr txBox="1"/>
          <p:nvPr/>
        </p:nvSpPr>
        <p:spPr>
          <a:xfrm>
            <a:off x="200025" y="6375140"/>
            <a:ext cx="8112702" cy="307777"/>
          </a:xfrm>
          <a:prstGeom prst="rect">
            <a:avLst/>
          </a:prstGeom>
          <a:noFill/>
        </p:spPr>
        <p:txBody>
          <a:bodyPr wrap="square">
            <a:spAutoFit/>
          </a:bodyPr>
          <a:lstStyle/>
          <a:p>
            <a:r>
              <a:rPr lang="en-US" sz="1400" dirty="0">
                <a:hlinkClick r:id="rId4"/>
              </a:rPr>
              <a:t>How to participate - Funding | EU Funding &amp; Tenders Portal (europa.eu)</a:t>
            </a:r>
            <a:endParaRPr lang="en-IE" sz="1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10" name="Title 9">
            <a:extLst>
              <a:ext uri="{FF2B5EF4-FFF2-40B4-BE49-F238E27FC236}">
                <a16:creationId xmlns:a16="http://schemas.microsoft.com/office/drawing/2014/main" id="{C30A36F0-E8C6-0E42-6E67-480765703073}"/>
              </a:ext>
            </a:extLst>
          </p:cNvPr>
          <p:cNvSpPr>
            <a:spLocks noGrp="1"/>
          </p:cNvSpPr>
          <p:nvPr>
            <p:ph type="title"/>
          </p:nvPr>
        </p:nvSpPr>
        <p:spPr/>
        <p:txBody>
          <a:bodyPr/>
          <a:lstStyle/>
          <a:p>
            <a:endParaRPr lang="en-IE"/>
          </a:p>
        </p:txBody>
      </p:sp>
      <p:pic>
        <p:nvPicPr>
          <p:cNvPr id="3" name="Picture 2">
            <a:extLst>
              <a:ext uri="{FF2B5EF4-FFF2-40B4-BE49-F238E27FC236}">
                <a16:creationId xmlns:a16="http://schemas.microsoft.com/office/drawing/2014/main" id="{DA876E12-B18B-2661-0338-01ABDFF2B264}"/>
              </a:ext>
            </a:extLst>
          </p:cNvPr>
          <p:cNvPicPr>
            <a:picLocks noChangeAspect="1"/>
          </p:cNvPicPr>
          <p:nvPr/>
        </p:nvPicPr>
        <p:blipFill>
          <a:blip r:embed="rId3"/>
          <a:stretch>
            <a:fillRect/>
          </a:stretch>
        </p:blipFill>
        <p:spPr>
          <a:xfrm>
            <a:off x="0" y="121529"/>
            <a:ext cx="12037255" cy="2063896"/>
          </a:xfrm>
          <a:prstGeom prst="rect">
            <a:avLst/>
          </a:prstGeom>
        </p:spPr>
      </p:pic>
      <p:pic>
        <p:nvPicPr>
          <p:cNvPr id="5" name="Picture 4">
            <a:extLst>
              <a:ext uri="{FF2B5EF4-FFF2-40B4-BE49-F238E27FC236}">
                <a16:creationId xmlns:a16="http://schemas.microsoft.com/office/drawing/2014/main" id="{452FB58A-DD95-0875-B8FA-09350185E302}"/>
              </a:ext>
            </a:extLst>
          </p:cNvPr>
          <p:cNvPicPr>
            <a:picLocks noChangeAspect="1"/>
          </p:cNvPicPr>
          <p:nvPr/>
        </p:nvPicPr>
        <p:blipFill>
          <a:blip r:embed="rId4"/>
          <a:stretch>
            <a:fillRect/>
          </a:stretch>
        </p:blipFill>
        <p:spPr>
          <a:xfrm>
            <a:off x="0" y="2185425"/>
            <a:ext cx="12192000" cy="3943330"/>
          </a:xfrm>
          <a:prstGeom prst="rect">
            <a:avLst/>
          </a:prstGeom>
        </p:spPr>
      </p:pic>
      <p:sp>
        <p:nvSpPr>
          <p:cNvPr id="8" name="TextBox 7">
            <a:extLst>
              <a:ext uri="{FF2B5EF4-FFF2-40B4-BE49-F238E27FC236}">
                <a16:creationId xmlns:a16="http://schemas.microsoft.com/office/drawing/2014/main" id="{D64D72DC-CFC9-63F1-D769-4482F01FFE94}"/>
              </a:ext>
            </a:extLst>
          </p:cNvPr>
          <p:cNvSpPr txBox="1"/>
          <p:nvPr/>
        </p:nvSpPr>
        <p:spPr>
          <a:xfrm>
            <a:off x="200025" y="6375140"/>
            <a:ext cx="8112702" cy="307777"/>
          </a:xfrm>
          <a:prstGeom prst="rect">
            <a:avLst/>
          </a:prstGeom>
          <a:noFill/>
        </p:spPr>
        <p:txBody>
          <a:bodyPr wrap="square">
            <a:spAutoFit/>
          </a:bodyPr>
          <a:lstStyle/>
          <a:p>
            <a:r>
              <a:rPr lang="en-US" sz="1400" dirty="0">
                <a:hlinkClick r:id="rId5"/>
              </a:rPr>
              <a:t>How to participate - Funding | EU Funding &amp; Tenders Portal (europa.eu)</a:t>
            </a:r>
            <a:endParaRPr lang="en-IE" sz="1400" dirty="0"/>
          </a:p>
        </p:txBody>
      </p:sp>
    </p:spTree>
    <p:extLst>
      <p:ext uri="{BB962C8B-B14F-4D97-AF65-F5344CB8AC3E}">
        <p14:creationId xmlns:p14="http://schemas.microsoft.com/office/powerpoint/2010/main" val="221505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1681"/>
            <a:ext cx="10515600" cy="782357"/>
          </a:xfrm>
        </p:spPr>
        <p:txBody>
          <a:bodyPr/>
          <a:lstStyle/>
          <a:p>
            <a:r>
              <a:rPr lang="en-IE" dirty="0"/>
              <a:t>Grant procedures</a:t>
            </a:r>
            <a:endParaRPr lang="de-DE" dirty="0"/>
          </a:p>
        </p:txBody>
      </p:sp>
      <p:pic>
        <p:nvPicPr>
          <p:cNvPr id="5" name="Picture 4">
            <a:extLst>
              <a:ext uri="{FF2B5EF4-FFF2-40B4-BE49-F238E27FC236}">
                <a16:creationId xmlns:a16="http://schemas.microsoft.com/office/drawing/2014/main" id="{12CA5D3B-943A-EB12-2A3C-97AD02231959}"/>
              </a:ext>
            </a:extLst>
          </p:cNvPr>
          <p:cNvPicPr>
            <a:picLocks noChangeAspect="1"/>
          </p:cNvPicPr>
          <p:nvPr/>
        </p:nvPicPr>
        <p:blipFill>
          <a:blip r:embed="rId2"/>
          <a:stretch>
            <a:fillRect/>
          </a:stretch>
        </p:blipFill>
        <p:spPr>
          <a:xfrm>
            <a:off x="108858" y="874038"/>
            <a:ext cx="11974284" cy="5197532"/>
          </a:xfrm>
          <a:prstGeom prst="rect">
            <a:avLst/>
          </a:prstGeom>
        </p:spPr>
      </p:pic>
      <p:sp>
        <p:nvSpPr>
          <p:cNvPr id="8" name="TextBox 7">
            <a:extLst>
              <a:ext uri="{FF2B5EF4-FFF2-40B4-BE49-F238E27FC236}">
                <a16:creationId xmlns:a16="http://schemas.microsoft.com/office/drawing/2014/main" id="{3C748575-8D21-064B-59D4-F01249B1419A}"/>
              </a:ext>
            </a:extLst>
          </p:cNvPr>
          <p:cNvSpPr txBox="1"/>
          <p:nvPr/>
        </p:nvSpPr>
        <p:spPr>
          <a:xfrm>
            <a:off x="220805" y="6316630"/>
            <a:ext cx="8871239" cy="307777"/>
          </a:xfrm>
          <a:prstGeom prst="rect">
            <a:avLst/>
          </a:prstGeom>
          <a:noFill/>
        </p:spPr>
        <p:txBody>
          <a:bodyPr wrap="square">
            <a:spAutoFit/>
          </a:bodyPr>
          <a:lstStyle/>
          <a:p>
            <a:r>
              <a:rPr lang="en-US" sz="1400" dirty="0">
                <a:hlinkClick r:id="rId3"/>
              </a:rPr>
              <a:t>Calls for proposals | EU Funding &amp; Tenders Portal (europa.eu)</a:t>
            </a:r>
            <a:endParaRPr lang="en-IE" sz="1400" dirty="0"/>
          </a:p>
        </p:txBody>
      </p:sp>
    </p:spTree>
    <p:extLst>
      <p:ext uri="{BB962C8B-B14F-4D97-AF65-F5344CB8AC3E}">
        <p14:creationId xmlns:p14="http://schemas.microsoft.com/office/powerpoint/2010/main" val="1250094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ADBB8C0D-D316-943C-80E4-17DA3F73DF3D}"/>
              </a:ext>
            </a:extLst>
          </p:cNvPr>
          <p:cNvSpPr>
            <a:spLocks noGrp="1"/>
          </p:cNvSpPr>
          <p:nvPr>
            <p:ph type="title"/>
          </p:nvPr>
        </p:nvSpPr>
        <p:spPr>
          <a:xfrm>
            <a:off x="970722" y="482860"/>
            <a:ext cx="10515600" cy="782357"/>
          </a:xfrm>
        </p:spPr>
        <p:txBody>
          <a:bodyPr/>
          <a:lstStyle/>
          <a:p>
            <a:r>
              <a:rPr lang="en-GB" sz="4000" dirty="0">
                <a:solidFill>
                  <a:schemeClr val="tx2"/>
                </a:solidFill>
                <a:effectLst/>
              </a:rPr>
              <a:t>Timetable and deadlines</a:t>
            </a:r>
            <a:endParaRPr lang="en-US" dirty="0"/>
          </a:p>
        </p:txBody>
      </p:sp>
      <p:graphicFrame>
        <p:nvGraphicFramePr>
          <p:cNvPr id="4" name="Table 3">
            <a:extLst>
              <a:ext uri="{FF2B5EF4-FFF2-40B4-BE49-F238E27FC236}">
                <a16:creationId xmlns:a16="http://schemas.microsoft.com/office/drawing/2014/main" id="{61DC73BE-72EC-0CB2-2F78-300CFF7703DF}"/>
              </a:ext>
            </a:extLst>
          </p:cNvPr>
          <p:cNvGraphicFramePr>
            <a:graphicFrameLocks noGrp="1"/>
          </p:cNvGraphicFramePr>
          <p:nvPr>
            <p:extLst>
              <p:ext uri="{D42A27DB-BD31-4B8C-83A1-F6EECF244321}">
                <p14:modId xmlns:p14="http://schemas.microsoft.com/office/powerpoint/2010/main" val="160917840"/>
              </p:ext>
            </p:extLst>
          </p:nvPr>
        </p:nvGraphicFramePr>
        <p:xfrm>
          <a:off x="914883" y="2173968"/>
          <a:ext cx="10571439" cy="3371996"/>
        </p:xfrm>
        <a:graphic>
          <a:graphicData uri="http://schemas.openxmlformats.org/drawingml/2006/table">
            <a:tbl>
              <a:tblPr firstRow="1" firstCol="1" lastRow="1" lastCol="1" bandRow="1" bandCol="1">
                <a:tableStyleId>{22838BEF-8BB2-4498-84A7-C5851F593DF1}</a:tableStyleId>
              </a:tblPr>
              <a:tblGrid>
                <a:gridCol w="4460560">
                  <a:extLst>
                    <a:ext uri="{9D8B030D-6E8A-4147-A177-3AD203B41FA5}">
                      <a16:colId xmlns:a16="http://schemas.microsoft.com/office/drawing/2014/main" val="363649416"/>
                    </a:ext>
                  </a:extLst>
                </a:gridCol>
                <a:gridCol w="6110879">
                  <a:extLst>
                    <a:ext uri="{9D8B030D-6E8A-4147-A177-3AD203B41FA5}">
                      <a16:colId xmlns:a16="http://schemas.microsoft.com/office/drawing/2014/main" val="2024044327"/>
                    </a:ext>
                  </a:extLst>
                </a:gridCol>
              </a:tblGrid>
              <a:tr h="509912">
                <a:tc>
                  <a:txBody>
                    <a:bodyPr/>
                    <a:lstStyle/>
                    <a:p>
                      <a:pPr algn="l">
                        <a:spcBef>
                          <a:spcPts val="600"/>
                        </a:spcBef>
                        <a:spcAft>
                          <a:spcPts val="600"/>
                        </a:spcAft>
                      </a:pPr>
                      <a:r>
                        <a:rPr lang="en-GB" sz="2400" dirty="0">
                          <a:solidFill>
                            <a:schemeClr val="tx2"/>
                          </a:solidFill>
                          <a:effectLst/>
                        </a:rPr>
                        <a:t>Call opening:</a:t>
                      </a:r>
                      <a:endParaRPr lang="en-IE" sz="3200" dirty="0">
                        <a:solidFill>
                          <a:schemeClr val="tx2"/>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185048" marR="185048" marT="0" marB="0" anchor="ctr"/>
                </a:tc>
                <a:tc>
                  <a:txBody>
                    <a:bodyPr/>
                    <a:lstStyle/>
                    <a:p>
                      <a:pPr algn="ctr">
                        <a:spcBef>
                          <a:spcPts val="600"/>
                        </a:spcBef>
                        <a:spcAft>
                          <a:spcPts val="600"/>
                        </a:spcAft>
                      </a:pPr>
                      <a:r>
                        <a:rPr lang="en-GB" sz="2400" dirty="0">
                          <a:solidFill>
                            <a:schemeClr val="tx2"/>
                          </a:solidFill>
                          <a:effectLst/>
                        </a:rPr>
                        <a:t>23 May 2024</a:t>
                      </a:r>
                      <a:endParaRPr lang="en-IE" sz="3200" dirty="0">
                        <a:solidFill>
                          <a:schemeClr val="tx2"/>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185048" marR="185048" marT="0" marB="0" anchor="ctr"/>
                </a:tc>
                <a:extLst>
                  <a:ext uri="{0D108BD9-81ED-4DB2-BD59-A6C34878D82A}">
                    <a16:rowId xmlns:a16="http://schemas.microsoft.com/office/drawing/2014/main" val="3395852820"/>
                  </a:ext>
                </a:extLst>
              </a:tr>
              <a:tr h="921130">
                <a:tc>
                  <a:txBody>
                    <a:bodyPr/>
                    <a:lstStyle/>
                    <a:p>
                      <a:pPr algn="l">
                        <a:spcBef>
                          <a:spcPts val="600"/>
                        </a:spcBef>
                        <a:spcAft>
                          <a:spcPts val="600"/>
                        </a:spcAft>
                      </a:pPr>
                      <a:r>
                        <a:rPr lang="en-GB" sz="2400" u="none" dirty="0">
                          <a:solidFill>
                            <a:schemeClr val="tx2"/>
                          </a:solidFill>
                          <a:effectLst/>
                        </a:rPr>
                        <a:t>Deadline for submission:</a:t>
                      </a:r>
                      <a:endParaRPr lang="en-IE" sz="3200" u="none" dirty="0">
                        <a:solidFill>
                          <a:schemeClr val="tx2"/>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185048" marR="185048" marT="0" marB="0" anchor="ctr"/>
                </a:tc>
                <a:tc>
                  <a:txBody>
                    <a:bodyPr/>
                    <a:lstStyle/>
                    <a:p>
                      <a:pPr algn="ctr">
                        <a:spcBef>
                          <a:spcPts val="600"/>
                        </a:spcBef>
                        <a:spcAft>
                          <a:spcPts val="600"/>
                        </a:spcAft>
                      </a:pPr>
                      <a:r>
                        <a:rPr lang="en-GB" sz="2400" u="none" dirty="0">
                          <a:solidFill>
                            <a:schemeClr val="tx2"/>
                          </a:solidFill>
                          <a:effectLst/>
                        </a:rPr>
                        <a:t>05 September 2024 – 17:00:00 CET (Brussels)</a:t>
                      </a:r>
                      <a:endParaRPr lang="en-IE" sz="3200" u="none" dirty="0">
                        <a:solidFill>
                          <a:schemeClr val="tx2"/>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185048" marR="185048" marT="0" marB="0" anchor="ctr"/>
                </a:tc>
                <a:extLst>
                  <a:ext uri="{0D108BD9-81ED-4DB2-BD59-A6C34878D82A}">
                    <a16:rowId xmlns:a16="http://schemas.microsoft.com/office/drawing/2014/main" val="558214946"/>
                  </a:ext>
                </a:extLst>
              </a:tr>
              <a:tr h="509912">
                <a:tc>
                  <a:txBody>
                    <a:bodyPr/>
                    <a:lstStyle/>
                    <a:p>
                      <a:pPr algn="l">
                        <a:spcBef>
                          <a:spcPts val="600"/>
                        </a:spcBef>
                        <a:spcAft>
                          <a:spcPts val="600"/>
                        </a:spcAft>
                      </a:pPr>
                      <a:r>
                        <a:rPr lang="en-GB" sz="2400" dirty="0">
                          <a:solidFill>
                            <a:schemeClr val="tx2"/>
                          </a:solidFill>
                          <a:effectLst/>
                        </a:rPr>
                        <a:t>Evaluation (indicative):</a:t>
                      </a:r>
                      <a:endParaRPr lang="en-IE" sz="3200" dirty="0">
                        <a:solidFill>
                          <a:schemeClr val="tx2"/>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185048" marR="185048" marT="0" marB="0" anchor="ctr"/>
                </a:tc>
                <a:tc>
                  <a:txBody>
                    <a:bodyPr/>
                    <a:lstStyle/>
                    <a:p>
                      <a:pPr algn="ctr">
                        <a:spcBef>
                          <a:spcPts val="600"/>
                        </a:spcBef>
                        <a:spcAft>
                          <a:spcPts val="600"/>
                        </a:spcAft>
                      </a:pPr>
                      <a:r>
                        <a:rPr lang="en-GB" sz="2400">
                          <a:solidFill>
                            <a:schemeClr val="tx2"/>
                          </a:solidFill>
                          <a:effectLst/>
                        </a:rPr>
                        <a:t>September-October 2024</a:t>
                      </a:r>
                      <a:endParaRPr lang="en-IE" sz="3200">
                        <a:solidFill>
                          <a:schemeClr val="tx2"/>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185048" marR="185048" marT="0" marB="0" anchor="ctr"/>
                </a:tc>
                <a:extLst>
                  <a:ext uri="{0D108BD9-81ED-4DB2-BD59-A6C34878D82A}">
                    <a16:rowId xmlns:a16="http://schemas.microsoft.com/office/drawing/2014/main" val="2122944378"/>
                  </a:ext>
                </a:extLst>
              </a:tr>
              <a:tr h="921130">
                <a:tc>
                  <a:txBody>
                    <a:bodyPr/>
                    <a:lstStyle/>
                    <a:p>
                      <a:pPr algn="l">
                        <a:spcBef>
                          <a:spcPts val="600"/>
                        </a:spcBef>
                        <a:spcAft>
                          <a:spcPts val="600"/>
                        </a:spcAft>
                      </a:pPr>
                      <a:r>
                        <a:rPr lang="en-GB" sz="2400" dirty="0">
                          <a:solidFill>
                            <a:schemeClr val="tx2"/>
                          </a:solidFill>
                          <a:effectLst/>
                        </a:rPr>
                        <a:t>Information on evaluation results (indicative):</a:t>
                      </a:r>
                      <a:endParaRPr lang="en-IE" sz="3200" dirty="0">
                        <a:solidFill>
                          <a:schemeClr val="tx2"/>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185048" marR="185048" marT="0" marB="0" anchor="ctr"/>
                </a:tc>
                <a:tc>
                  <a:txBody>
                    <a:bodyPr/>
                    <a:lstStyle/>
                    <a:p>
                      <a:pPr algn="ctr">
                        <a:spcBef>
                          <a:spcPts val="600"/>
                        </a:spcBef>
                        <a:spcAft>
                          <a:spcPts val="600"/>
                        </a:spcAft>
                      </a:pPr>
                      <a:r>
                        <a:rPr lang="en-GB" sz="2400" dirty="0">
                          <a:solidFill>
                            <a:schemeClr val="tx2"/>
                          </a:solidFill>
                          <a:effectLst/>
                        </a:rPr>
                        <a:t>October-November 2024</a:t>
                      </a:r>
                      <a:endParaRPr lang="en-IE" sz="3200" dirty="0">
                        <a:solidFill>
                          <a:schemeClr val="tx2"/>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185048" marR="185048" marT="0" marB="0" anchor="ctr"/>
                </a:tc>
                <a:extLst>
                  <a:ext uri="{0D108BD9-81ED-4DB2-BD59-A6C34878D82A}">
                    <a16:rowId xmlns:a16="http://schemas.microsoft.com/office/drawing/2014/main" val="2800227039"/>
                  </a:ext>
                </a:extLst>
              </a:tr>
              <a:tr h="509912">
                <a:tc>
                  <a:txBody>
                    <a:bodyPr/>
                    <a:lstStyle/>
                    <a:p>
                      <a:pPr algn="l">
                        <a:spcBef>
                          <a:spcPts val="600"/>
                        </a:spcBef>
                        <a:spcAft>
                          <a:spcPts val="600"/>
                        </a:spcAft>
                      </a:pPr>
                      <a:r>
                        <a:rPr lang="en-GB" sz="2400" dirty="0">
                          <a:solidFill>
                            <a:schemeClr val="tx2"/>
                          </a:solidFill>
                          <a:effectLst/>
                        </a:rPr>
                        <a:t>GA signature:</a:t>
                      </a:r>
                      <a:endParaRPr lang="en-IE" sz="3200" dirty="0">
                        <a:solidFill>
                          <a:schemeClr val="tx2"/>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185048" marR="185048" marT="0" marB="0" anchor="ctr"/>
                </a:tc>
                <a:tc>
                  <a:txBody>
                    <a:bodyPr/>
                    <a:lstStyle/>
                    <a:p>
                      <a:pPr algn="ctr">
                        <a:spcBef>
                          <a:spcPts val="600"/>
                        </a:spcBef>
                        <a:spcAft>
                          <a:spcPts val="600"/>
                        </a:spcAft>
                      </a:pPr>
                      <a:r>
                        <a:rPr lang="en-GB" sz="2400" dirty="0">
                          <a:solidFill>
                            <a:schemeClr val="tx2"/>
                          </a:solidFill>
                          <a:effectLst/>
                        </a:rPr>
                        <a:t>07 June 2025</a:t>
                      </a:r>
                      <a:endParaRPr lang="en-IE" sz="3200" dirty="0">
                        <a:solidFill>
                          <a:schemeClr val="tx2"/>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185048" marR="185048" marT="0" marB="0" anchor="ctr"/>
                </a:tc>
                <a:extLst>
                  <a:ext uri="{0D108BD9-81ED-4DB2-BD59-A6C34878D82A}">
                    <a16:rowId xmlns:a16="http://schemas.microsoft.com/office/drawing/2014/main" val="4070987126"/>
                  </a:ext>
                </a:extLst>
              </a:tr>
            </a:tbl>
          </a:graphicData>
        </a:graphic>
      </p:graphicFrame>
    </p:spTree>
    <p:extLst>
      <p:ext uri="{BB962C8B-B14F-4D97-AF65-F5344CB8AC3E}">
        <p14:creationId xmlns:p14="http://schemas.microsoft.com/office/powerpoint/2010/main" val="3079968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030231-0A14-CA55-2E4A-621814507007}"/>
              </a:ext>
            </a:extLst>
          </p:cNvPr>
          <p:cNvPicPr>
            <a:picLocks noChangeAspect="1"/>
          </p:cNvPicPr>
          <p:nvPr/>
        </p:nvPicPr>
        <p:blipFill>
          <a:blip r:embed="rId2"/>
          <a:stretch>
            <a:fillRect/>
          </a:stretch>
        </p:blipFill>
        <p:spPr>
          <a:xfrm>
            <a:off x="0" y="0"/>
            <a:ext cx="12192000" cy="6070115"/>
          </a:xfrm>
          <a:prstGeom prst="rect">
            <a:avLst/>
          </a:prstGeom>
        </p:spPr>
      </p:pic>
    </p:spTree>
    <p:extLst>
      <p:ext uri="{BB962C8B-B14F-4D97-AF65-F5344CB8AC3E}">
        <p14:creationId xmlns:p14="http://schemas.microsoft.com/office/powerpoint/2010/main" val="403349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ADBB8C0D-D316-943C-80E4-17DA3F73DF3D}"/>
              </a:ext>
            </a:extLst>
          </p:cNvPr>
          <p:cNvSpPr>
            <a:spLocks noGrp="1"/>
          </p:cNvSpPr>
          <p:nvPr>
            <p:ph type="title"/>
          </p:nvPr>
        </p:nvSpPr>
        <p:spPr>
          <a:xfrm>
            <a:off x="970722" y="482860"/>
            <a:ext cx="10515600" cy="782357"/>
          </a:xfrm>
        </p:spPr>
        <p:txBody>
          <a:bodyPr/>
          <a:lstStyle/>
          <a:p>
            <a:r>
              <a:rPr lang="en-GB" sz="4000" dirty="0">
                <a:solidFill>
                  <a:schemeClr val="tx2"/>
                </a:solidFill>
                <a:effectLst/>
              </a:rPr>
              <a:t>Topic conditions and documents</a:t>
            </a:r>
            <a:endParaRPr lang="en-US" dirty="0"/>
          </a:p>
        </p:txBody>
      </p:sp>
      <p:sp>
        <p:nvSpPr>
          <p:cNvPr id="8" name="TextBox 7">
            <a:extLst>
              <a:ext uri="{FF2B5EF4-FFF2-40B4-BE49-F238E27FC236}">
                <a16:creationId xmlns:a16="http://schemas.microsoft.com/office/drawing/2014/main" id="{A0CD6DEF-46E9-3847-928C-992E2AB9EBB2}"/>
              </a:ext>
            </a:extLst>
          </p:cNvPr>
          <p:cNvSpPr txBox="1"/>
          <p:nvPr/>
        </p:nvSpPr>
        <p:spPr>
          <a:xfrm>
            <a:off x="425599" y="1484932"/>
            <a:ext cx="11605846" cy="5232202"/>
          </a:xfrm>
          <a:prstGeom prst="rect">
            <a:avLst/>
          </a:prstGeom>
          <a:noFill/>
        </p:spPr>
        <p:txBody>
          <a:bodyPr wrap="square">
            <a:spAutoFit/>
          </a:bodyPr>
          <a:lstStyle/>
          <a:p>
            <a:pPr algn="l"/>
            <a:endParaRPr lang="en-US" sz="1400" b="0" i="0" dirty="0">
              <a:solidFill>
                <a:schemeClr val="tx2"/>
              </a:solidFill>
              <a:effectLst/>
              <a:latin typeface="Arial" panose="020B0604020202020204" pitchFamily="34" charset="0"/>
            </a:endParaRPr>
          </a:p>
          <a:p>
            <a:pPr algn="l"/>
            <a:r>
              <a:rPr lang="en-US" sz="1600" b="1" i="0" dirty="0">
                <a:solidFill>
                  <a:schemeClr val="tx2"/>
                </a:solidFill>
                <a:effectLst/>
                <a:latin typeface="Arial" panose="020B0604020202020204" pitchFamily="34" charset="0"/>
              </a:rPr>
              <a:t>1. Admissibility conditions: </a:t>
            </a:r>
            <a:r>
              <a:rPr lang="en-US" sz="1600" b="0" i="0" dirty="0">
                <a:solidFill>
                  <a:schemeClr val="tx2"/>
                </a:solidFill>
                <a:effectLst/>
                <a:latin typeface="Arial" panose="020B0604020202020204" pitchFamily="34" charset="0"/>
              </a:rPr>
              <a:t>described in section 5 of the call document </a:t>
            </a:r>
          </a:p>
          <a:p>
            <a:pPr algn="l"/>
            <a:r>
              <a:rPr lang="en-US" sz="1600" b="1" i="0" dirty="0">
                <a:solidFill>
                  <a:schemeClr val="tx2"/>
                </a:solidFill>
                <a:effectLst/>
                <a:latin typeface="Arial" panose="020B0604020202020204" pitchFamily="34" charset="0"/>
              </a:rPr>
              <a:t>Proposal page limits and layout:</a:t>
            </a:r>
            <a:r>
              <a:rPr lang="en-US" sz="1600" b="0" i="0" dirty="0">
                <a:solidFill>
                  <a:schemeClr val="tx2"/>
                </a:solidFill>
                <a:effectLst/>
                <a:latin typeface="Arial" panose="020B0604020202020204" pitchFamily="34" charset="0"/>
              </a:rPr>
              <a:t> described in Part B of the Application Form available in the Submission System</a:t>
            </a:r>
          </a:p>
          <a:p>
            <a:pPr algn="l"/>
            <a:r>
              <a:rPr lang="en-US" sz="1600" b="1" i="0" dirty="0">
                <a:solidFill>
                  <a:schemeClr val="tx2"/>
                </a:solidFill>
                <a:effectLst/>
                <a:latin typeface="Arial" panose="020B0604020202020204" pitchFamily="34" charset="0"/>
              </a:rPr>
              <a:t>2. Eligible countries: </a:t>
            </a:r>
            <a:r>
              <a:rPr lang="en-US" sz="1600" b="0" i="0" dirty="0">
                <a:solidFill>
                  <a:schemeClr val="tx2"/>
                </a:solidFill>
                <a:effectLst/>
                <a:latin typeface="Arial" panose="020B0604020202020204" pitchFamily="34" charset="0"/>
              </a:rPr>
              <a:t>described in section 6 of </a:t>
            </a:r>
            <a:r>
              <a:rPr lang="en-US" sz="1600" b="0" i="0" dirty="0" err="1">
                <a:solidFill>
                  <a:schemeClr val="tx2"/>
                </a:solidFill>
                <a:effectLst/>
                <a:latin typeface="Arial" panose="020B0604020202020204" pitchFamily="34" charset="0"/>
              </a:rPr>
              <a:t>of</a:t>
            </a:r>
            <a:r>
              <a:rPr lang="en-US" sz="1600" b="0" i="0" dirty="0">
                <a:solidFill>
                  <a:schemeClr val="tx2"/>
                </a:solidFill>
                <a:effectLst/>
                <a:latin typeface="Arial" panose="020B0604020202020204" pitchFamily="34" charset="0"/>
              </a:rPr>
              <a:t> the call document</a:t>
            </a:r>
          </a:p>
          <a:p>
            <a:pPr algn="l"/>
            <a:r>
              <a:rPr lang="en-US" sz="1600" b="1" i="0" dirty="0">
                <a:solidFill>
                  <a:schemeClr val="tx2"/>
                </a:solidFill>
                <a:effectLst/>
                <a:latin typeface="Arial" panose="020B0604020202020204" pitchFamily="34" charset="0"/>
              </a:rPr>
              <a:t>3. Other eligibility conditions:</a:t>
            </a:r>
            <a:r>
              <a:rPr lang="en-US" sz="1600" b="0" i="0" dirty="0">
                <a:solidFill>
                  <a:schemeClr val="tx2"/>
                </a:solidFill>
                <a:effectLst/>
                <a:latin typeface="Arial" panose="020B0604020202020204" pitchFamily="34" charset="0"/>
              </a:rPr>
              <a:t> described in section 6 of the call document</a:t>
            </a:r>
          </a:p>
          <a:p>
            <a:pPr algn="l"/>
            <a:r>
              <a:rPr lang="en-US" sz="1600" b="1" i="0" dirty="0">
                <a:solidFill>
                  <a:schemeClr val="tx2"/>
                </a:solidFill>
                <a:effectLst/>
                <a:latin typeface="Arial" panose="020B0604020202020204" pitchFamily="34" charset="0"/>
              </a:rPr>
              <a:t>4. Financial and operational capacity and exclusion: </a:t>
            </a:r>
            <a:r>
              <a:rPr lang="en-US" sz="1600" b="0" i="0" dirty="0">
                <a:solidFill>
                  <a:schemeClr val="tx2"/>
                </a:solidFill>
                <a:effectLst/>
                <a:latin typeface="Arial" panose="020B0604020202020204" pitchFamily="34" charset="0"/>
              </a:rPr>
              <a:t>described in section 7 of the call document</a:t>
            </a:r>
          </a:p>
          <a:p>
            <a:pPr algn="l"/>
            <a:r>
              <a:rPr lang="en-US" sz="1600" b="1" i="0" dirty="0">
                <a:solidFill>
                  <a:schemeClr val="tx2"/>
                </a:solidFill>
                <a:effectLst/>
                <a:latin typeface="Arial" panose="020B0604020202020204" pitchFamily="34" charset="0"/>
              </a:rPr>
              <a:t>5. Evaluation and award:</a:t>
            </a:r>
            <a:endParaRPr lang="en-US" sz="1600" dirty="0">
              <a:solidFill>
                <a:schemeClr val="tx2"/>
              </a:solidFill>
              <a:latin typeface="Arial" panose="020B0604020202020204" pitchFamily="34" charset="0"/>
            </a:endParaRPr>
          </a:p>
          <a:p>
            <a:pPr marL="800100" lvl="1" indent="-342900">
              <a:buFont typeface="Arial" panose="020B0604020202020204" pitchFamily="34" charset="0"/>
              <a:buChar char="•"/>
            </a:pPr>
            <a:r>
              <a:rPr lang="en-US" sz="1600" b="1" i="0" dirty="0">
                <a:solidFill>
                  <a:schemeClr val="tx2"/>
                </a:solidFill>
                <a:effectLst/>
                <a:latin typeface="Arial" panose="020B0604020202020204" pitchFamily="34" charset="0"/>
              </a:rPr>
              <a:t>Award criteria, scoring and thresholds:</a:t>
            </a:r>
            <a:r>
              <a:rPr lang="en-US" sz="1600" b="0" i="0" dirty="0">
                <a:solidFill>
                  <a:schemeClr val="tx2"/>
                </a:solidFill>
                <a:effectLst/>
                <a:latin typeface="Arial" panose="020B0604020202020204" pitchFamily="34" charset="0"/>
              </a:rPr>
              <a:t> described in section 9 of the call document</a:t>
            </a:r>
          </a:p>
          <a:p>
            <a:pPr marL="800100" lvl="1" indent="-342900">
              <a:buFont typeface="Arial" panose="020B0604020202020204" pitchFamily="34" charset="0"/>
              <a:buChar char="•"/>
            </a:pPr>
            <a:r>
              <a:rPr lang="en-US" sz="1600" b="1" i="0" dirty="0">
                <a:solidFill>
                  <a:schemeClr val="tx2"/>
                </a:solidFill>
                <a:effectLst/>
                <a:latin typeface="Arial" panose="020B0604020202020204" pitchFamily="34" charset="0"/>
              </a:rPr>
              <a:t>Submission and evaluation processes:</a:t>
            </a:r>
            <a:r>
              <a:rPr lang="en-US" sz="1600" b="0" i="0" dirty="0">
                <a:solidFill>
                  <a:schemeClr val="tx2"/>
                </a:solidFill>
                <a:effectLst/>
                <a:latin typeface="Arial" panose="020B0604020202020204" pitchFamily="34" charset="0"/>
              </a:rPr>
              <a:t> described section 8 of the call document and the </a:t>
            </a:r>
            <a:r>
              <a:rPr lang="en-US" sz="1600" b="0" i="0" u="none" strike="noStrike" dirty="0">
                <a:solidFill>
                  <a:schemeClr val="tx2"/>
                </a:solidFill>
                <a:effectLst/>
                <a:latin typeface="Arial" panose="020B0604020202020204" pitchFamily="34" charset="0"/>
                <a:hlinkClick r:id="rId2">
                  <a:extLst>
                    <a:ext uri="{A12FA001-AC4F-418D-AE19-62706E023703}">
                      <ahyp:hlinkClr xmlns:ahyp="http://schemas.microsoft.com/office/drawing/2018/hyperlinkcolor" val="tx"/>
                    </a:ext>
                  </a:extLst>
                </a:hlinkClick>
              </a:rPr>
              <a:t>Online Manual</a:t>
            </a:r>
            <a:endParaRPr lang="en-US" sz="1600" u="none" strike="noStrike" dirty="0">
              <a:solidFill>
                <a:schemeClr val="tx2"/>
              </a:solidFill>
              <a:latin typeface="Arial" panose="020B0604020202020204" pitchFamily="34" charset="0"/>
            </a:endParaRPr>
          </a:p>
          <a:p>
            <a:pPr marL="800100" lvl="1" indent="-342900">
              <a:buFont typeface="Arial" panose="020B0604020202020204" pitchFamily="34" charset="0"/>
              <a:buChar char="•"/>
            </a:pPr>
            <a:r>
              <a:rPr lang="en-US" sz="1600" b="1" i="0" dirty="0">
                <a:solidFill>
                  <a:schemeClr val="tx2"/>
                </a:solidFill>
                <a:effectLst/>
                <a:latin typeface="Arial" panose="020B0604020202020204" pitchFamily="34" charset="0"/>
              </a:rPr>
              <a:t>Indicative timeline for evaluation and grant agreement: </a:t>
            </a:r>
            <a:r>
              <a:rPr lang="en-US" sz="1600" b="0" i="0" dirty="0">
                <a:solidFill>
                  <a:schemeClr val="tx2"/>
                </a:solidFill>
                <a:effectLst/>
                <a:latin typeface="Arial" panose="020B0604020202020204" pitchFamily="34" charset="0"/>
              </a:rPr>
              <a:t>described in section 4 of the call document</a:t>
            </a:r>
          </a:p>
          <a:p>
            <a:pPr algn="l"/>
            <a:r>
              <a:rPr lang="en-US" sz="1600" b="1" i="0" dirty="0">
                <a:solidFill>
                  <a:schemeClr val="tx2"/>
                </a:solidFill>
                <a:effectLst/>
                <a:latin typeface="Arial" panose="020B0604020202020204" pitchFamily="34" charset="0"/>
              </a:rPr>
              <a:t>6. Legal and financial set-up of the grants: </a:t>
            </a:r>
            <a:r>
              <a:rPr lang="en-US" sz="1600" b="0" i="0" dirty="0">
                <a:solidFill>
                  <a:schemeClr val="tx2"/>
                </a:solidFill>
                <a:effectLst/>
                <a:latin typeface="Arial" panose="020B0604020202020204" pitchFamily="34" charset="0"/>
              </a:rPr>
              <a:t>described in section 10 of the call document</a:t>
            </a:r>
          </a:p>
          <a:p>
            <a:pPr algn="l"/>
            <a:endParaRPr lang="en-US" sz="1600" b="1" i="0" dirty="0">
              <a:solidFill>
                <a:schemeClr val="tx2"/>
              </a:solidFill>
              <a:effectLst/>
              <a:latin typeface="Arial" panose="020B0604020202020204" pitchFamily="34" charset="0"/>
            </a:endParaRPr>
          </a:p>
          <a:p>
            <a:pPr algn="l"/>
            <a:r>
              <a:rPr lang="en-US" sz="1600" b="1" i="0" dirty="0">
                <a:solidFill>
                  <a:schemeClr val="tx2"/>
                </a:solidFill>
                <a:effectLst/>
                <a:latin typeface="Arial" panose="020B0604020202020204" pitchFamily="34" charset="0"/>
              </a:rPr>
              <a:t>Call documents:</a:t>
            </a:r>
            <a:endParaRPr lang="en-US" sz="1600" b="0" i="0" dirty="0">
              <a:solidFill>
                <a:schemeClr val="tx2"/>
              </a:solidFill>
              <a:effectLst/>
              <a:latin typeface="Arial" panose="020B0604020202020204" pitchFamily="34" charset="0"/>
            </a:endParaRPr>
          </a:p>
          <a:p>
            <a:pPr algn="l"/>
            <a:r>
              <a:rPr lang="en-US" sz="1600" b="0" i="0" u="none" strike="noStrike" dirty="0">
                <a:solidFill>
                  <a:schemeClr val="tx2"/>
                </a:solidFill>
                <a:effectLst/>
                <a:latin typeface="Arial" panose="020B0604020202020204" pitchFamily="34" charset="0"/>
                <a:hlinkClick r:id="rId3">
                  <a:extLst>
                    <a:ext uri="{A12FA001-AC4F-418D-AE19-62706E023703}">
                      <ahyp:hlinkClr xmlns:ahyp="http://schemas.microsoft.com/office/drawing/2018/hyperlinkcolor" val="tx"/>
                    </a:ext>
                  </a:extLst>
                </a:hlinkClick>
              </a:rPr>
              <a:t>Call document </a:t>
            </a:r>
            <a:endParaRPr lang="en-US" sz="1600" b="0" i="0" dirty="0">
              <a:solidFill>
                <a:schemeClr val="tx2"/>
              </a:solidFill>
              <a:effectLst/>
              <a:latin typeface="Arial" panose="020B0604020202020204" pitchFamily="34" charset="0"/>
            </a:endParaRPr>
          </a:p>
          <a:p>
            <a:pPr algn="l"/>
            <a:r>
              <a:rPr lang="en-US" sz="1600" b="0" i="0" u="none" strike="noStrike" dirty="0">
                <a:solidFill>
                  <a:srgbClr val="0563C1"/>
                </a:solidFill>
                <a:effectLst/>
                <a:latin typeface="Arial" panose="020B0604020202020204" pitchFamily="34" charset="0"/>
                <a:hlinkClick r:id="rId4">
                  <a:extLst>
                    <a:ext uri="{A12FA001-AC4F-418D-AE19-62706E023703}">
                      <ahyp:hlinkClr xmlns:ahyp="http://schemas.microsoft.com/office/drawing/2018/hyperlinkcolor" val="tx"/>
                    </a:ext>
                  </a:extLst>
                </a:hlinkClick>
              </a:rPr>
              <a:t>Standard application form ([</a:t>
            </a:r>
            <a:r>
              <a:rPr lang="en-US" sz="1600" b="0" i="0" u="none" strike="noStrike" dirty="0" err="1">
                <a:solidFill>
                  <a:srgbClr val="0563C1"/>
                </a:solidFill>
                <a:effectLst/>
                <a:latin typeface="Arial" panose="020B0604020202020204" pitchFamily="34" charset="0"/>
                <a:hlinkClick r:id="rId4">
                  <a:extLst>
                    <a:ext uri="{A12FA001-AC4F-418D-AE19-62706E023703}">
                      <ahyp:hlinkClr xmlns:ahyp="http://schemas.microsoft.com/office/drawing/2018/hyperlinkcolor" val="tx"/>
                    </a:ext>
                  </a:extLst>
                </a:hlinkClick>
              </a:rPr>
              <a:t>ToA</a:t>
            </a:r>
            <a:r>
              <a:rPr lang="en-US" sz="1600" b="0" i="0" u="none" strike="noStrike" dirty="0">
                <a:solidFill>
                  <a:schemeClr val="tx2"/>
                </a:solidFill>
                <a:effectLst/>
                <a:latin typeface="Arial" panose="020B0604020202020204" pitchFamily="34" charset="0"/>
                <a:hlinkClick r:id="rId4">
                  <a:extLst>
                    <a:ext uri="{A12FA001-AC4F-418D-AE19-62706E023703}">
                      <ahyp:hlinkClr xmlns:ahyp="http://schemas.microsoft.com/office/drawing/2018/hyperlinkcolor" val="tx"/>
                    </a:ext>
                  </a:extLst>
                </a:hlinkClick>
              </a:rPr>
              <a:t>])</a:t>
            </a:r>
            <a:r>
              <a:rPr lang="en-US" sz="1600" b="0" i="0" dirty="0">
                <a:solidFill>
                  <a:schemeClr val="tx2"/>
                </a:solidFill>
                <a:effectLst/>
                <a:latin typeface="Arial" panose="020B0604020202020204" pitchFamily="34" charset="0"/>
              </a:rPr>
              <a:t> </a:t>
            </a:r>
          </a:p>
          <a:p>
            <a:pPr algn="l"/>
            <a:r>
              <a:rPr lang="en-US" sz="1600" b="0" i="0" u="none" strike="noStrike" dirty="0">
                <a:solidFill>
                  <a:srgbClr val="0563C1"/>
                </a:solidFill>
                <a:effectLst/>
                <a:latin typeface="Arial" panose="020B0604020202020204" pitchFamily="34" charset="0"/>
                <a:hlinkClick r:id="rId5">
                  <a:extLst>
                    <a:ext uri="{A12FA001-AC4F-418D-AE19-62706E023703}">
                      <ahyp:hlinkClr xmlns:ahyp="http://schemas.microsoft.com/office/drawing/2018/hyperlinkcolor" val="tx"/>
                    </a:ext>
                  </a:extLst>
                </a:hlinkClick>
              </a:rPr>
              <a:t>Detailed budget table ([</a:t>
            </a:r>
            <a:r>
              <a:rPr lang="en-US" sz="1600" b="0" i="0" u="none" strike="noStrike" dirty="0" err="1">
                <a:solidFill>
                  <a:srgbClr val="0563C1"/>
                </a:solidFill>
                <a:effectLst/>
                <a:latin typeface="Arial" panose="020B0604020202020204" pitchFamily="34" charset="0"/>
                <a:hlinkClick r:id="rId5">
                  <a:extLst>
                    <a:ext uri="{A12FA001-AC4F-418D-AE19-62706E023703}">
                      <ahyp:hlinkClr xmlns:ahyp="http://schemas.microsoft.com/office/drawing/2018/hyperlinkcolor" val="tx"/>
                    </a:ext>
                  </a:extLst>
                </a:hlinkClick>
              </a:rPr>
              <a:t>ToA</a:t>
            </a:r>
            <a:r>
              <a:rPr lang="en-US" sz="1600" b="0" i="0" u="none" strike="noStrike" dirty="0">
                <a:solidFill>
                  <a:schemeClr val="tx2"/>
                </a:solidFill>
                <a:effectLst/>
                <a:latin typeface="Arial" panose="020B0604020202020204" pitchFamily="34" charset="0"/>
                <a:hlinkClick r:id="rId5">
                  <a:extLst>
                    <a:ext uri="{A12FA001-AC4F-418D-AE19-62706E023703}">
                      <ahyp:hlinkClr xmlns:ahyp="http://schemas.microsoft.com/office/drawing/2018/hyperlinkcolor" val="tx"/>
                    </a:ext>
                  </a:extLst>
                </a:hlinkClick>
              </a:rPr>
              <a:t>])</a:t>
            </a:r>
            <a:endParaRPr lang="en-US" sz="1600" b="0" i="0" dirty="0">
              <a:solidFill>
                <a:schemeClr val="tx2"/>
              </a:solidFill>
              <a:effectLst/>
              <a:latin typeface="Arial" panose="020B0604020202020204" pitchFamily="34" charset="0"/>
            </a:endParaRPr>
          </a:p>
          <a:p>
            <a:pPr algn="l"/>
            <a:r>
              <a:rPr lang="en-US" sz="1600" b="0" i="0" u="none" strike="noStrike" dirty="0">
                <a:solidFill>
                  <a:srgbClr val="0563C1"/>
                </a:solidFill>
                <a:effectLst/>
                <a:latin typeface="Arial" panose="020B0604020202020204" pitchFamily="34" charset="0"/>
                <a:hlinkClick r:id="rId6">
                  <a:extLst>
                    <a:ext uri="{A12FA001-AC4F-418D-AE19-62706E023703}">
                      <ahyp:hlinkClr xmlns:ahyp="http://schemas.microsoft.com/office/drawing/2018/hyperlinkcolor" val="tx"/>
                    </a:ext>
                  </a:extLst>
                </a:hlinkClick>
              </a:rPr>
              <a:t>EU4Health </a:t>
            </a:r>
            <a:r>
              <a:rPr lang="en-US" sz="1600" b="0" i="0" u="none" strike="noStrike" dirty="0" err="1">
                <a:solidFill>
                  <a:srgbClr val="0563C1"/>
                </a:solidFill>
                <a:effectLst/>
                <a:latin typeface="Arial" panose="020B0604020202020204" pitchFamily="34" charset="0"/>
                <a:hlinkClick r:id="rId6">
                  <a:extLst>
                    <a:ext uri="{A12FA001-AC4F-418D-AE19-62706E023703}">
                      <ahyp:hlinkClr xmlns:ahyp="http://schemas.microsoft.com/office/drawing/2018/hyperlinkcolor" val="tx"/>
                    </a:ext>
                  </a:extLst>
                </a:hlinkClick>
              </a:rPr>
              <a:t>Programme</a:t>
            </a:r>
            <a:r>
              <a:rPr lang="en-US" sz="1600" b="0" i="0" u="none" strike="noStrike" dirty="0">
                <a:solidFill>
                  <a:schemeClr val="tx2"/>
                </a:solidFill>
                <a:effectLst/>
                <a:latin typeface="Arial" panose="020B0604020202020204" pitchFamily="34" charset="0"/>
                <a:hlinkClick r:id="rId6">
                  <a:extLst>
                    <a:ext uri="{A12FA001-AC4F-418D-AE19-62706E023703}">
                      <ahyp:hlinkClr xmlns:ahyp="http://schemas.microsoft.com/office/drawing/2018/hyperlinkcolor" val="tx"/>
                    </a:ext>
                  </a:extLst>
                </a:hlinkClick>
              </a:rPr>
              <a:t> General MGA v1.1</a:t>
            </a:r>
            <a:endParaRPr lang="en-US" sz="1600" b="0" i="0" dirty="0">
              <a:solidFill>
                <a:schemeClr val="tx2"/>
              </a:solidFill>
              <a:effectLst/>
              <a:latin typeface="Arial" panose="020B0604020202020204" pitchFamily="34" charset="0"/>
            </a:endParaRPr>
          </a:p>
          <a:p>
            <a:pPr algn="l"/>
            <a:r>
              <a:rPr lang="en-US" sz="1600" b="0" i="0" u="none" strike="noStrike" dirty="0">
                <a:solidFill>
                  <a:srgbClr val="0563C1"/>
                </a:solidFill>
                <a:effectLst/>
                <a:latin typeface="Arial" panose="020B0604020202020204" pitchFamily="34" charset="0"/>
                <a:hlinkClick r:id="rId7">
                  <a:extLst>
                    <a:ext uri="{A12FA001-AC4F-418D-AE19-62706E023703}">
                      <ahyp:hlinkClr xmlns:ahyp="http://schemas.microsoft.com/office/drawing/2018/hyperlinkcolor" val="tx"/>
                    </a:ext>
                  </a:extLst>
                </a:hlinkClick>
              </a:rPr>
              <a:t>EU4Health Work </a:t>
            </a:r>
            <a:r>
              <a:rPr lang="en-US" sz="1600" b="0" i="0" u="none" strike="noStrike" dirty="0" err="1">
                <a:solidFill>
                  <a:srgbClr val="0563C1"/>
                </a:solidFill>
                <a:effectLst/>
                <a:latin typeface="Arial" panose="020B0604020202020204" pitchFamily="34" charset="0"/>
                <a:hlinkClick r:id="rId7">
                  <a:extLst>
                    <a:ext uri="{A12FA001-AC4F-418D-AE19-62706E023703}">
                      <ahyp:hlinkClr xmlns:ahyp="http://schemas.microsoft.com/office/drawing/2018/hyperlinkcolor" val="tx"/>
                    </a:ext>
                  </a:extLst>
                </a:hlinkClick>
              </a:rPr>
              <a:t>Programme</a:t>
            </a:r>
            <a:r>
              <a:rPr lang="en-US" sz="1600" b="0" i="0" u="none" strike="noStrike" dirty="0">
                <a:solidFill>
                  <a:schemeClr val="tx2"/>
                </a:solidFill>
                <a:effectLst/>
                <a:latin typeface="Arial" panose="020B0604020202020204" pitchFamily="34" charset="0"/>
                <a:hlinkClick r:id="rId7">
                  <a:extLst>
                    <a:ext uri="{A12FA001-AC4F-418D-AE19-62706E023703}">
                      <ahyp:hlinkClr xmlns:ahyp="http://schemas.microsoft.com/office/drawing/2018/hyperlinkcolor" val="tx"/>
                    </a:ext>
                  </a:extLst>
                </a:hlinkClick>
              </a:rPr>
              <a:t> 2024</a:t>
            </a:r>
            <a:endParaRPr lang="en-US" sz="1600" b="0" i="0" dirty="0">
              <a:solidFill>
                <a:schemeClr val="tx2"/>
              </a:solidFill>
              <a:effectLst/>
              <a:latin typeface="Arial" panose="020B0604020202020204" pitchFamily="34" charset="0"/>
            </a:endParaRPr>
          </a:p>
          <a:p>
            <a:pPr algn="l"/>
            <a:r>
              <a:rPr lang="en-US" sz="1600" b="0" i="0" u="none" strike="noStrike" dirty="0">
                <a:solidFill>
                  <a:schemeClr val="tx2"/>
                </a:solidFill>
                <a:effectLst/>
                <a:latin typeface="Arial" panose="020B0604020202020204" pitchFamily="34" charset="0"/>
                <a:hlinkClick r:id="rId8">
                  <a:extLst>
                    <a:ext uri="{A12FA001-AC4F-418D-AE19-62706E023703}">
                      <ahyp:hlinkClr xmlns:ahyp="http://schemas.microsoft.com/office/drawing/2018/hyperlinkcolor" val="tx"/>
                    </a:ext>
                  </a:extLst>
                </a:hlinkClick>
              </a:rPr>
              <a:t>EU4Health Regulation 2021/522</a:t>
            </a:r>
            <a:endParaRPr lang="en-US" sz="1600" b="0" i="0" dirty="0">
              <a:solidFill>
                <a:schemeClr val="tx2"/>
              </a:solidFill>
              <a:effectLst/>
              <a:latin typeface="Arial" panose="020B0604020202020204" pitchFamily="34" charset="0"/>
            </a:endParaRPr>
          </a:p>
          <a:p>
            <a:pPr algn="l"/>
            <a:br>
              <a:rPr lang="en-US" sz="1600" b="0" i="0" dirty="0">
                <a:solidFill>
                  <a:schemeClr val="tx2"/>
                </a:solidFill>
                <a:effectLst/>
                <a:latin typeface="Arial" panose="020B0604020202020204" pitchFamily="34" charset="0"/>
              </a:rPr>
            </a:br>
            <a:r>
              <a:rPr lang="en-US" sz="1600" b="0" i="0" u="none" strike="noStrike" dirty="0">
                <a:solidFill>
                  <a:schemeClr val="tx2"/>
                </a:solidFill>
                <a:effectLst/>
                <a:latin typeface="Arial" panose="020B0604020202020204" pitchFamily="34" charset="0"/>
                <a:hlinkClick r:id="rId9">
                  <a:extLst>
                    <a:ext uri="{A12FA001-AC4F-418D-AE19-62706E023703}">
                      <ahyp:hlinkClr xmlns:ahyp="http://schemas.microsoft.com/office/drawing/2018/hyperlinkcolor" val="tx"/>
                    </a:ext>
                  </a:extLst>
                </a:hlinkClick>
              </a:rPr>
              <a:t>EU Financial Regulation 2018/1046</a:t>
            </a:r>
            <a:endParaRPr lang="en-US" sz="1600" b="0" i="0" dirty="0">
              <a:solidFill>
                <a:schemeClr val="tx2"/>
              </a:solidFill>
              <a:effectLst/>
              <a:latin typeface="Arial" panose="020B0604020202020204" pitchFamily="34" charset="0"/>
            </a:endParaRPr>
          </a:p>
        </p:txBody>
      </p:sp>
    </p:spTree>
    <p:extLst>
      <p:ext uri="{BB962C8B-B14F-4D97-AF65-F5344CB8AC3E}">
        <p14:creationId xmlns:p14="http://schemas.microsoft.com/office/powerpoint/2010/main" val="2492253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D385E1-044B-4276-F2BF-6F8241D4F4E1}"/>
              </a:ext>
            </a:extLst>
          </p:cNvPr>
          <p:cNvPicPr>
            <a:picLocks noChangeAspect="1"/>
          </p:cNvPicPr>
          <p:nvPr/>
        </p:nvPicPr>
        <p:blipFill>
          <a:blip r:embed="rId2"/>
          <a:stretch>
            <a:fillRect/>
          </a:stretch>
        </p:blipFill>
        <p:spPr>
          <a:xfrm>
            <a:off x="0" y="1637575"/>
            <a:ext cx="12192000" cy="3582850"/>
          </a:xfrm>
          <a:prstGeom prst="rect">
            <a:avLst/>
          </a:prstGeom>
        </p:spPr>
      </p:pic>
      <p:sp>
        <p:nvSpPr>
          <p:cNvPr id="5" name="Title 2">
            <a:extLst>
              <a:ext uri="{FF2B5EF4-FFF2-40B4-BE49-F238E27FC236}">
                <a16:creationId xmlns:a16="http://schemas.microsoft.com/office/drawing/2014/main" id="{DBDD8D1D-BB13-CE6B-9EE7-CC3A2DCAE39C}"/>
              </a:ext>
            </a:extLst>
          </p:cNvPr>
          <p:cNvSpPr>
            <a:spLocks noGrp="1"/>
          </p:cNvSpPr>
          <p:nvPr>
            <p:ph type="title"/>
          </p:nvPr>
        </p:nvSpPr>
        <p:spPr>
          <a:xfrm>
            <a:off x="970722" y="482860"/>
            <a:ext cx="10515600" cy="782357"/>
          </a:xfrm>
        </p:spPr>
        <p:txBody>
          <a:bodyPr/>
          <a:lstStyle/>
          <a:p>
            <a:r>
              <a:rPr lang="en-GB" sz="4000" dirty="0">
                <a:solidFill>
                  <a:schemeClr val="tx2"/>
                </a:solidFill>
                <a:effectLst/>
              </a:rPr>
              <a:t>Start submission</a:t>
            </a:r>
            <a:endParaRPr lang="en-US" dirty="0"/>
          </a:p>
        </p:txBody>
      </p:sp>
    </p:spTree>
    <p:extLst>
      <p:ext uri="{BB962C8B-B14F-4D97-AF65-F5344CB8AC3E}">
        <p14:creationId xmlns:p14="http://schemas.microsoft.com/office/powerpoint/2010/main" val="4186798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86950" y="222006"/>
            <a:ext cx="10741891" cy="3458836"/>
          </a:xfrm>
        </p:spPr>
        <p:txBody>
          <a:bodyPr/>
          <a:lstStyle/>
          <a:p>
            <a:pPr>
              <a:lnSpc>
                <a:spcPct val="100000"/>
              </a:lnSpc>
            </a:pPr>
            <a:r>
              <a:rPr lang="en-US" sz="4400" dirty="0">
                <a:effectLst>
                  <a:outerShdw blurRad="38100" dist="38100" dir="2700000" algn="tl">
                    <a:srgbClr val="000000">
                      <a:alpha val="43137"/>
                    </a:srgbClr>
                  </a:outerShdw>
                </a:effectLst>
              </a:rPr>
              <a:t>EU4Health Work </a:t>
            </a:r>
            <a:r>
              <a:rPr lang="en-US" sz="4400" dirty="0" err="1">
                <a:effectLst>
                  <a:outerShdw blurRad="38100" dist="38100" dir="2700000" algn="tl">
                    <a:srgbClr val="000000">
                      <a:alpha val="43137"/>
                    </a:srgbClr>
                  </a:outerShdw>
                </a:effectLst>
              </a:rPr>
              <a:t>Programme</a:t>
            </a:r>
            <a:r>
              <a:rPr lang="en-US" sz="4400" dirty="0">
                <a:effectLst>
                  <a:outerShdw blurRad="38100" dist="38100" dir="2700000" algn="tl">
                    <a:srgbClr val="000000">
                      <a:alpha val="43137"/>
                    </a:srgbClr>
                  </a:outerShdw>
                </a:effectLst>
              </a:rPr>
              <a:t> 2024</a:t>
            </a:r>
            <a:br>
              <a:rPr lang="en-US" sz="4400" dirty="0">
                <a:effectLst>
                  <a:outerShdw blurRad="38100" dist="38100" dir="2700000" algn="tl">
                    <a:srgbClr val="000000">
                      <a:alpha val="43137"/>
                    </a:srgbClr>
                  </a:outerShdw>
                </a:effectLst>
              </a:rPr>
            </a:br>
            <a:r>
              <a:rPr lang="en-US" sz="4400" dirty="0">
                <a:effectLst>
                  <a:outerShdw blurRad="38100" dist="38100" dir="2700000" algn="tl">
                    <a:srgbClr val="000000">
                      <a:alpha val="43137"/>
                    </a:srgbClr>
                  </a:outerShdw>
                </a:effectLst>
              </a:rPr>
              <a:t>Action Grants (HERA)</a:t>
            </a:r>
            <a:br>
              <a:rPr lang="en-US" sz="4400" dirty="0">
                <a:effectLst>
                  <a:outerShdw blurRad="38100" dist="38100" dir="2700000" algn="tl">
                    <a:srgbClr val="000000">
                      <a:alpha val="43137"/>
                    </a:srgbClr>
                  </a:outerShdw>
                </a:effectLst>
              </a:rPr>
            </a:br>
            <a:r>
              <a:rPr lang="en-US" sz="4000" dirty="0">
                <a:effectLst>
                  <a:outerShdw blurRad="38100" dist="38100" dir="2700000" algn="tl">
                    <a:srgbClr val="000000">
                      <a:alpha val="43137"/>
                    </a:srgbClr>
                  </a:outerShdw>
                </a:effectLst>
              </a:rPr>
              <a:t>(EU4H-2024-PJ-01)</a:t>
            </a:r>
            <a:br>
              <a:rPr lang="en-IE" sz="4400" dirty="0">
                <a:effectLst>
                  <a:outerShdw blurRad="38100" dist="38100" dir="2700000" algn="tl">
                    <a:srgbClr val="000000">
                      <a:alpha val="43137"/>
                    </a:srgbClr>
                  </a:outerShdw>
                </a:effectLst>
              </a:rPr>
            </a:br>
            <a:endParaRPr lang="en-US" sz="4000" b="1" dirty="0"/>
          </a:p>
        </p:txBody>
      </p:sp>
      <p:sp>
        <p:nvSpPr>
          <p:cNvPr id="5" name="Subtitle 4"/>
          <p:cNvSpPr>
            <a:spLocks noGrp="1"/>
          </p:cNvSpPr>
          <p:nvPr>
            <p:ph type="subTitle" idx="1"/>
          </p:nvPr>
        </p:nvSpPr>
        <p:spPr>
          <a:xfrm>
            <a:off x="1090589" y="3159446"/>
            <a:ext cx="10676038" cy="1042792"/>
          </a:xfrm>
        </p:spPr>
        <p:txBody>
          <a:bodyPr/>
          <a:lstStyle/>
          <a:p>
            <a:br>
              <a:rPr lang="fr-FR" dirty="0"/>
            </a:br>
            <a:r>
              <a:rPr lang="en-US" sz="2800" dirty="0"/>
              <a:t>Administrative aspects of action grants </a:t>
            </a:r>
            <a:endParaRPr lang="en-US" sz="2400" dirty="0"/>
          </a:p>
        </p:txBody>
      </p:sp>
      <p:sp>
        <p:nvSpPr>
          <p:cNvPr id="2" name="TextBox 1">
            <a:extLst>
              <a:ext uri="{FF2B5EF4-FFF2-40B4-BE49-F238E27FC236}">
                <a16:creationId xmlns:a16="http://schemas.microsoft.com/office/drawing/2014/main" id="{444C9490-E47A-8098-D0E5-A513CC3E1A1E}"/>
              </a:ext>
            </a:extLst>
          </p:cNvPr>
          <p:cNvSpPr txBox="1"/>
          <p:nvPr/>
        </p:nvSpPr>
        <p:spPr>
          <a:xfrm>
            <a:off x="1090589" y="4947781"/>
            <a:ext cx="10676038" cy="192360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600"/>
              </a:spcAft>
              <a:buClr>
                <a:srgbClr val="034EA2"/>
              </a:buClr>
              <a:buSzTx/>
              <a:buFont typeface="Arial" panose="020B0604020202020204" pitchFamily="34" charset="0"/>
              <a:buNone/>
              <a:tabLst/>
              <a:defRPr/>
            </a:pPr>
            <a:r>
              <a:rPr kumimoji="0" lang="it-IT" b="1" i="0" u="none" strike="noStrike" kern="1200" cap="none" spc="0" normalizeH="0" baseline="0" noProof="0" dirty="0">
                <a:ln>
                  <a:noFill/>
                </a:ln>
                <a:solidFill>
                  <a:srgbClr val="FFFFFF"/>
                </a:solidFill>
                <a:effectLst/>
                <a:uLnTx/>
                <a:uFillTx/>
                <a:latin typeface="Arial"/>
                <a:ea typeface="+mn-ea"/>
                <a:cs typeface="+mn-cs"/>
              </a:rPr>
              <a:t>Giuseppe Simone</a:t>
            </a:r>
          </a:p>
          <a:p>
            <a:pPr marL="0" marR="0" lvl="0" indent="0" defTabSz="914400" rtl="0" eaLnBrk="1" fontAlgn="auto" latinLnBrk="0" hangingPunct="1">
              <a:lnSpc>
                <a:spcPct val="100000"/>
              </a:lnSpc>
              <a:spcBef>
                <a:spcPts val="0"/>
              </a:spcBef>
              <a:spcAft>
                <a:spcPts val="600"/>
              </a:spcAft>
              <a:buClr>
                <a:srgbClr val="034EA2"/>
              </a:buClr>
              <a:buSzTx/>
              <a:buFont typeface="Arial" panose="020B0604020202020204" pitchFamily="34" charset="0"/>
              <a:buNone/>
              <a:tabLst/>
              <a:defRPr/>
            </a:pPr>
            <a:r>
              <a:rPr kumimoji="0" lang="it-IT" sz="1600" i="0" u="none" strike="noStrike" kern="1200" cap="none" spc="0" normalizeH="0" baseline="0" noProof="0" dirty="0" err="1">
                <a:ln>
                  <a:noFill/>
                </a:ln>
                <a:solidFill>
                  <a:srgbClr val="FFFFFF"/>
                </a:solidFill>
                <a:effectLst/>
                <a:uLnTx/>
                <a:uFillTx/>
                <a:latin typeface="Arial"/>
                <a:ea typeface="+mn-ea"/>
                <a:cs typeface="+mn-cs"/>
              </a:rPr>
              <a:t>Programme</a:t>
            </a:r>
            <a:r>
              <a:rPr kumimoji="0" lang="it-IT" sz="1600" i="0" u="none" strike="noStrike" kern="1200" cap="none" spc="0" normalizeH="0" baseline="0" noProof="0" dirty="0">
                <a:ln>
                  <a:noFill/>
                </a:ln>
                <a:solidFill>
                  <a:srgbClr val="FFFFFF"/>
                </a:solidFill>
                <a:effectLst/>
                <a:uLnTx/>
                <a:uFillTx/>
                <a:latin typeface="Arial"/>
                <a:ea typeface="+mn-ea"/>
                <a:cs typeface="+mn-cs"/>
              </a:rPr>
              <a:t> Manager</a:t>
            </a:r>
          </a:p>
          <a:p>
            <a:pPr marL="0" marR="0" lvl="0" indent="0" defTabSz="914400" rtl="0" eaLnBrk="1" fontAlgn="auto" latinLnBrk="0" hangingPunct="1">
              <a:lnSpc>
                <a:spcPct val="100000"/>
              </a:lnSpc>
              <a:spcBef>
                <a:spcPts val="0"/>
              </a:spcBef>
              <a:spcAft>
                <a:spcPts val="600"/>
              </a:spcAft>
              <a:buClr>
                <a:srgbClr val="034EA2"/>
              </a:buClr>
              <a:buSzTx/>
              <a:buFont typeface="Arial" panose="020B0604020202020204" pitchFamily="34" charset="0"/>
              <a:buNone/>
              <a:tabLst/>
              <a:defRPr/>
            </a:pPr>
            <a:r>
              <a:rPr kumimoji="0" lang="it-IT" sz="1600" b="0" i="0" u="none" strike="noStrike" kern="1200" cap="none" spc="0" normalizeH="0" baseline="0" noProof="0" dirty="0">
                <a:ln>
                  <a:noFill/>
                </a:ln>
                <a:solidFill>
                  <a:srgbClr val="FFFFFF"/>
                </a:solidFill>
                <a:effectLst/>
                <a:uLnTx/>
                <a:uFillTx/>
                <a:latin typeface="Arial"/>
                <a:ea typeface="+mn-ea"/>
                <a:cs typeface="+mn-cs"/>
              </a:rPr>
              <a:t>Health and Digital Executive Agency (HaDEA)</a:t>
            </a:r>
          </a:p>
          <a:p>
            <a:pPr marL="0" marR="0" lvl="0" indent="0" defTabSz="914400" rtl="0" eaLnBrk="1" fontAlgn="auto" latinLnBrk="0" hangingPunct="1">
              <a:lnSpc>
                <a:spcPct val="100000"/>
              </a:lnSpc>
              <a:spcBef>
                <a:spcPts val="0"/>
              </a:spcBef>
              <a:spcAft>
                <a:spcPts val="600"/>
              </a:spcAft>
              <a:buClr>
                <a:srgbClr val="034EA2"/>
              </a:buClr>
              <a:buSzTx/>
              <a:buFont typeface="Arial" panose="020B0604020202020204" pitchFamily="34" charset="0"/>
              <a:buNone/>
              <a:tabLst/>
              <a:defRPr/>
            </a:pPr>
            <a:endParaRPr lang="it-IT" sz="1600" dirty="0">
              <a:solidFill>
                <a:srgbClr val="FFFFFF"/>
              </a:solidFill>
              <a:latin typeface="Arial"/>
            </a:endParaRPr>
          </a:p>
          <a:p>
            <a:pPr marL="0" marR="0" lvl="0" indent="0" defTabSz="914400" rtl="0" eaLnBrk="1" fontAlgn="auto" latinLnBrk="0" hangingPunct="1">
              <a:lnSpc>
                <a:spcPct val="100000"/>
              </a:lnSpc>
              <a:spcBef>
                <a:spcPts val="0"/>
              </a:spcBef>
              <a:spcAft>
                <a:spcPts val="600"/>
              </a:spcAft>
              <a:buClr>
                <a:srgbClr val="034EA2"/>
              </a:buClr>
              <a:buSzTx/>
              <a:buFont typeface="Arial" panose="020B0604020202020204" pitchFamily="34" charset="0"/>
              <a:buNone/>
              <a:tabLst/>
              <a:defRPr/>
            </a:pPr>
            <a:r>
              <a:rPr kumimoji="0" lang="it-IT" sz="1600" b="0" i="0" u="none" strike="noStrike" kern="1200" cap="none" spc="0" normalizeH="0" baseline="0" noProof="0" dirty="0">
                <a:ln>
                  <a:noFill/>
                </a:ln>
                <a:solidFill>
                  <a:srgbClr val="FFFFFF"/>
                </a:solidFill>
                <a:effectLst/>
                <a:uLnTx/>
                <a:uFillTx/>
                <a:latin typeface="Arial"/>
                <a:ea typeface="+mn-ea"/>
                <a:cs typeface="+mn-cs"/>
              </a:rPr>
              <a:t>Brussels, 29 </a:t>
            </a:r>
            <a:r>
              <a:rPr kumimoji="0" lang="it-IT" sz="1600" b="0" i="0" u="none" strike="noStrike" kern="1200" cap="none" spc="0" normalizeH="0" baseline="0" noProof="0" dirty="0" err="1">
                <a:ln>
                  <a:noFill/>
                </a:ln>
                <a:solidFill>
                  <a:srgbClr val="FFFFFF"/>
                </a:solidFill>
                <a:effectLst/>
                <a:uLnTx/>
                <a:uFillTx/>
                <a:latin typeface="Arial"/>
                <a:ea typeface="+mn-ea"/>
                <a:cs typeface="+mn-cs"/>
              </a:rPr>
              <a:t>May</a:t>
            </a:r>
            <a:r>
              <a:rPr kumimoji="0" lang="it-IT" sz="1600" b="0" i="0" u="none" strike="noStrike" kern="1200" cap="none" spc="0" normalizeH="0" baseline="0" noProof="0" dirty="0">
                <a:ln>
                  <a:noFill/>
                </a:ln>
                <a:solidFill>
                  <a:srgbClr val="FFFFFF"/>
                </a:solidFill>
                <a:effectLst/>
                <a:uLnTx/>
                <a:uFillTx/>
                <a:latin typeface="Arial"/>
                <a:ea typeface="+mn-ea"/>
                <a:cs typeface="+mn-cs"/>
              </a:rPr>
              <a:t> 2024</a:t>
            </a:r>
          </a:p>
          <a:p>
            <a:pPr marL="0" marR="0" lvl="0" indent="0" defTabSz="914400" rtl="0" eaLnBrk="1" fontAlgn="auto" latinLnBrk="0" hangingPunct="1">
              <a:lnSpc>
                <a:spcPct val="100000"/>
              </a:lnSpc>
              <a:spcBef>
                <a:spcPts val="0"/>
              </a:spcBef>
              <a:spcAft>
                <a:spcPts val="1800"/>
              </a:spcAft>
              <a:buClr>
                <a:srgbClr val="034EA2"/>
              </a:buClr>
              <a:buSzTx/>
              <a:buFont typeface="Arial" panose="020B0604020202020204" pitchFamily="34" charset="0"/>
              <a:buNone/>
              <a:tabLst/>
              <a:defRPr/>
            </a:pPr>
            <a:r>
              <a:rPr kumimoji="0" lang="it-IT" sz="1200" b="0" i="0" u="none" strike="noStrike" kern="1200" cap="none" spc="0" normalizeH="0" baseline="0" noProof="0" dirty="0">
                <a:ln>
                  <a:noFill/>
                </a:ln>
                <a:solidFill>
                  <a:srgbClr val="FFFFFF"/>
                </a:solidFill>
                <a:effectLst/>
                <a:uLnTx/>
                <a:uFillTx/>
                <a:latin typeface="Arial"/>
                <a:ea typeface="+mn-ea"/>
                <a:cs typeface="+mn-cs"/>
              </a:rPr>
              <a:t> </a:t>
            </a:r>
            <a:endParaRPr lang="en-IE" dirty="0"/>
          </a:p>
        </p:txBody>
      </p:sp>
    </p:spTree>
    <p:extLst>
      <p:ext uri="{BB962C8B-B14F-4D97-AF65-F5344CB8AC3E}">
        <p14:creationId xmlns:p14="http://schemas.microsoft.com/office/powerpoint/2010/main" val="435334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C86D28-6154-EE98-07D3-F90DBFA5AE50}"/>
              </a:ext>
            </a:extLst>
          </p:cNvPr>
          <p:cNvPicPr>
            <a:picLocks noChangeAspect="1"/>
          </p:cNvPicPr>
          <p:nvPr/>
        </p:nvPicPr>
        <p:blipFill>
          <a:blip r:embed="rId2"/>
          <a:stretch>
            <a:fillRect/>
          </a:stretch>
        </p:blipFill>
        <p:spPr>
          <a:xfrm>
            <a:off x="47414" y="308236"/>
            <a:ext cx="12144586" cy="6217255"/>
          </a:xfrm>
          <a:prstGeom prst="rect">
            <a:avLst/>
          </a:prstGeom>
        </p:spPr>
      </p:pic>
      <p:sp>
        <p:nvSpPr>
          <p:cNvPr id="10" name="Rectangle 9">
            <a:extLst>
              <a:ext uri="{FF2B5EF4-FFF2-40B4-BE49-F238E27FC236}">
                <a16:creationId xmlns:a16="http://schemas.microsoft.com/office/drawing/2014/main" id="{42ADBD52-4568-28E4-CFA3-253413E9143D}"/>
              </a:ext>
            </a:extLst>
          </p:cNvPr>
          <p:cNvSpPr/>
          <p:nvPr/>
        </p:nvSpPr>
        <p:spPr>
          <a:xfrm>
            <a:off x="47414" y="1101436"/>
            <a:ext cx="3963477" cy="209896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Rectangle 10">
            <a:extLst>
              <a:ext uri="{FF2B5EF4-FFF2-40B4-BE49-F238E27FC236}">
                <a16:creationId xmlns:a16="http://schemas.microsoft.com/office/drawing/2014/main" id="{D634C110-18AD-F1C8-9960-0125D778AE67}"/>
              </a:ext>
            </a:extLst>
          </p:cNvPr>
          <p:cNvSpPr/>
          <p:nvPr/>
        </p:nvSpPr>
        <p:spPr>
          <a:xfrm>
            <a:off x="47413" y="3664527"/>
            <a:ext cx="3963477" cy="81395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Rectangle 11">
            <a:extLst>
              <a:ext uri="{FF2B5EF4-FFF2-40B4-BE49-F238E27FC236}">
                <a16:creationId xmlns:a16="http://schemas.microsoft.com/office/drawing/2014/main" id="{49A4C6DF-9A77-7F2F-D30B-CF459539E58B}"/>
              </a:ext>
            </a:extLst>
          </p:cNvPr>
          <p:cNvSpPr/>
          <p:nvPr/>
        </p:nvSpPr>
        <p:spPr>
          <a:xfrm>
            <a:off x="4468091" y="2067792"/>
            <a:ext cx="2213264" cy="54032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Rectangle 12">
            <a:extLst>
              <a:ext uri="{FF2B5EF4-FFF2-40B4-BE49-F238E27FC236}">
                <a16:creationId xmlns:a16="http://schemas.microsoft.com/office/drawing/2014/main" id="{55AEA0C1-ED74-20B6-18A6-032FD1D2A202}"/>
              </a:ext>
            </a:extLst>
          </p:cNvPr>
          <p:cNvSpPr/>
          <p:nvPr/>
        </p:nvSpPr>
        <p:spPr>
          <a:xfrm>
            <a:off x="47413" y="4608370"/>
            <a:ext cx="3963477" cy="184438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153469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E63777-76D0-722F-A4D1-5A42E579D265}"/>
              </a:ext>
            </a:extLst>
          </p:cNvPr>
          <p:cNvPicPr>
            <a:picLocks noChangeAspect="1"/>
          </p:cNvPicPr>
          <p:nvPr/>
        </p:nvPicPr>
        <p:blipFill>
          <a:blip r:embed="rId2"/>
          <a:stretch>
            <a:fillRect/>
          </a:stretch>
        </p:blipFill>
        <p:spPr>
          <a:xfrm>
            <a:off x="0" y="337388"/>
            <a:ext cx="12192000" cy="6183224"/>
          </a:xfrm>
          <a:prstGeom prst="rect">
            <a:avLst/>
          </a:prstGeom>
        </p:spPr>
      </p:pic>
      <p:sp>
        <p:nvSpPr>
          <p:cNvPr id="12" name="Rectangle 11">
            <a:extLst>
              <a:ext uri="{FF2B5EF4-FFF2-40B4-BE49-F238E27FC236}">
                <a16:creationId xmlns:a16="http://schemas.microsoft.com/office/drawing/2014/main" id="{49A4C6DF-9A77-7F2F-D30B-CF459539E58B}"/>
              </a:ext>
            </a:extLst>
          </p:cNvPr>
          <p:cNvSpPr/>
          <p:nvPr/>
        </p:nvSpPr>
        <p:spPr>
          <a:xfrm>
            <a:off x="9434945" y="5351318"/>
            <a:ext cx="1257300" cy="64423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6118077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dirty="0"/>
              <a:t>Structure of the proposal</a:t>
            </a:r>
            <a:endParaRPr lang="en-US" dirty="0"/>
          </a:p>
        </p:txBody>
      </p:sp>
    </p:spTree>
    <p:extLst>
      <p:ext uri="{BB962C8B-B14F-4D97-AF65-F5344CB8AC3E}">
        <p14:creationId xmlns:p14="http://schemas.microsoft.com/office/powerpoint/2010/main" val="3967839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507229747"/>
              </p:ext>
            </p:extLst>
          </p:nvPr>
        </p:nvGraphicFramePr>
        <p:xfrm>
          <a:off x="1564211" y="1265217"/>
          <a:ext cx="8560774" cy="51071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2">
            <a:extLst>
              <a:ext uri="{FF2B5EF4-FFF2-40B4-BE49-F238E27FC236}">
                <a16:creationId xmlns:a16="http://schemas.microsoft.com/office/drawing/2014/main" id="{A09ED004-0950-B424-A8D8-323DCA99F59D}"/>
              </a:ext>
            </a:extLst>
          </p:cNvPr>
          <p:cNvSpPr>
            <a:spLocks noGrp="1"/>
          </p:cNvSpPr>
          <p:nvPr>
            <p:ph type="title"/>
          </p:nvPr>
        </p:nvSpPr>
        <p:spPr>
          <a:xfrm>
            <a:off x="970722" y="482860"/>
            <a:ext cx="10515600" cy="782357"/>
          </a:xfrm>
        </p:spPr>
        <p:txBody>
          <a:bodyPr/>
          <a:lstStyle/>
          <a:p>
            <a:r>
              <a:rPr lang="en-GB" sz="4000" dirty="0">
                <a:solidFill>
                  <a:schemeClr val="tx2"/>
                </a:solidFill>
                <a:effectLst/>
              </a:rPr>
              <a:t>Structure</a:t>
            </a:r>
            <a:endParaRPr lang="en-US" dirty="0"/>
          </a:p>
        </p:txBody>
      </p:sp>
    </p:spTree>
    <p:extLst>
      <p:ext uri="{BB962C8B-B14F-4D97-AF65-F5344CB8AC3E}">
        <p14:creationId xmlns:p14="http://schemas.microsoft.com/office/powerpoint/2010/main" val="844954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8"/>
          <p:cNvSpPr>
            <a:spLocks noChangeArrowheads="1"/>
          </p:cNvSpPr>
          <p:nvPr/>
        </p:nvSpPr>
        <p:spPr bwMode="auto">
          <a:xfrm>
            <a:off x="1608138" y="1916114"/>
            <a:ext cx="9036050" cy="324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ts val="1500"/>
              </a:spcBef>
              <a:defRPr/>
            </a:pPr>
            <a:endParaRPr lang="en-GB" sz="2200" dirty="0">
              <a:solidFill>
                <a:srgbClr val="0F5494"/>
              </a:solidFill>
            </a:endParaRPr>
          </a:p>
          <a:p>
            <a:pPr marL="342900" indent="-342900">
              <a:spcBef>
                <a:spcPts val="1500"/>
              </a:spcBef>
              <a:buFont typeface="Arial" pitchFamily="34" charset="0"/>
              <a:buChar char="•"/>
              <a:defRPr/>
            </a:pPr>
            <a:endParaRPr lang="fr-BE" sz="2200" dirty="0">
              <a:solidFill>
                <a:srgbClr val="0F5494"/>
              </a:solidFill>
            </a:endParaRPr>
          </a:p>
          <a:p>
            <a:pPr marL="342900" indent="-342900">
              <a:spcBef>
                <a:spcPts val="1500"/>
              </a:spcBef>
              <a:buFont typeface="Arial" pitchFamily="34" charset="0"/>
              <a:buChar char="•"/>
              <a:defRPr/>
            </a:pPr>
            <a:endParaRPr lang="fr-BE" sz="2200" dirty="0">
              <a:solidFill>
                <a:srgbClr val="0F5494"/>
              </a:solidFill>
            </a:endParaRPr>
          </a:p>
          <a:p>
            <a:pPr marL="342900" indent="-342900">
              <a:spcBef>
                <a:spcPts val="1500"/>
              </a:spcBef>
              <a:buFont typeface="Arial" pitchFamily="34" charset="0"/>
              <a:buChar char="•"/>
              <a:defRPr/>
            </a:pPr>
            <a:endParaRPr lang="fr-BE" sz="2200" dirty="0">
              <a:solidFill>
                <a:srgbClr val="0F5494"/>
              </a:solidFill>
            </a:endParaRPr>
          </a:p>
        </p:txBody>
      </p:sp>
      <p:sp>
        <p:nvSpPr>
          <p:cNvPr id="5" name="Content Placeholder 4">
            <a:extLst>
              <a:ext uri="{FF2B5EF4-FFF2-40B4-BE49-F238E27FC236}">
                <a16:creationId xmlns:a16="http://schemas.microsoft.com/office/drawing/2014/main" id="{D22FC017-1FE8-371A-5471-B275B61DACE9}"/>
              </a:ext>
            </a:extLst>
          </p:cNvPr>
          <p:cNvSpPr>
            <a:spLocks noGrp="1"/>
          </p:cNvSpPr>
          <p:nvPr>
            <p:ph sz="half" idx="1"/>
          </p:nvPr>
        </p:nvSpPr>
        <p:spPr/>
        <p:txBody>
          <a:bodyPr/>
          <a:lstStyle/>
          <a:p>
            <a:endParaRPr lang="en-IE"/>
          </a:p>
        </p:txBody>
      </p:sp>
      <p:sp>
        <p:nvSpPr>
          <p:cNvPr id="7" name="Title 6">
            <a:extLst>
              <a:ext uri="{FF2B5EF4-FFF2-40B4-BE49-F238E27FC236}">
                <a16:creationId xmlns:a16="http://schemas.microsoft.com/office/drawing/2014/main" id="{FD41FD40-84FD-98EE-801F-2FFE0E9F1353}"/>
              </a:ext>
            </a:extLst>
          </p:cNvPr>
          <p:cNvSpPr>
            <a:spLocks noGrp="1"/>
          </p:cNvSpPr>
          <p:nvPr>
            <p:ph type="title"/>
          </p:nvPr>
        </p:nvSpPr>
        <p:spPr/>
        <p:txBody>
          <a:bodyPr/>
          <a:lstStyle/>
          <a:p>
            <a:endParaRPr lang="en-IE"/>
          </a:p>
        </p:txBody>
      </p:sp>
      <p:pic>
        <p:nvPicPr>
          <p:cNvPr id="9" name="Picture 8">
            <a:extLst>
              <a:ext uri="{FF2B5EF4-FFF2-40B4-BE49-F238E27FC236}">
                <a16:creationId xmlns:a16="http://schemas.microsoft.com/office/drawing/2014/main" id="{B5B41EE6-AE53-921F-8A02-A6C14A105415}"/>
              </a:ext>
            </a:extLst>
          </p:cNvPr>
          <p:cNvPicPr>
            <a:picLocks noChangeAspect="1"/>
          </p:cNvPicPr>
          <p:nvPr/>
        </p:nvPicPr>
        <p:blipFill>
          <a:blip r:embed="rId2"/>
          <a:stretch>
            <a:fillRect/>
          </a:stretch>
        </p:blipFill>
        <p:spPr>
          <a:xfrm>
            <a:off x="0" y="301004"/>
            <a:ext cx="12192000" cy="6255992"/>
          </a:xfrm>
          <a:prstGeom prst="rect">
            <a:avLst/>
          </a:prstGeom>
        </p:spPr>
      </p:pic>
      <p:sp>
        <p:nvSpPr>
          <p:cNvPr id="10" name="Pentagon 7">
            <a:extLst>
              <a:ext uri="{FF2B5EF4-FFF2-40B4-BE49-F238E27FC236}">
                <a16:creationId xmlns:a16="http://schemas.microsoft.com/office/drawing/2014/main" id="{C001C07A-DED2-253B-CE84-7375158E3161}"/>
              </a:ext>
            </a:extLst>
          </p:cNvPr>
          <p:cNvSpPr/>
          <p:nvPr/>
        </p:nvSpPr>
        <p:spPr>
          <a:xfrm rot="20163530">
            <a:off x="1117464" y="4784932"/>
            <a:ext cx="3219450" cy="527468"/>
          </a:xfrm>
          <a:prstGeom prst="homePlate">
            <a:avLst/>
          </a:prstGeom>
          <a:solidFill>
            <a:srgbClr val="9F0505"/>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fr-BE" sz="1600" dirty="0">
                <a:solidFill>
                  <a:schemeClr val="bg1"/>
                </a:solidFill>
              </a:rPr>
              <a:t>Part A</a:t>
            </a:r>
          </a:p>
          <a:p>
            <a:pPr algn="ctr" defTabSz="457200"/>
            <a:r>
              <a:rPr lang="fr-BE" sz="1600" dirty="0">
                <a:solidFill>
                  <a:schemeClr val="bg1"/>
                </a:solidFill>
              </a:rPr>
              <a:t>Administrative </a:t>
            </a:r>
            <a:r>
              <a:rPr lang="fr-BE" sz="1600" dirty="0" err="1">
                <a:solidFill>
                  <a:schemeClr val="bg1"/>
                </a:solidFill>
              </a:rPr>
              <a:t>Forms</a:t>
            </a:r>
            <a:endParaRPr lang="fr-BE" sz="1600" dirty="0">
              <a:solidFill>
                <a:schemeClr val="bg1"/>
              </a:solidFill>
            </a:endParaRPr>
          </a:p>
        </p:txBody>
      </p:sp>
    </p:spTree>
    <p:extLst>
      <p:ext uri="{BB962C8B-B14F-4D97-AF65-F5344CB8AC3E}">
        <p14:creationId xmlns:p14="http://schemas.microsoft.com/office/powerpoint/2010/main" val="5278236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8"/>
          <p:cNvSpPr>
            <a:spLocks noChangeArrowheads="1"/>
          </p:cNvSpPr>
          <p:nvPr/>
        </p:nvSpPr>
        <p:spPr bwMode="auto">
          <a:xfrm>
            <a:off x="1608138" y="1916114"/>
            <a:ext cx="9036050" cy="324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ts val="1500"/>
              </a:spcBef>
              <a:defRPr/>
            </a:pPr>
            <a:endParaRPr lang="en-GB" sz="2200" dirty="0">
              <a:solidFill>
                <a:srgbClr val="0F5494"/>
              </a:solidFill>
            </a:endParaRPr>
          </a:p>
          <a:p>
            <a:pPr marL="342900" indent="-342900">
              <a:spcBef>
                <a:spcPts val="1500"/>
              </a:spcBef>
              <a:buFont typeface="Arial" pitchFamily="34" charset="0"/>
              <a:buChar char="•"/>
              <a:defRPr/>
            </a:pPr>
            <a:endParaRPr lang="fr-BE" sz="2200" dirty="0">
              <a:solidFill>
                <a:srgbClr val="0F5494"/>
              </a:solidFill>
            </a:endParaRPr>
          </a:p>
          <a:p>
            <a:pPr marL="342900" indent="-342900">
              <a:spcBef>
                <a:spcPts val="1500"/>
              </a:spcBef>
              <a:buFont typeface="Arial" pitchFamily="34" charset="0"/>
              <a:buChar char="•"/>
              <a:defRPr/>
            </a:pPr>
            <a:endParaRPr lang="fr-BE" sz="2200" dirty="0">
              <a:solidFill>
                <a:srgbClr val="0F5494"/>
              </a:solidFill>
            </a:endParaRPr>
          </a:p>
          <a:p>
            <a:pPr marL="342900" indent="-342900">
              <a:spcBef>
                <a:spcPts val="1500"/>
              </a:spcBef>
              <a:buFont typeface="Arial" pitchFamily="34" charset="0"/>
              <a:buChar char="•"/>
              <a:defRPr/>
            </a:pPr>
            <a:endParaRPr lang="fr-BE" sz="2200" dirty="0">
              <a:solidFill>
                <a:srgbClr val="0F5494"/>
              </a:solidFill>
            </a:endParaRPr>
          </a:p>
        </p:txBody>
      </p:sp>
      <p:sp>
        <p:nvSpPr>
          <p:cNvPr id="3" name="Content Placeholder 2"/>
          <p:cNvSpPr>
            <a:spLocks noGrp="1"/>
          </p:cNvSpPr>
          <p:nvPr>
            <p:ph sz="half" idx="1"/>
          </p:nvPr>
        </p:nvSpPr>
        <p:spPr>
          <a:xfrm>
            <a:off x="838197" y="1460311"/>
            <a:ext cx="8729751" cy="5227092"/>
          </a:xfrm>
        </p:spPr>
        <p:txBody>
          <a:bodyPr>
            <a:noAutofit/>
          </a:bodyPr>
          <a:lstStyle/>
          <a:p>
            <a:pPr>
              <a:spcBef>
                <a:spcPts val="1500"/>
              </a:spcBef>
              <a:spcAft>
                <a:spcPts val="0"/>
              </a:spcAft>
              <a:defRPr/>
            </a:pPr>
            <a:r>
              <a:rPr lang="fr-BE" sz="2000" dirty="0">
                <a:solidFill>
                  <a:schemeClr val="tx2"/>
                </a:solidFill>
                <a:latin typeface="Verdana" panose="020B0604030504040204" pitchFamily="34" charset="0"/>
                <a:ea typeface="Verdana" panose="020B0604030504040204" pitchFamily="34" charset="0"/>
              </a:rPr>
              <a:t>Section 1 – General information </a:t>
            </a:r>
          </a:p>
          <a:p>
            <a:pPr lvl="1">
              <a:spcBef>
                <a:spcPts val="1500"/>
              </a:spcBef>
              <a:spcAft>
                <a:spcPts val="0"/>
              </a:spcAft>
              <a:defRPr/>
            </a:pPr>
            <a:r>
              <a:rPr lang="fr-BE" sz="1800" dirty="0" err="1">
                <a:solidFill>
                  <a:schemeClr val="tx2"/>
                </a:solidFill>
                <a:latin typeface="Verdana" panose="020B0604030504040204" pitchFamily="34" charset="0"/>
                <a:ea typeface="Verdana" panose="020B0604030504040204" pitchFamily="34" charset="0"/>
              </a:rPr>
              <a:t>Title</a:t>
            </a:r>
            <a:r>
              <a:rPr lang="fr-BE" sz="1800" dirty="0">
                <a:solidFill>
                  <a:schemeClr val="tx2"/>
                </a:solidFill>
                <a:latin typeface="Verdana" panose="020B0604030504040204" pitchFamily="34" charset="0"/>
                <a:ea typeface="Verdana" panose="020B0604030504040204" pitchFamily="34" charset="0"/>
              </a:rPr>
              <a:t>, duration, abstract, keywords </a:t>
            </a:r>
          </a:p>
          <a:p>
            <a:pPr lvl="1">
              <a:spcBef>
                <a:spcPts val="1500"/>
              </a:spcBef>
              <a:spcAft>
                <a:spcPts val="0"/>
              </a:spcAft>
              <a:defRPr/>
            </a:pPr>
            <a:r>
              <a:rPr lang="fr-BE" sz="1800" dirty="0" err="1">
                <a:solidFill>
                  <a:schemeClr val="tx2"/>
                </a:solidFill>
                <a:latin typeface="Verdana" panose="020B0604030504040204" pitchFamily="34" charset="0"/>
                <a:ea typeface="Verdana" panose="020B0604030504040204" pitchFamily="34" charset="0"/>
              </a:rPr>
              <a:t>Declarations</a:t>
            </a:r>
            <a:r>
              <a:rPr lang="fr-BE" sz="1800" dirty="0">
                <a:solidFill>
                  <a:schemeClr val="tx2"/>
                </a:solidFill>
                <a:latin typeface="Verdana" panose="020B0604030504040204" pitchFamily="34" charset="0"/>
                <a:ea typeface="Verdana" panose="020B0604030504040204" pitchFamily="34" charset="0"/>
              </a:rPr>
              <a:t> (</a:t>
            </a:r>
            <a:r>
              <a:rPr lang="fr-BE" sz="1800" dirty="0" err="1">
                <a:solidFill>
                  <a:schemeClr val="tx2"/>
                </a:solidFill>
                <a:latin typeface="Verdana" panose="020B0604030504040204" pitchFamily="34" charset="0"/>
                <a:ea typeface="Verdana" panose="020B0604030504040204" pitchFamily="34" charset="0"/>
              </a:rPr>
              <a:t>tickboxes</a:t>
            </a:r>
            <a:r>
              <a:rPr lang="fr-BE" sz="1800" dirty="0">
                <a:solidFill>
                  <a:schemeClr val="tx2"/>
                </a:solidFill>
                <a:latin typeface="Verdana" panose="020B0604030504040204" pitchFamily="34" charset="0"/>
                <a:ea typeface="Verdana" panose="020B0604030504040204" pitchFamily="34" charset="0"/>
              </a:rPr>
              <a:t>) </a:t>
            </a:r>
          </a:p>
          <a:p>
            <a:pPr>
              <a:spcBef>
                <a:spcPts val="1500"/>
              </a:spcBef>
              <a:spcAft>
                <a:spcPts val="0"/>
              </a:spcAft>
              <a:defRPr/>
            </a:pPr>
            <a:r>
              <a:rPr lang="fr-BE" sz="2000" dirty="0">
                <a:solidFill>
                  <a:schemeClr val="tx2"/>
                </a:solidFill>
                <a:latin typeface="Verdana" panose="020B0604030504040204" pitchFamily="34" charset="0"/>
                <a:ea typeface="Verdana" panose="020B0604030504040204" pitchFamily="34" charset="0"/>
              </a:rPr>
              <a:t>Section 2 – Participants</a:t>
            </a:r>
          </a:p>
          <a:p>
            <a:pPr lvl="1">
              <a:spcBef>
                <a:spcPts val="1500"/>
              </a:spcBef>
              <a:spcAft>
                <a:spcPts val="0"/>
              </a:spcAft>
              <a:defRPr/>
            </a:pPr>
            <a:r>
              <a:rPr lang="fr-BE" sz="1800" dirty="0">
                <a:solidFill>
                  <a:schemeClr val="tx2"/>
                </a:solidFill>
                <a:latin typeface="Verdana" panose="020B0604030504040204" pitchFamily="34" charset="0"/>
                <a:ea typeface="Verdana" panose="020B0604030504040204" pitchFamily="34" charset="0"/>
              </a:rPr>
              <a:t>Organisation data and contact </a:t>
            </a:r>
            <a:r>
              <a:rPr lang="fr-BE" sz="1800" dirty="0" err="1">
                <a:solidFill>
                  <a:schemeClr val="tx2"/>
                </a:solidFill>
                <a:latin typeface="Verdana" panose="020B0604030504040204" pitchFamily="34" charset="0"/>
                <a:ea typeface="Verdana" panose="020B0604030504040204" pitchFamily="34" charset="0"/>
              </a:rPr>
              <a:t>details</a:t>
            </a:r>
            <a:r>
              <a:rPr lang="fr-BE" sz="1800" dirty="0">
                <a:solidFill>
                  <a:schemeClr val="tx2"/>
                </a:solidFill>
                <a:latin typeface="Verdana" panose="020B0604030504040204" pitchFamily="34" charset="0"/>
                <a:ea typeface="Verdana" panose="020B0604030504040204" pitchFamily="34" charset="0"/>
              </a:rPr>
              <a:t> of all the participants - </a:t>
            </a:r>
            <a:r>
              <a:rPr lang="fr-BE" sz="1800" dirty="0" err="1">
                <a:solidFill>
                  <a:schemeClr val="tx2"/>
                </a:solidFill>
                <a:latin typeface="Verdana" panose="020B0604030504040204" pitchFamily="34" charset="0"/>
                <a:ea typeface="Verdana" panose="020B0604030504040204" pitchFamily="34" charset="0"/>
              </a:rPr>
              <a:t>roles</a:t>
            </a:r>
            <a:endParaRPr lang="fr-BE" sz="1800" dirty="0">
              <a:solidFill>
                <a:schemeClr val="tx2"/>
              </a:solidFill>
              <a:latin typeface="Verdana" panose="020B0604030504040204" pitchFamily="34" charset="0"/>
              <a:ea typeface="Verdana" panose="020B0604030504040204" pitchFamily="34" charset="0"/>
            </a:endParaRPr>
          </a:p>
          <a:p>
            <a:pPr>
              <a:spcBef>
                <a:spcPts val="1500"/>
              </a:spcBef>
              <a:spcAft>
                <a:spcPts val="0"/>
              </a:spcAft>
              <a:defRPr/>
            </a:pPr>
            <a:r>
              <a:rPr lang="fr-BE" sz="2000" dirty="0">
                <a:solidFill>
                  <a:schemeClr val="tx2"/>
                </a:solidFill>
                <a:latin typeface="Verdana" panose="020B0604030504040204" pitchFamily="34" charset="0"/>
                <a:ea typeface="Verdana" panose="020B0604030504040204" pitchFamily="34" charset="0"/>
              </a:rPr>
              <a:t>Section 3 – Budget (</a:t>
            </a:r>
            <a:r>
              <a:rPr lang="fr-BE" sz="2000" dirty="0" err="1">
                <a:solidFill>
                  <a:schemeClr val="tx2"/>
                </a:solidFill>
                <a:latin typeface="Verdana" panose="020B0604030504040204" pitchFamily="34" charset="0"/>
                <a:ea typeface="Verdana" panose="020B0604030504040204" pitchFamily="34" charset="0"/>
              </a:rPr>
              <a:t>overview</a:t>
            </a:r>
            <a:r>
              <a:rPr lang="fr-BE" sz="2000" dirty="0">
                <a:solidFill>
                  <a:schemeClr val="tx2"/>
                </a:solidFill>
                <a:latin typeface="Verdana" panose="020B0604030504040204" pitchFamily="34" charset="0"/>
                <a:ea typeface="Verdana" panose="020B0604030504040204" pitchFamily="34" charset="0"/>
              </a:rPr>
              <a:t>)</a:t>
            </a:r>
          </a:p>
          <a:p>
            <a:pPr lvl="1">
              <a:spcBef>
                <a:spcPts val="1500"/>
              </a:spcBef>
              <a:spcAft>
                <a:spcPts val="0"/>
              </a:spcAft>
              <a:defRPr/>
            </a:pPr>
            <a:r>
              <a:rPr lang="fr-BE" sz="1800" b="1" u="sng" dirty="0" err="1">
                <a:solidFill>
                  <a:schemeClr val="tx2"/>
                </a:solidFill>
                <a:latin typeface="Verdana" panose="020B0604030504040204" pitchFamily="34" charset="0"/>
                <a:ea typeface="Verdana" panose="020B0604030504040204" pitchFamily="34" charset="0"/>
              </a:rPr>
              <a:t>Ensure</a:t>
            </a:r>
            <a:r>
              <a:rPr lang="fr-BE" sz="1800" b="1" u="sng" dirty="0">
                <a:solidFill>
                  <a:schemeClr val="tx2"/>
                </a:solidFill>
                <a:latin typeface="Verdana" panose="020B0604030504040204" pitchFamily="34" charset="0"/>
                <a:ea typeface="Verdana" panose="020B0604030504040204" pitchFamily="34" charset="0"/>
              </a:rPr>
              <a:t> </a:t>
            </a:r>
            <a:r>
              <a:rPr lang="fr-BE" sz="1800" b="1" u="sng" dirty="0" err="1">
                <a:solidFill>
                  <a:schemeClr val="tx2"/>
                </a:solidFill>
                <a:latin typeface="Verdana" panose="020B0604030504040204" pitchFamily="34" charset="0"/>
                <a:ea typeface="Verdana" panose="020B0604030504040204" pitchFamily="34" charset="0"/>
              </a:rPr>
              <a:t>it</a:t>
            </a:r>
            <a:r>
              <a:rPr lang="fr-BE" sz="1800" b="1" u="sng" dirty="0">
                <a:solidFill>
                  <a:schemeClr val="tx2"/>
                </a:solidFill>
                <a:latin typeface="Verdana" panose="020B0604030504040204" pitchFamily="34" charset="0"/>
                <a:ea typeface="Verdana" panose="020B0604030504040204" pitchFamily="34" charset="0"/>
              </a:rPr>
              <a:t> </a:t>
            </a:r>
            <a:r>
              <a:rPr lang="fr-BE" sz="1800" b="1" u="sng" dirty="0" err="1">
                <a:solidFill>
                  <a:schemeClr val="tx2"/>
                </a:solidFill>
                <a:latin typeface="Verdana" panose="020B0604030504040204" pitchFamily="34" charset="0"/>
                <a:ea typeface="Verdana" panose="020B0604030504040204" pitchFamily="34" charset="0"/>
              </a:rPr>
              <a:t>is</a:t>
            </a:r>
            <a:r>
              <a:rPr lang="fr-BE" sz="1800" b="1" u="sng" dirty="0">
                <a:solidFill>
                  <a:schemeClr val="tx2"/>
                </a:solidFill>
                <a:latin typeface="Verdana" panose="020B0604030504040204" pitchFamily="34" charset="0"/>
                <a:ea typeface="Verdana" panose="020B0604030504040204" pitchFamily="34" charset="0"/>
              </a:rPr>
              <a:t> in line </a:t>
            </a:r>
            <a:r>
              <a:rPr lang="fr-BE" sz="1800" b="1" u="sng" dirty="0" err="1">
                <a:solidFill>
                  <a:schemeClr val="tx2"/>
                </a:solidFill>
                <a:latin typeface="Verdana" panose="020B0604030504040204" pitchFamily="34" charset="0"/>
                <a:ea typeface="Verdana" panose="020B0604030504040204" pitchFamily="34" charset="0"/>
              </a:rPr>
              <a:t>with</a:t>
            </a:r>
            <a:r>
              <a:rPr lang="fr-BE" sz="1800" b="1" u="sng" dirty="0">
                <a:solidFill>
                  <a:schemeClr val="tx2"/>
                </a:solidFill>
                <a:latin typeface="Verdana" panose="020B0604030504040204" pitchFamily="34" charset="0"/>
                <a:ea typeface="Verdana" panose="020B0604030504040204" pitchFamily="34" charset="0"/>
              </a:rPr>
              <a:t> </a:t>
            </a:r>
            <a:r>
              <a:rPr lang="fr-BE" sz="1800" b="1" u="sng" dirty="0" err="1">
                <a:solidFill>
                  <a:schemeClr val="tx2"/>
                </a:solidFill>
                <a:latin typeface="Verdana" panose="020B0604030504040204" pitchFamily="34" charset="0"/>
                <a:ea typeface="Verdana" panose="020B0604030504040204" pitchFamily="34" charset="0"/>
              </a:rPr>
              <a:t>detailed</a:t>
            </a:r>
            <a:r>
              <a:rPr lang="fr-BE" sz="1800" b="1" u="sng" dirty="0">
                <a:solidFill>
                  <a:schemeClr val="tx2"/>
                </a:solidFill>
                <a:latin typeface="Verdana" panose="020B0604030504040204" pitchFamily="34" charset="0"/>
                <a:ea typeface="Verdana" panose="020B0604030504040204" pitchFamily="34" charset="0"/>
              </a:rPr>
              <a:t> budget</a:t>
            </a:r>
            <a:r>
              <a:rPr lang="fr-BE" sz="1200" dirty="0">
                <a:solidFill>
                  <a:schemeClr val="tx2"/>
                </a:solidFill>
                <a:latin typeface="Verdana" panose="020B0604030504040204" pitchFamily="34" charset="0"/>
                <a:ea typeface="Verdana" panose="020B0604030504040204" pitchFamily="34" charset="0"/>
              </a:rPr>
              <a:t>		</a:t>
            </a:r>
          </a:p>
          <a:p>
            <a:pPr>
              <a:spcBef>
                <a:spcPts val="1500"/>
              </a:spcBef>
              <a:spcAft>
                <a:spcPts val="0"/>
              </a:spcAft>
              <a:defRPr/>
            </a:pPr>
            <a:r>
              <a:rPr lang="fr-BE" sz="2000" dirty="0">
                <a:solidFill>
                  <a:schemeClr val="tx2"/>
                </a:solidFill>
                <a:latin typeface="Verdana" panose="020B0604030504040204" pitchFamily="34" charset="0"/>
                <a:ea typeface="Verdana" panose="020B0604030504040204" pitchFamily="34" charset="0"/>
              </a:rPr>
              <a:t>Section 4 – </a:t>
            </a:r>
            <a:r>
              <a:rPr lang="fr-BE" sz="2000" dirty="0" err="1">
                <a:solidFill>
                  <a:schemeClr val="tx2"/>
                </a:solidFill>
                <a:latin typeface="Verdana" panose="020B0604030504040204" pitchFamily="34" charset="0"/>
                <a:ea typeface="Verdana" panose="020B0604030504040204" pitchFamily="34" charset="0"/>
              </a:rPr>
              <a:t>Other</a:t>
            </a:r>
            <a:r>
              <a:rPr lang="fr-BE" sz="2000" dirty="0">
                <a:solidFill>
                  <a:schemeClr val="tx2"/>
                </a:solidFill>
                <a:latin typeface="Verdana" panose="020B0604030504040204" pitchFamily="34" charset="0"/>
                <a:ea typeface="Verdana" panose="020B0604030504040204" pitchFamily="34" charset="0"/>
              </a:rPr>
              <a:t> questions</a:t>
            </a:r>
          </a:p>
          <a:p>
            <a:pPr lvl="1">
              <a:spcBef>
                <a:spcPts val="1500"/>
              </a:spcBef>
              <a:spcAft>
                <a:spcPts val="0"/>
              </a:spcAft>
              <a:defRPr/>
            </a:pPr>
            <a:r>
              <a:rPr lang="en-GB" sz="1800" dirty="0">
                <a:solidFill>
                  <a:schemeClr val="tx2"/>
                </a:solidFill>
                <a:latin typeface="Verdana" panose="020B0604030504040204" pitchFamily="34" charset="0"/>
                <a:ea typeface="Verdana" panose="020B0604030504040204" pitchFamily="34" charset="0"/>
              </a:rPr>
              <a:t>clinical studies / trials / investigations and GHG emissions</a:t>
            </a:r>
            <a:endParaRPr lang="fr-BE" sz="1800" dirty="0">
              <a:solidFill>
                <a:schemeClr val="tx2"/>
              </a:solidFill>
              <a:latin typeface="Verdana" panose="020B0604030504040204" pitchFamily="34" charset="0"/>
              <a:ea typeface="Verdana" panose="020B0604030504040204" pitchFamily="34" charset="0"/>
            </a:endParaRPr>
          </a:p>
          <a:p>
            <a:pPr>
              <a:spcBef>
                <a:spcPts val="1500"/>
              </a:spcBef>
              <a:spcAft>
                <a:spcPts val="0"/>
              </a:spcAft>
              <a:buFont typeface="Wingdings" panose="05000000000000000000" pitchFamily="2" charset="2"/>
              <a:buChar char="Ø"/>
              <a:defRPr/>
            </a:pPr>
            <a:r>
              <a:rPr lang="fr-BE" sz="2000" dirty="0">
                <a:solidFill>
                  <a:schemeClr val="tx2"/>
                </a:solidFill>
                <a:latin typeface="Verdana" panose="020B0604030504040204" pitchFamily="34" charset="0"/>
                <a:ea typeface="Verdana" panose="020B0604030504040204" pitchFamily="34" charset="0"/>
              </a:rPr>
              <a:t>Save </a:t>
            </a:r>
          </a:p>
          <a:p>
            <a:pPr>
              <a:spcBef>
                <a:spcPts val="1500"/>
              </a:spcBef>
              <a:buFont typeface="Wingdings" panose="05000000000000000000" pitchFamily="2" charset="2"/>
              <a:buChar char="Ø"/>
              <a:defRPr/>
            </a:pPr>
            <a:r>
              <a:rPr lang="fr-BE" sz="2000" dirty="0" err="1">
                <a:solidFill>
                  <a:schemeClr val="tx2"/>
                </a:solidFill>
                <a:latin typeface="Verdana" panose="020B0604030504040204" pitchFamily="34" charset="0"/>
                <a:ea typeface="Verdana" panose="020B0604030504040204" pitchFamily="34" charset="0"/>
              </a:rPr>
              <a:t>Validate</a:t>
            </a:r>
            <a:r>
              <a:rPr lang="fr-BE" sz="2000" dirty="0">
                <a:solidFill>
                  <a:schemeClr val="tx2"/>
                </a:solidFill>
                <a:latin typeface="Verdana" panose="020B0604030504040204" pitchFamily="34" charset="0"/>
                <a:ea typeface="Verdana" panose="020B0604030504040204" pitchFamily="34" charset="0"/>
              </a:rPr>
              <a:t> and correct </a:t>
            </a:r>
            <a:r>
              <a:rPr lang="fr-BE" sz="2000" dirty="0" err="1">
                <a:solidFill>
                  <a:schemeClr val="tx2"/>
                </a:solidFill>
                <a:latin typeface="Verdana" panose="020B0604030504040204" pitchFamily="34" charset="0"/>
                <a:ea typeface="Verdana" panose="020B0604030504040204" pitchFamily="34" charset="0"/>
              </a:rPr>
              <a:t>red</a:t>
            </a:r>
            <a:r>
              <a:rPr lang="fr-BE" sz="2000" dirty="0">
                <a:solidFill>
                  <a:schemeClr val="tx2"/>
                </a:solidFill>
                <a:latin typeface="Verdana" panose="020B0604030504040204" pitchFamily="34" charset="0"/>
                <a:ea typeface="Verdana" panose="020B0604030504040204" pitchFamily="34" charset="0"/>
              </a:rPr>
              <a:t> « </a:t>
            </a:r>
            <a:r>
              <a:rPr lang="fr-BE" sz="2000" dirty="0" err="1">
                <a:solidFill>
                  <a:schemeClr val="tx2"/>
                </a:solidFill>
                <a:latin typeface="Verdana" panose="020B0604030504040204" pitchFamily="34" charset="0"/>
                <a:ea typeface="Verdana" panose="020B0604030504040204" pitchFamily="34" charset="0"/>
              </a:rPr>
              <a:t>errors</a:t>
            </a:r>
            <a:r>
              <a:rPr lang="fr-BE" sz="2000" dirty="0">
                <a:solidFill>
                  <a:schemeClr val="tx2"/>
                </a:solidFill>
                <a:latin typeface="Verdana" panose="020B0604030504040204" pitchFamily="34" charset="0"/>
                <a:ea typeface="Verdana" panose="020B0604030504040204" pitchFamily="34" charset="0"/>
              </a:rPr>
              <a:t> » and </a:t>
            </a:r>
            <a:r>
              <a:rPr lang="fr-BE" sz="2000" dirty="0" err="1">
                <a:solidFill>
                  <a:schemeClr val="tx2"/>
                </a:solidFill>
                <a:latin typeface="Verdana" panose="020B0604030504040204" pitchFamily="34" charset="0"/>
                <a:ea typeface="Verdana" panose="020B0604030504040204" pitchFamily="34" charset="0"/>
              </a:rPr>
              <a:t>yellow</a:t>
            </a:r>
            <a:r>
              <a:rPr lang="fr-BE" sz="2000" dirty="0">
                <a:solidFill>
                  <a:schemeClr val="tx2"/>
                </a:solidFill>
                <a:latin typeface="Verdana" panose="020B0604030504040204" pitchFamily="34" charset="0"/>
                <a:ea typeface="Verdana" panose="020B0604030504040204" pitchFamily="34" charset="0"/>
              </a:rPr>
              <a:t> « warning »</a:t>
            </a:r>
          </a:p>
        </p:txBody>
      </p:sp>
      <p:sp>
        <p:nvSpPr>
          <p:cNvPr id="2" name="Title 1"/>
          <p:cNvSpPr>
            <a:spLocks noGrp="1"/>
          </p:cNvSpPr>
          <p:nvPr>
            <p:ph type="title"/>
          </p:nvPr>
        </p:nvSpPr>
        <p:spPr/>
        <p:txBody>
          <a:bodyPr/>
          <a:lstStyle/>
          <a:p>
            <a:r>
              <a:rPr lang="fr-BE" sz="3200" b="1" dirty="0"/>
              <a:t>Part A – Administrative </a:t>
            </a:r>
            <a:r>
              <a:rPr lang="fr-BE" sz="3200" b="1" dirty="0" err="1"/>
              <a:t>Forms</a:t>
            </a:r>
            <a:r>
              <a:rPr lang="fr-BE" sz="3200" b="1" dirty="0"/>
              <a:t> (on-line)</a:t>
            </a:r>
            <a:endParaRPr lang="en-GB" sz="3200" b="1" dirty="0"/>
          </a:p>
        </p:txBody>
      </p:sp>
    </p:spTree>
    <p:extLst>
      <p:ext uri="{BB962C8B-B14F-4D97-AF65-F5344CB8AC3E}">
        <p14:creationId xmlns:p14="http://schemas.microsoft.com/office/powerpoint/2010/main" val="36842000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z="3200" b="1" dirty="0"/>
              <a:t>Part B – </a:t>
            </a:r>
            <a:r>
              <a:rPr lang="fr-BE" sz="3200" b="1" dirty="0" err="1"/>
              <a:t>Technical</a:t>
            </a:r>
            <a:r>
              <a:rPr lang="fr-BE" sz="3200" b="1" dirty="0"/>
              <a:t> description (I)</a:t>
            </a:r>
            <a:endParaRPr lang="en-GB" sz="3200" i="1" dirty="0">
              <a:solidFill>
                <a:srgbClr val="7030A0"/>
              </a:solidFill>
            </a:endParaRPr>
          </a:p>
        </p:txBody>
      </p:sp>
      <p:sp>
        <p:nvSpPr>
          <p:cNvPr id="3" name="Content Placeholder 2"/>
          <p:cNvSpPr>
            <a:spLocks noGrp="1"/>
          </p:cNvSpPr>
          <p:nvPr>
            <p:ph type="subTitle" idx="4294967295"/>
          </p:nvPr>
        </p:nvSpPr>
        <p:spPr>
          <a:xfrm>
            <a:off x="864524" y="1417320"/>
            <a:ext cx="10058400" cy="5109209"/>
          </a:xfrm>
        </p:spPr>
        <p:txBody>
          <a:bodyPr/>
          <a:lstStyle/>
          <a:p>
            <a:pPr marL="457200" indent="-457200">
              <a:spcAft>
                <a:spcPts val="600"/>
              </a:spcAft>
              <a:buAutoNum type="arabicPeriod"/>
            </a:pPr>
            <a:r>
              <a:rPr lang="en-US" sz="2000" dirty="0">
                <a:solidFill>
                  <a:schemeClr val="tx2"/>
                </a:solidFill>
                <a:latin typeface="Verdana" panose="020B0604030504040204" pitchFamily="34" charset="0"/>
                <a:ea typeface="Verdana" panose="020B0604030504040204" pitchFamily="34" charset="0"/>
              </a:rPr>
              <a:t>RELEVANCE</a:t>
            </a:r>
          </a:p>
          <a:p>
            <a:pPr marL="914400" lvl="1" indent="-457200">
              <a:spcBef>
                <a:spcPts val="0"/>
              </a:spcBef>
              <a:spcAft>
                <a:spcPts val="0"/>
              </a:spcAft>
              <a:buAutoNum type="arabicPeriod"/>
            </a:pPr>
            <a:r>
              <a:rPr lang="en-US" sz="1800" dirty="0">
                <a:solidFill>
                  <a:schemeClr val="tx2"/>
                </a:solidFill>
                <a:latin typeface="Verdana" panose="020B0604030504040204" pitchFamily="34" charset="0"/>
                <a:ea typeface="Verdana" panose="020B0604030504040204" pitchFamily="34" charset="0"/>
              </a:rPr>
              <a:t>Background and general objectives</a:t>
            </a:r>
          </a:p>
          <a:p>
            <a:pPr marL="914400" lvl="1" indent="-457200">
              <a:spcBef>
                <a:spcPts val="0"/>
              </a:spcBef>
              <a:spcAft>
                <a:spcPts val="0"/>
              </a:spcAft>
              <a:buAutoNum type="arabicPeriod"/>
            </a:pPr>
            <a:r>
              <a:rPr lang="en-US" sz="1800" dirty="0">
                <a:solidFill>
                  <a:schemeClr val="tx2"/>
                </a:solidFill>
                <a:latin typeface="Verdana" panose="020B0604030504040204" pitchFamily="34" charset="0"/>
                <a:ea typeface="Verdana" panose="020B0604030504040204" pitchFamily="34" charset="0"/>
              </a:rPr>
              <a:t>Needs analysis and specific objectives</a:t>
            </a:r>
          </a:p>
          <a:p>
            <a:pPr marL="914400" lvl="1" indent="-457200">
              <a:spcBef>
                <a:spcPts val="0"/>
              </a:spcBef>
              <a:spcAft>
                <a:spcPts val="0"/>
              </a:spcAft>
              <a:buAutoNum type="arabicPeriod"/>
            </a:pPr>
            <a:r>
              <a:rPr lang="en-US" sz="1800" dirty="0">
                <a:solidFill>
                  <a:schemeClr val="tx2"/>
                </a:solidFill>
                <a:latin typeface="Verdana" panose="020B0604030504040204" pitchFamily="34" charset="0"/>
                <a:ea typeface="Verdana" panose="020B0604030504040204" pitchFamily="34" charset="0"/>
              </a:rPr>
              <a:t>Complementarity with other actions and innovation — European added value</a:t>
            </a:r>
          </a:p>
          <a:p>
            <a:pPr marL="457200" lvl="1" indent="0">
              <a:spcBef>
                <a:spcPts val="0"/>
              </a:spcBef>
              <a:spcAft>
                <a:spcPts val="0"/>
              </a:spcAft>
              <a:buNone/>
            </a:pPr>
            <a:endParaRPr lang="en-US" dirty="0">
              <a:solidFill>
                <a:schemeClr val="tx2"/>
              </a:solidFill>
              <a:latin typeface="Verdana" panose="020B0604030504040204" pitchFamily="34" charset="0"/>
              <a:ea typeface="Verdana" panose="020B0604030504040204" pitchFamily="34" charset="0"/>
            </a:endParaRPr>
          </a:p>
          <a:p>
            <a:pPr marL="457200" indent="-457200">
              <a:spcAft>
                <a:spcPts val="600"/>
              </a:spcAft>
              <a:buAutoNum type="arabicPeriod"/>
            </a:pPr>
            <a:r>
              <a:rPr lang="en-US" sz="2000" dirty="0">
                <a:solidFill>
                  <a:schemeClr val="tx2"/>
                </a:solidFill>
                <a:latin typeface="Verdana" panose="020B0604030504040204" pitchFamily="34" charset="0"/>
                <a:ea typeface="Verdana" panose="020B0604030504040204" pitchFamily="34" charset="0"/>
              </a:rPr>
              <a:t>QUALITY</a:t>
            </a:r>
          </a:p>
          <a:p>
            <a:pPr marL="914400" lvl="1" indent="-457200">
              <a:spcAft>
                <a:spcPts val="0"/>
              </a:spcAft>
              <a:buAutoNum type="arabicPeriod"/>
            </a:pPr>
            <a:r>
              <a:rPr lang="en-US" sz="1800" dirty="0">
                <a:solidFill>
                  <a:schemeClr val="tx2"/>
                </a:solidFill>
                <a:latin typeface="Verdana" panose="020B0604030504040204" pitchFamily="34" charset="0"/>
                <a:ea typeface="Verdana" panose="020B0604030504040204" pitchFamily="34" charset="0"/>
              </a:rPr>
              <a:t>Concept and methodology</a:t>
            </a:r>
          </a:p>
          <a:p>
            <a:pPr marL="914400" lvl="1" indent="-457200">
              <a:spcAft>
                <a:spcPts val="0"/>
              </a:spcAft>
              <a:buAutoNum type="arabicPeriod"/>
            </a:pPr>
            <a:r>
              <a:rPr lang="en-US" sz="1800" dirty="0">
                <a:solidFill>
                  <a:schemeClr val="tx2"/>
                </a:solidFill>
                <a:latin typeface="Verdana" panose="020B0604030504040204" pitchFamily="34" charset="0"/>
                <a:ea typeface="Verdana" panose="020B0604030504040204" pitchFamily="34" charset="0"/>
              </a:rPr>
              <a:t>Consortium set-up</a:t>
            </a:r>
          </a:p>
          <a:p>
            <a:pPr marL="914400" lvl="1" indent="-457200">
              <a:spcAft>
                <a:spcPts val="0"/>
              </a:spcAft>
              <a:buAutoNum type="arabicPeriod"/>
            </a:pPr>
            <a:r>
              <a:rPr lang="en-US" sz="1800" dirty="0">
                <a:solidFill>
                  <a:schemeClr val="tx2"/>
                </a:solidFill>
                <a:latin typeface="Verdana" panose="020B0604030504040204" pitchFamily="34" charset="0"/>
                <a:ea typeface="Verdana" panose="020B0604030504040204" pitchFamily="34" charset="0"/>
              </a:rPr>
              <a:t>Project teams, staff and experts</a:t>
            </a:r>
          </a:p>
          <a:p>
            <a:pPr marL="914400" lvl="1" indent="-457200">
              <a:spcAft>
                <a:spcPts val="0"/>
              </a:spcAft>
              <a:buAutoNum type="arabicPeriod"/>
            </a:pPr>
            <a:r>
              <a:rPr lang="en-US" sz="1800" dirty="0">
                <a:solidFill>
                  <a:schemeClr val="tx2"/>
                </a:solidFill>
                <a:latin typeface="Verdana" panose="020B0604030504040204" pitchFamily="34" charset="0"/>
                <a:ea typeface="Verdana" panose="020B0604030504040204" pitchFamily="34" charset="0"/>
              </a:rPr>
              <a:t>Consortium management and decision-making</a:t>
            </a:r>
          </a:p>
          <a:p>
            <a:pPr marL="914400" lvl="1" indent="-457200">
              <a:spcAft>
                <a:spcPts val="0"/>
              </a:spcAft>
              <a:buAutoNum type="arabicPeriod"/>
            </a:pPr>
            <a:r>
              <a:rPr lang="en-US" sz="1800" dirty="0">
                <a:solidFill>
                  <a:schemeClr val="tx2"/>
                </a:solidFill>
                <a:latin typeface="Verdana" panose="020B0604030504040204" pitchFamily="34" charset="0"/>
                <a:ea typeface="Verdana" panose="020B0604030504040204" pitchFamily="34" charset="0"/>
              </a:rPr>
              <a:t>Project management, quality assurance and monitoring and evaluation strategy</a:t>
            </a:r>
          </a:p>
          <a:p>
            <a:pPr marL="914400" lvl="1" indent="-457200">
              <a:spcAft>
                <a:spcPts val="0"/>
              </a:spcAft>
              <a:buAutoNum type="arabicPeriod"/>
            </a:pPr>
            <a:r>
              <a:rPr lang="en-US" sz="1800" dirty="0">
                <a:solidFill>
                  <a:schemeClr val="tx2"/>
                </a:solidFill>
                <a:latin typeface="Verdana" panose="020B0604030504040204" pitchFamily="34" charset="0"/>
                <a:ea typeface="Verdana" panose="020B0604030504040204" pitchFamily="34" charset="0"/>
              </a:rPr>
              <a:t>Cost effectiveness and financial management</a:t>
            </a:r>
          </a:p>
          <a:p>
            <a:pPr marL="914400" lvl="1" indent="-457200">
              <a:spcAft>
                <a:spcPts val="0"/>
              </a:spcAft>
              <a:buAutoNum type="arabicPeriod"/>
            </a:pPr>
            <a:r>
              <a:rPr lang="en-US" sz="1800" dirty="0">
                <a:solidFill>
                  <a:schemeClr val="tx2"/>
                </a:solidFill>
                <a:latin typeface="Verdana" panose="020B0604030504040204" pitchFamily="34" charset="0"/>
                <a:ea typeface="Verdana" panose="020B0604030504040204" pitchFamily="34" charset="0"/>
              </a:rPr>
              <a:t>Risk management</a:t>
            </a:r>
          </a:p>
        </p:txBody>
      </p:sp>
    </p:spTree>
    <p:extLst>
      <p:ext uri="{BB962C8B-B14F-4D97-AF65-F5344CB8AC3E}">
        <p14:creationId xmlns:p14="http://schemas.microsoft.com/office/powerpoint/2010/main" val="28041619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z="3200" b="1" dirty="0"/>
              <a:t>Part B – </a:t>
            </a:r>
            <a:r>
              <a:rPr lang="fr-BE" sz="3200" b="1" dirty="0" err="1"/>
              <a:t>Technical</a:t>
            </a:r>
            <a:r>
              <a:rPr lang="fr-BE" sz="3200" b="1" dirty="0"/>
              <a:t> description (II) </a:t>
            </a:r>
            <a:endParaRPr lang="en-GB" sz="3200" i="1" dirty="0">
              <a:solidFill>
                <a:srgbClr val="7030A0"/>
              </a:solidFill>
            </a:endParaRPr>
          </a:p>
        </p:txBody>
      </p:sp>
      <p:sp>
        <p:nvSpPr>
          <p:cNvPr id="3" name="Content Placeholder 2"/>
          <p:cNvSpPr>
            <a:spLocks noGrp="1"/>
          </p:cNvSpPr>
          <p:nvPr>
            <p:ph type="subTitle" idx="4294967295"/>
          </p:nvPr>
        </p:nvSpPr>
        <p:spPr>
          <a:xfrm>
            <a:off x="864524" y="1417320"/>
            <a:ext cx="10058400" cy="5440680"/>
          </a:xfrm>
        </p:spPr>
        <p:txBody>
          <a:bodyPr/>
          <a:lstStyle/>
          <a:p>
            <a:pPr marL="457200" indent="-457200">
              <a:spcAft>
                <a:spcPts val="0"/>
              </a:spcAft>
              <a:buFont typeface="+mj-lt"/>
              <a:buAutoNum type="arabicPeriod" startAt="3"/>
            </a:pPr>
            <a:r>
              <a:rPr lang="en-US" sz="2000" dirty="0">
                <a:solidFill>
                  <a:schemeClr val="tx2"/>
                </a:solidFill>
                <a:latin typeface="Verdana" panose="020B0604030504040204" pitchFamily="34" charset="0"/>
                <a:ea typeface="Verdana" panose="020B0604030504040204" pitchFamily="34" charset="0"/>
              </a:rPr>
              <a:t>IMPACT</a:t>
            </a:r>
          </a:p>
          <a:p>
            <a:pPr marL="914400" lvl="1" indent="-457200">
              <a:spcAft>
                <a:spcPts val="0"/>
              </a:spcAft>
              <a:buFont typeface="+mj-lt"/>
              <a:buAutoNum type="arabicPeriod"/>
            </a:pPr>
            <a:r>
              <a:rPr lang="en-US" sz="1800" dirty="0">
                <a:solidFill>
                  <a:schemeClr val="tx2"/>
                </a:solidFill>
                <a:latin typeface="Verdana" panose="020B0604030504040204" pitchFamily="34" charset="0"/>
                <a:ea typeface="Verdana" panose="020B0604030504040204" pitchFamily="34" charset="0"/>
              </a:rPr>
              <a:t>Impact and ambition</a:t>
            </a:r>
          </a:p>
          <a:p>
            <a:pPr marL="914400" lvl="1" indent="-457200">
              <a:spcAft>
                <a:spcPts val="0"/>
              </a:spcAft>
              <a:buFont typeface="+mj-lt"/>
              <a:buAutoNum type="arabicPeriod"/>
            </a:pPr>
            <a:r>
              <a:rPr lang="en-US" sz="1800" dirty="0">
                <a:solidFill>
                  <a:schemeClr val="tx2"/>
                </a:solidFill>
                <a:latin typeface="Verdana" panose="020B0604030504040204" pitchFamily="34" charset="0"/>
                <a:ea typeface="Verdana" panose="020B0604030504040204" pitchFamily="34" charset="0"/>
              </a:rPr>
              <a:t>Communication, dissemination and visibility</a:t>
            </a:r>
          </a:p>
          <a:p>
            <a:pPr marL="914400" lvl="1" indent="-457200">
              <a:spcAft>
                <a:spcPts val="0"/>
              </a:spcAft>
              <a:buFont typeface="+mj-lt"/>
              <a:buAutoNum type="arabicPeriod"/>
            </a:pPr>
            <a:r>
              <a:rPr lang="en-US" sz="1800" dirty="0">
                <a:solidFill>
                  <a:schemeClr val="tx2"/>
                </a:solidFill>
                <a:latin typeface="Verdana" panose="020B0604030504040204" pitchFamily="34" charset="0"/>
                <a:ea typeface="Verdana" panose="020B0604030504040204" pitchFamily="34" charset="0"/>
              </a:rPr>
              <a:t>Sustainability and continuation</a:t>
            </a:r>
          </a:p>
          <a:p>
            <a:pPr marL="457200" lvl="1" indent="0">
              <a:spcAft>
                <a:spcPts val="0"/>
              </a:spcAft>
              <a:buNone/>
            </a:pPr>
            <a:endParaRPr lang="en-US" dirty="0">
              <a:solidFill>
                <a:schemeClr val="tx2"/>
              </a:solidFill>
              <a:latin typeface="Verdana" panose="020B0604030504040204" pitchFamily="34" charset="0"/>
              <a:ea typeface="Verdana" panose="020B0604030504040204" pitchFamily="34" charset="0"/>
            </a:endParaRPr>
          </a:p>
          <a:p>
            <a:pPr marL="457200" indent="-457200">
              <a:spcAft>
                <a:spcPts val="0"/>
              </a:spcAft>
              <a:buFont typeface="+mj-lt"/>
              <a:buAutoNum type="arabicPeriod" startAt="3"/>
            </a:pPr>
            <a:r>
              <a:rPr lang="en-US" sz="2000" dirty="0">
                <a:solidFill>
                  <a:schemeClr val="tx2"/>
                </a:solidFill>
                <a:latin typeface="Verdana" panose="020B0604030504040204" pitchFamily="34" charset="0"/>
                <a:ea typeface="Verdana" panose="020B0604030504040204" pitchFamily="34" charset="0"/>
              </a:rPr>
              <a:t>WORK PLAN, WORK PACKAGES, TIMING AND SUBCONTRACTING</a:t>
            </a:r>
          </a:p>
          <a:p>
            <a:pPr marL="914400" lvl="1" indent="-457200">
              <a:spcAft>
                <a:spcPts val="0"/>
              </a:spcAft>
              <a:buFont typeface="+mj-lt"/>
              <a:buAutoNum type="arabicPeriod"/>
            </a:pPr>
            <a:r>
              <a:rPr lang="en-US" sz="1800" dirty="0">
                <a:solidFill>
                  <a:schemeClr val="tx2"/>
                </a:solidFill>
                <a:latin typeface="Verdana" panose="020B0604030504040204" pitchFamily="34" charset="0"/>
                <a:ea typeface="Verdana" panose="020B0604030504040204" pitchFamily="34" charset="0"/>
              </a:rPr>
              <a:t>Work plan</a:t>
            </a:r>
          </a:p>
          <a:p>
            <a:pPr marL="914400" lvl="1" indent="-457200">
              <a:spcAft>
                <a:spcPts val="0"/>
              </a:spcAft>
              <a:buFont typeface="+mj-lt"/>
              <a:buAutoNum type="arabicPeriod"/>
            </a:pPr>
            <a:r>
              <a:rPr lang="en-US" sz="1800" dirty="0">
                <a:solidFill>
                  <a:schemeClr val="tx2"/>
                </a:solidFill>
                <a:latin typeface="Verdana" panose="020B0604030504040204" pitchFamily="34" charset="0"/>
                <a:ea typeface="Verdana" panose="020B0604030504040204" pitchFamily="34" charset="0"/>
              </a:rPr>
              <a:t>Work packages and activities</a:t>
            </a:r>
          </a:p>
          <a:p>
            <a:pPr marL="914400" lvl="1" indent="-457200">
              <a:spcAft>
                <a:spcPts val="0"/>
              </a:spcAft>
              <a:buFont typeface="+mj-lt"/>
              <a:buAutoNum type="arabicPeriod"/>
            </a:pPr>
            <a:r>
              <a:rPr lang="en-US" sz="1800" dirty="0">
                <a:solidFill>
                  <a:schemeClr val="tx2"/>
                </a:solidFill>
                <a:latin typeface="Verdana" panose="020B0604030504040204" pitchFamily="34" charset="0"/>
                <a:ea typeface="Verdana" panose="020B0604030504040204" pitchFamily="34" charset="0"/>
              </a:rPr>
              <a:t>Timetable</a:t>
            </a:r>
          </a:p>
          <a:p>
            <a:pPr marL="914400" lvl="1" indent="-457200">
              <a:spcAft>
                <a:spcPts val="0"/>
              </a:spcAft>
              <a:buFont typeface="+mj-lt"/>
              <a:buAutoNum type="arabicPeriod"/>
            </a:pPr>
            <a:r>
              <a:rPr lang="en-US" sz="1800" dirty="0">
                <a:solidFill>
                  <a:schemeClr val="tx2"/>
                </a:solidFill>
                <a:latin typeface="Verdana" panose="020B0604030504040204" pitchFamily="34" charset="0"/>
                <a:ea typeface="Verdana" panose="020B0604030504040204" pitchFamily="34" charset="0"/>
              </a:rPr>
              <a:t>Subcontracting</a:t>
            </a:r>
          </a:p>
          <a:p>
            <a:pPr marL="457200" lvl="1" indent="0">
              <a:spcAft>
                <a:spcPts val="0"/>
              </a:spcAft>
              <a:buNone/>
            </a:pPr>
            <a:endParaRPr lang="en-US" sz="1800" dirty="0">
              <a:solidFill>
                <a:schemeClr val="tx2"/>
              </a:solidFill>
              <a:latin typeface="Verdana" panose="020B0604030504040204" pitchFamily="34" charset="0"/>
              <a:ea typeface="Verdana" panose="020B0604030504040204" pitchFamily="34" charset="0"/>
            </a:endParaRPr>
          </a:p>
          <a:p>
            <a:pPr marL="457200" indent="-457200">
              <a:spcAft>
                <a:spcPts val="0"/>
              </a:spcAft>
              <a:buFont typeface="+mj-lt"/>
              <a:buAutoNum type="arabicPeriod" startAt="5"/>
            </a:pPr>
            <a:r>
              <a:rPr lang="en-US" sz="2000" dirty="0">
                <a:solidFill>
                  <a:schemeClr val="tx2"/>
                </a:solidFill>
                <a:latin typeface="Verdana" panose="020B0604030504040204" pitchFamily="34" charset="0"/>
                <a:ea typeface="Verdana" panose="020B0604030504040204" pitchFamily="34" charset="0"/>
              </a:rPr>
              <a:t>OTHER</a:t>
            </a:r>
          </a:p>
          <a:p>
            <a:pPr marL="914400" lvl="1" indent="-457200">
              <a:spcAft>
                <a:spcPts val="0"/>
              </a:spcAft>
              <a:buFont typeface="+mj-lt"/>
              <a:buAutoNum type="arabicPeriod"/>
            </a:pPr>
            <a:r>
              <a:rPr lang="en-US" sz="1800" dirty="0">
                <a:solidFill>
                  <a:schemeClr val="tx2"/>
                </a:solidFill>
                <a:latin typeface="Verdana" panose="020B0604030504040204" pitchFamily="34" charset="0"/>
                <a:ea typeface="Verdana" panose="020B0604030504040204" pitchFamily="34" charset="0"/>
              </a:rPr>
              <a:t>Ethics</a:t>
            </a:r>
          </a:p>
          <a:p>
            <a:pPr marL="914400" lvl="1" indent="-457200">
              <a:spcAft>
                <a:spcPts val="0"/>
              </a:spcAft>
              <a:buFont typeface="+mj-lt"/>
              <a:buAutoNum type="arabicPeriod"/>
            </a:pPr>
            <a:r>
              <a:rPr lang="en-US" sz="1800" dirty="0">
                <a:solidFill>
                  <a:schemeClr val="tx2"/>
                </a:solidFill>
                <a:latin typeface="Verdana" panose="020B0604030504040204" pitchFamily="34" charset="0"/>
                <a:ea typeface="Verdana" panose="020B0604030504040204" pitchFamily="34" charset="0"/>
              </a:rPr>
              <a:t>Security</a:t>
            </a:r>
          </a:p>
          <a:p>
            <a:pPr marL="914400" lvl="1" indent="-457200">
              <a:spcAft>
                <a:spcPts val="0"/>
              </a:spcAft>
              <a:buFont typeface="+mj-lt"/>
              <a:buAutoNum type="arabicPeriod"/>
            </a:pPr>
            <a:endParaRPr lang="en-US" sz="1800" dirty="0">
              <a:latin typeface="Verdana" panose="020B0604030504040204" pitchFamily="34" charset="0"/>
              <a:ea typeface="Verdana" panose="020B0604030504040204" pitchFamily="34" charset="0"/>
            </a:endParaRPr>
          </a:p>
          <a:p>
            <a:endParaRPr lang="fr-BE" dirty="0"/>
          </a:p>
          <a:p>
            <a:endParaRPr lang="fr-BE" dirty="0"/>
          </a:p>
          <a:p>
            <a:endParaRPr lang="en-GB" dirty="0"/>
          </a:p>
        </p:txBody>
      </p:sp>
    </p:spTree>
    <p:extLst>
      <p:ext uri="{BB962C8B-B14F-4D97-AF65-F5344CB8AC3E}">
        <p14:creationId xmlns:p14="http://schemas.microsoft.com/office/powerpoint/2010/main" val="11689469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z="3200" b="1" dirty="0"/>
              <a:t>Part B – </a:t>
            </a:r>
            <a:r>
              <a:rPr lang="fr-BE" sz="3200" b="1" dirty="0" err="1"/>
              <a:t>Technical</a:t>
            </a:r>
            <a:r>
              <a:rPr lang="fr-BE" sz="3200" b="1" dirty="0"/>
              <a:t> description (III) </a:t>
            </a:r>
            <a:endParaRPr lang="en-GB" sz="3200" i="1" dirty="0">
              <a:solidFill>
                <a:srgbClr val="7030A0"/>
              </a:solidFill>
            </a:endParaRPr>
          </a:p>
        </p:txBody>
      </p:sp>
      <p:sp>
        <p:nvSpPr>
          <p:cNvPr id="3" name="Content Placeholder 2"/>
          <p:cNvSpPr>
            <a:spLocks noGrp="1"/>
          </p:cNvSpPr>
          <p:nvPr>
            <p:ph type="subTitle" idx="4294967295"/>
          </p:nvPr>
        </p:nvSpPr>
        <p:spPr>
          <a:xfrm>
            <a:off x="864524" y="1417320"/>
            <a:ext cx="10058400" cy="4318462"/>
          </a:xfrm>
        </p:spPr>
        <p:txBody>
          <a:bodyPr/>
          <a:lstStyle/>
          <a:p>
            <a:pPr marL="457200" lvl="1" indent="0">
              <a:spcAft>
                <a:spcPts val="0"/>
              </a:spcAft>
              <a:buNone/>
            </a:pPr>
            <a:endParaRPr lang="en-US" sz="1800" dirty="0">
              <a:latin typeface="Verdana" panose="020B0604030504040204" pitchFamily="34" charset="0"/>
              <a:ea typeface="Verdana" panose="020B0604030504040204" pitchFamily="34" charset="0"/>
            </a:endParaRPr>
          </a:p>
          <a:p>
            <a:pPr marL="457200" indent="-457200">
              <a:spcAft>
                <a:spcPts val="0"/>
              </a:spcAft>
              <a:buFont typeface="+mj-lt"/>
              <a:buAutoNum type="arabicPeriod" startAt="6"/>
            </a:pPr>
            <a:r>
              <a:rPr lang="en-US" sz="2000" dirty="0">
                <a:solidFill>
                  <a:schemeClr val="tx2"/>
                </a:solidFill>
                <a:latin typeface="Verdana" panose="020B0604030504040204" pitchFamily="34" charset="0"/>
                <a:ea typeface="Verdana" panose="020B0604030504040204" pitchFamily="34" charset="0"/>
              </a:rPr>
              <a:t>DECLARATIONS</a:t>
            </a:r>
          </a:p>
          <a:p>
            <a:pPr lvl="1">
              <a:spcAft>
                <a:spcPts val="0"/>
              </a:spcAft>
            </a:pPr>
            <a:r>
              <a:rPr lang="en-GB" sz="1800" dirty="0">
                <a:solidFill>
                  <a:schemeClr val="tx2"/>
                </a:solidFill>
                <a:latin typeface="Verdana" panose="020B0604030504040204" pitchFamily="34" charset="0"/>
                <a:ea typeface="Verdana" panose="020B0604030504040204" pitchFamily="34" charset="0"/>
              </a:rPr>
              <a:t>Higher funding rate</a:t>
            </a:r>
          </a:p>
          <a:p>
            <a:pPr lvl="1">
              <a:spcAft>
                <a:spcPts val="0"/>
              </a:spcAft>
            </a:pPr>
            <a:r>
              <a:rPr lang="en-GB" sz="1800" dirty="0">
                <a:solidFill>
                  <a:schemeClr val="tx2"/>
                </a:solidFill>
                <a:latin typeface="Verdana" panose="020B0604030504040204" pitchFamily="34" charset="0"/>
                <a:ea typeface="Verdana" panose="020B0604030504040204" pitchFamily="34" charset="0"/>
              </a:rPr>
              <a:t>Double funding</a:t>
            </a:r>
          </a:p>
          <a:p>
            <a:pPr lvl="1">
              <a:spcAft>
                <a:spcPts val="0"/>
              </a:spcAft>
            </a:pPr>
            <a:r>
              <a:rPr lang="en-US" sz="1800" dirty="0">
                <a:solidFill>
                  <a:schemeClr val="tx2"/>
                </a:solidFill>
                <a:latin typeface="Verdana" panose="020B0604030504040204" pitchFamily="34" charset="0"/>
                <a:ea typeface="Verdana" panose="020B0604030504040204" pitchFamily="34" charset="0"/>
              </a:rPr>
              <a:t>Financial support to third parties (NOT APPLICABLE TO THIS CALL)</a:t>
            </a:r>
          </a:p>
          <a:p>
            <a:pPr marL="457200" lvl="1" indent="0">
              <a:spcAft>
                <a:spcPts val="0"/>
              </a:spcAft>
              <a:buNone/>
            </a:pPr>
            <a:r>
              <a:rPr lang="en-US" sz="1800" dirty="0">
                <a:solidFill>
                  <a:schemeClr val="tx2"/>
                </a:solidFill>
                <a:latin typeface="Verdana" panose="020B0604030504040204" pitchFamily="34" charset="0"/>
                <a:ea typeface="Verdana" panose="020B0604030504040204" pitchFamily="34" charset="0"/>
              </a:rPr>
              <a:t> </a:t>
            </a:r>
          </a:p>
          <a:p>
            <a:pPr marL="457200" indent="-457200">
              <a:spcAft>
                <a:spcPts val="0"/>
              </a:spcAft>
              <a:buFont typeface="+mj-lt"/>
              <a:buAutoNum type="arabicPeriod" startAt="6"/>
            </a:pPr>
            <a:r>
              <a:rPr lang="en-US" sz="2000" dirty="0">
                <a:solidFill>
                  <a:schemeClr val="tx2"/>
                </a:solidFill>
                <a:latin typeface="Verdana" panose="020B0604030504040204" pitchFamily="34" charset="0"/>
                <a:ea typeface="Verdana" panose="020B0604030504040204" pitchFamily="34" charset="0"/>
              </a:rPr>
              <a:t>ANNEXES</a:t>
            </a:r>
          </a:p>
          <a:p>
            <a:pPr lvl="1">
              <a:spcAft>
                <a:spcPts val="0"/>
              </a:spcAft>
            </a:pPr>
            <a:r>
              <a:rPr lang="en-US" sz="1800" dirty="0">
                <a:solidFill>
                  <a:schemeClr val="tx2"/>
                </a:solidFill>
                <a:latin typeface="Verdana" panose="020B0604030504040204" pitchFamily="34" charset="0"/>
                <a:ea typeface="Verdana" panose="020B0604030504040204" pitchFamily="34" charset="0"/>
              </a:rPr>
              <a:t>Detailed budget table (annex 1 to Part B) — mandatory</a:t>
            </a:r>
          </a:p>
          <a:p>
            <a:pPr lvl="1">
              <a:spcAft>
                <a:spcPts val="0"/>
              </a:spcAft>
            </a:pPr>
            <a:r>
              <a:rPr lang="en-US" sz="1800" dirty="0">
                <a:solidFill>
                  <a:schemeClr val="tx2"/>
                </a:solidFill>
                <a:latin typeface="Verdana" panose="020B0604030504040204" pitchFamily="34" charset="0"/>
                <a:ea typeface="Verdana" panose="020B0604030504040204" pitchFamily="34" charset="0"/>
              </a:rPr>
              <a:t>CVs (annex 2 to Part B) — mandatory, if required in the Call document</a:t>
            </a:r>
          </a:p>
          <a:p>
            <a:pPr lvl="1">
              <a:spcAft>
                <a:spcPts val="0"/>
              </a:spcAft>
            </a:pPr>
            <a:r>
              <a:rPr lang="en-US" sz="1800" dirty="0">
                <a:solidFill>
                  <a:schemeClr val="tx2"/>
                </a:solidFill>
                <a:latin typeface="Verdana" panose="020B0604030504040204" pitchFamily="34" charset="0"/>
                <a:ea typeface="Verdana" panose="020B0604030504040204" pitchFamily="34" charset="0"/>
              </a:rPr>
              <a:t>List of previous projects (annex 4 to Part B) — mandatory, if required in the Call document</a:t>
            </a:r>
            <a:endParaRPr lang="fr-BE" sz="1800" dirty="0">
              <a:solidFill>
                <a:schemeClr val="tx2"/>
              </a:solidFill>
              <a:latin typeface="Verdana" panose="020B0604030504040204" pitchFamily="34" charset="0"/>
              <a:ea typeface="Verdana" panose="020B0604030504040204" pitchFamily="34" charset="0"/>
            </a:endParaRPr>
          </a:p>
          <a:p>
            <a:endParaRPr lang="fr-BE" dirty="0"/>
          </a:p>
          <a:p>
            <a:endParaRPr lang="en-GB" dirty="0"/>
          </a:p>
        </p:txBody>
      </p:sp>
    </p:spTree>
    <p:extLst>
      <p:ext uri="{BB962C8B-B14F-4D97-AF65-F5344CB8AC3E}">
        <p14:creationId xmlns:p14="http://schemas.microsoft.com/office/powerpoint/2010/main" val="13070396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59120" y="270379"/>
            <a:ext cx="10577975" cy="782357"/>
          </a:xfrm>
        </p:spPr>
        <p:txBody>
          <a:bodyPr/>
          <a:lstStyle/>
          <a:p>
            <a:r>
              <a:rPr lang="fr-BE" dirty="0" err="1"/>
              <a:t>Recommended</a:t>
            </a:r>
            <a:r>
              <a:rPr lang="fr-BE" dirty="0"/>
              <a:t> Structure of a </a:t>
            </a:r>
            <a:r>
              <a:rPr lang="fr-BE" dirty="0" err="1"/>
              <a:t>proposal</a:t>
            </a:r>
            <a:endParaRPr lang="en-GB" dirty="0"/>
          </a:p>
        </p:txBody>
      </p:sp>
      <p:sp>
        <p:nvSpPr>
          <p:cNvPr id="14" name="Rectangle 13"/>
          <p:cNvSpPr/>
          <p:nvPr/>
        </p:nvSpPr>
        <p:spPr>
          <a:xfrm>
            <a:off x="2063552" y="2636912"/>
            <a:ext cx="8064896" cy="4572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fr-BE" dirty="0"/>
              <a:t>Coordination (WP 1)</a:t>
            </a:r>
            <a:endParaRPr lang="en-GB" dirty="0"/>
          </a:p>
        </p:txBody>
      </p:sp>
      <p:sp>
        <p:nvSpPr>
          <p:cNvPr id="15" name="Rectangle 14"/>
          <p:cNvSpPr/>
          <p:nvPr/>
        </p:nvSpPr>
        <p:spPr>
          <a:xfrm>
            <a:off x="2069954" y="3263937"/>
            <a:ext cx="8064896" cy="4572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fr-BE" dirty="0" err="1"/>
              <a:t>Dissemination</a:t>
            </a:r>
            <a:r>
              <a:rPr lang="fr-BE" dirty="0"/>
              <a:t> (WP 2)</a:t>
            </a:r>
            <a:endParaRPr lang="en-GB" dirty="0"/>
          </a:p>
        </p:txBody>
      </p:sp>
      <p:sp>
        <p:nvSpPr>
          <p:cNvPr id="16" name="Rectangle 15"/>
          <p:cNvSpPr/>
          <p:nvPr/>
        </p:nvSpPr>
        <p:spPr>
          <a:xfrm>
            <a:off x="2060068" y="3933056"/>
            <a:ext cx="8064896" cy="4572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fr-BE" dirty="0"/>
              <a:t>Evaluation (WP 3)</a:t>
            </a:r>
            <a:endParaRPr lang="en-GB" dirty="0"/>
          </a:p>
        </p:txBody>
      </p:sp>
      <p:sp>
        <p:nvSpPr>
          <p:cNvPr id="17" name="Rectangle 16"/>
          <p:cNvSpPr/>
          <p:nvPr/>
        </p:nvSpPr>
        <p:spPr>
          <a:xfrm>
            <a:off x="2053970" y="4610131"/>
            <a:ext cx="8064896" cy="4572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fr-BE" dirty="0" err="1"/>
              <a:t>Sustainability</a:t>
            </a:r>
            <a:r>
              <a:rPr lang="fr-BE" dirty="0"/>
              <a:t> (WP 4)</a:t>
            </a:r>
            <a:endParaRPr lang="en-GB" dirty="0"/>
          </a:p>
        </p:txBody>
      </p:sp>
      <p:sp>
        <p:nvSpPr>
          <p:cNvPr id="18" name="Rectangle 17"/>
          <p:cNvSpPr/>
          <p:nvPr/>
        </p:nvSpPr>
        <p:spPr>
          <a:xfrm>
            <a:off x="6096000" y="1760427"/>
            <a:ext cx="576064" cy="4044835"/>
          </a:xfrm>
          <a:prstGeom prst="rect">
            <a:avLst/>
          </a:prstGeom>
          <a:solidFill>
            <a:schemeClr val="accent1">
              <a:lumMod val="50000"/>
            </a:schemeClr>
          </a:solidFill>
          <a:ln>
            <a:solidFill>
              <a:srgbClr val="133176"/>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defTabSz="457200"/>
            <a:r>
              <a:rPr lang="fr-BE" dirty="0" err="1"/>
              <a:t>Technical</a:t>
            </a:r>
            <a:r>
              <a:rPr lang="fr-BE" dirty="0"/>
              <a:t> WP (WP 5)</a:t>
            </a:r>
            <a:endParaRPr lang="en-GB" dirty="0"/>
          </a:p>
        </p:txBody>
      </p:sp>
      <p:sp>
        <p:nvSpPr>
          <p:cNvPr id="19" name="Rectangle 18"/>
          <p:cNvSpPr/>
          <p:nvPr/>
        </p:nvSpPr>
        <p:spPr>
          <a:xfrm rot="16200000">
            <a:off x="6759040" y="3562831"/>
            <a:ext cx="4027665" cy="457200"/>
          </a:xfrm>
          <a:prstGeom prst="rect">
            <a:avLst/>
          </a:prstGeom>
          <a:solidFill>
            <a:schemeClr val="accent1">
              <a:lumMod val="50000"/>
            </a:schemeClr>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fr-BE" dirty="0" err="1"/>
              <a:t>Technical</a:t>
            </a:r>
            <a:r>
              <a:rPr lang="fr-BE" dirty="0"/>
              <a:t> WP (WP xx)</a:t>
            </a:r>
            <a:endParaRPr lang="en-GB" dirty="0"/>
          </a:p>
        </p:txBody>
      </p:sp>
      <p:sp>
        <p:nvSpPr>
          <p:cNvPr id="20" name="Rectangle 19"/>
          <p:cNvSpPr/>
          <p:nvPr/>
        </p:nvSpPr>
        <p:spPr>
          <a:xfrm rot="16200000">
            <a:off x="5094271" y="3554244"/>
            <a:ext cx="4044835" cy="457200"/>
          </a:xfrm>
          <a:prstGeom prst="rect">
            <a:avLst/>
          </a:prstGeom>
          <a:solidFill>
            <a:schemeClr val="accent1">
              <a:lumMod val="50000"/>
            </a:schemeClr>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fr-BE" dirty="0" err="1"/>
              <a:t>Technical</a:t>
            </a:r>
            <a:r>
              <a:rPr lang="fr-BE" dirty="0"/>
              <a:t> WP (WP 6)</a:t>
            </a:r>
            <a:endParaRPr lang="en-GB" dirty="0"/>
          </a:p>
        </p:txBody>
      </p:sp>
      <p:sp>
        <p:nvSpPr>
          <p:cNvPr id="21" name="Rectangle 20"/>
          <p:cNvSpPr/>
          <p:nvPr/>
        </p:nvSpPr>
        <p:spPr>
          <a:xfrm rot="16200000">
            <a:off x="5941801" y="3562830"/>
            <a:ext cx="4027662" cy="457200"/>
          </a:xfrm>
          <a:prstGeom prst="rect">
            <a:avLst/>
          </a:prstGeom>
          <a:solidFill>
            <a:schemeClr val="accent1">
              <a:lumMod val="50000"/>
            </a:schemeClr>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fr-BE" dirty="0"/>
              <a:t>…</a:t>
            </a:r>
            <a:endParaRPr lang="en-GB" dirty="0"/>
          </a:p>
        </p:txBody>
      </p:sp>
    </p:spTree>
    <p:extLst>
      <p:ext uri="{BB962C8B-B14F-4D97-AF65-F5344CB8AC3E}">
        <p14:creationId xmlns:p14="http://schemas.microsoft.com/office/powerpoint/2010/main" val="1930638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dirty="0"/>
              <a:t>Who we are</a:t>
            </a:r>
            <a:endParaRPr lang="en-US" dirty="0"/>
          </a:p>
        </p:txBody>
      </p:sp>
    </p:spTree>
    <p:extLst>
      <p:ext uri="{BB962C8B-B14F-4D97-AF65-F5344CB8AC3E}">
        <p14:creationId xmlns:p14="http://schemas.microsoft.com/office/powerpoint/2010/main" val="40873080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3832" y="1"/>
            <a:ext cx="10719368" cy="660400"/>
          </a:xfrm>
        </p:spPr>
        <p:txBody>
          <a:bodyPr/>
          <a:lstStyle/>
          <a:p>
            <a:r>
              <a:rPr lang="fr-BE" sz="2800" dirty="0" err="1"/>
              <a:t>Detailed</a:t>
            </a:r>
            <a:r>
              <a:rPr lang="fr-BE" sz="2800" dirty="0"/>
              <a:t> budget table (</a:t>
            </a:r>
            <a:r>
              <a:rPr lang="fr-BE" sz="2800" dirty="0" err="1"/>
              <a:t>Tpl_Detailed_Budget_Table</a:t>
            </a:r>
            <a:r>
              <a:rPr lang="fr-BE" sz="2800" dirty="0"/>
              <a:t>(EU4H).xlsx)</a:t>
            </a:r>
            <a:endParaRPr lang="en-GB" sz="2800" dirty="0"/>
          </a:p>
        </p:txBody>
      </p:sp>
      <p:sp>
        <p:nvSpPr>
          <p:cNvPr id="5" name="Rectangle 4">
            <a:extLst>
              <a:ext uri="{FF2B5EF4-FFF2-40B4-BE49-F238E27FC236}">
                <a16:creationId xmlns:a16="http://schemas.microsoft.com/office/drawing/2014/main" id="{9037039D-7C1A-16C8-7AB7-675640566999}"/>
              </a:ext>
            </a:extLst>
          </p:cNvPr>
          <p:cNvSpPr/>
          <p:nvPr/>
        </p:nvSpPr>
        <p:spPr>
          <a:xfrm>
            <a:off x="2830882" y="6325645"/>
            <a:ext cx="713984" cy="242388"/>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E"/>
          </a:p>
        </p:txBody>
      </p:sp>
      <p:pic>
        <p:nvPicPr>
          <p:cNvPr id="6" name="Picture 5">
            <a:extLst>
              <a:ext uri="{FF2B5EF4-FFF2-40B4-BE49-F238E27FC236}">
                <a16:creationId xmlns:a16="http://schemas.microsoft.com/office/drawing/2014/main" id="{9A7F4BA6-B739-1927-4990-A9841A6E1208}"/>
              </a:ext>
            </a:extLst>
          </p:cNvPr>
          <p:cNvPicPr>
            <a:picLocks noChangeAspect="1"/>
          </p:cNvPicPr>
          <p:nvPr/>
        </p:nvPicPr>
        <p:blipFill>
          <a:blip r:embed="rId3"/>
          <a:stretch>
            <a:fillRect/>
          </a:stretch>
        </p:blipFill>
        <p:spPr>
          <a:xfrm>
            <a:off x="3281820" y="660401"/>
            <a:ext cx="5012458" cy="6112160"/>
          </a:xfrm>
          <a:prstGeom prst="rect">
            <a:avLst/>
          </a:prstGeom>
        </p:spPr>
      </p:pic>
    </p:spTree>
    <p:extLst>
      <p:ext uri="{BB962C8B-B14F-4D97-AF65-F5344CB8AC3E}">
        <p14:creationId xmlns:p14="http://schemas.microsoft.com/office/powerpoint/2010/main" val="34493534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8"/>
          <p:cNvSpPr>
            <a:spLocks noChangeArrowheads="1"/>
          </p:cNvSpPr>
          <p:nvPr/>
        </p:nvSpPr>
        <p:spPr bwMode="auto">
          <a:xfrm>
            <a:off x="1608138" y="1916114"/>
            <a:ext cx="9036050" cy="324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ts val="1500"/>
              </a:spcBef>
              <a:defRPr/>
            </a:pPr>
            <a:endParaRPr lang="en-GB" sz="2200" dirty="0">
              <a:solidFill>
                <a:srgbClr val="0F5494"/>
              </a:solidFill>
            </a:endParaRPr>
          </a:p>
          <a:p>
            <a:pPr marL="342900" indent="-342900">
              <a:spcBef>
                <a:spcPts val="1500"/>
              </a:spcBef>
              <a:buFont typeface="Arial" pitchFamily="34" charset="0"/>
              <a:buChar char="•"/>
              <a:defRPr/>
            </a:pPr>
            <a:endParaRPr lang="fr-BE" sz="2200" dirty="0">
              <a:solidFill>
                <a:srgbClr val="0F5494"/>
              </a:solidFill>
            </a:endParaRPr>
          </a:p>
          <a:p>
            <a:pPr marL="342900" indent="-342900">
              <a:spcBef>
                <a:spcPts val="1500"/>
              </a:spcBef>
              <a:buFont typeface="Arial" pitchFamily="34" charset="0"/>
              <a:buChar char="•"/>
              <a:defRPr/>
            </a:pPr>
            <a:endParaRPr lang="fr-BE" sz="2200" dirty="0">
              <a:solidFill>
                <a:srgbClr val="0F5494"/>
              </a:solidFill>
            </a:endParaRPr>
          </a:p>
          <a:p>
            <a:pPr marL="342900" indent="-342900">
              <a:spcBef>
                <a:spcPts val="1500"/>
              </a:spcBef>
              <a:buFont typeface="Arial" pitchFamily="34" charset="0"/>
              <a:buChar char="•"/>
              <a:defRPr/>
            </a:pPr>
            <a:endParaRPr lang="fr-BE" sz="2200" dirty="0">
              <a:solidFill>
                <a:srgbClr val="0F5494"/>
              </a:solidFill>
            </a:endParaRPr>
          </a:p>
        </p:txBody>
      </p:sp>
      <p:sp>
        <p:nvSpPr>
          <p:cNvPr id="5" name="Content Placeholder 4">
            <a:extLst>
              <a:ext uri="{FF2B5EF4-FFF2-40B4-BE49-F238E27FC236}">
                <a16:creationId xmlns:a16="http://schemas.microsoft.com/office/drawing/2014/main" id="{D22FC017-1FE8-371A-5471-B275B61DACE9}"/>
              </a:ext>
            </a:extLst>
          </p:cNvPr>
          <p:cNvSpPr>
            <a:spLocks noGrp="1"/>
          </p:cNvSpPr>
          <p:nvPr>
            <p:ph sz="half" idx="1"/>
          </p:nvPr>
        </p:nvSpPr>
        <p:spPr/>
        <p:txBody>
          <a:bodyPr/>
          <a:lstStyle/>
          <a:p>
            <a:endParaRPr lang="en-IE"/>
          </a:p>
        </p:txBody>
      </p:sp>
      <p:sp>
        <p:nvSpPr>
          <p:cNvPr id="7" name="Title 6">
            <a:extLst>
              <a:ext uri="{FF2B5EF4-FFF2-40B4-BE49-F238E27FC236}">
                <a16:creationId xmlns:a16="http://schemas.microsoft.com/office/drawing/2014/main" id="{FD41FD40-84FD-98EE-801F-2FFE0E9F1353}"/>
              </a:ext>
            </a:extLst>
          </p:cNvPr>
          <p:cNvSpPr>
            <a:spLocks noGrp="1"/>
          </p:cNvSpPr>
          <p:nvPr>
            <p:ph type="title"/>
          </p:nvPr>
        </p:nvSpPr>
        <p:spPr/>
        <p:txBody>
          <a:bodyPr/>
          <a:lstStyle/>
          <a:p>
            <a:endParaRPr lang="en-IE"/>
          </a:p>
        </p:txBody>
      </p:sp>
      <p:pic>
        <p:nvPicPr>
          <p:cNvPr id="3" name="Picture 2">
            <a:extLst>
              <a:ext uri="{FF2B5EF4-FFF2-40B4-BE49-F238E27FC236}">
                <a16:creationId xmlns:a16="http://schemas.microsoft.com/office/drawing/2014/main" id="{6A16D942-8C95-864A-F988-423F766D097E}"/>
              </a:ext>
            </a:extLst>
          </p:cNvPr>
          <p:cNvPicPr>
            <a:picLocks noChangeAspect="1"/>
          </p:cNvPicPr>
          <p:nvPr/>
        </p:nvPicPr>
        <p:blipFill>
          <a:blip r:embed="rId2"/>
          <a:stretch>
            <a:fillRect/>
          </a:stretch>
        </p:blipFill>
        <p:spPr>
          <a:xfrm>
            <a:off x="0" y="337618"/>
            <a:ext cx="12192000" cy="6182764"/>
          </a:xfrm>
          <a:prstGeom prst="rect">
            <a:avLst/>
          </a:prstGeom>
        </p:spPr>
      </p:pic>
      <p:sp>
        <p:nvSpPr>
          <p:cNvPr id="4" name="Rectangle 3">
            <a:extLst>
              <a:ext uri="{FF2B5EF4-FFF2-40B4-BE49-F238E27FC236}">
                <a16:creationId xmlns:a16="http://schemas.microsoft.com/office/drawing/2014/main" id="{CF99E367-42D5-67A0-96B9-7B6507F3FC40}"/>
              </a:ext>
            </a:extLst>
          </p:cNvPr>
          <p:cNvSpPr/>
          <p:nvPr/>
        </p:nvSpPr>
        <p:spPr>
          <a:xfrm>
            <a:off x="4114261" y="3536951"/>
            <a:ext cx="7959975" cy="240664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a:extLst>
              <a:ext uri="{FF2B5EF4-FFF2-40B4-BE49-F238E27FC236}">
                <a16:creationId xmlns:a16="http://schemas.microsoft.com/office/drawing/2014/main" id="{1B14DA1F-D8BB-6498-6574-C5A27FFA1235}"/>
              </a:ext>
            </a:extLst>
          </p:cNvPr>
          <p:cNvSpPr/>
          <p:nvPr/>
        </p:nvSpPr>
        <p:spPr>
          <a:xfrm>
            <a:off x="10525991" y="6078683"/>
            <a:ext cx="960332" cy="4417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3038479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dirty="0"/>
              <a:t>Evaluation</a:t>
            </a:r>
            <a:endParaRPr lang="en-US" dirty="0"/>
          </a:p>
        </p:txBody>
      </p:sp>
    </p:spTree>
    <p:extLst>
      <p:ext uri="{BB962C8B-B14F-4D97-AF65-F5344CB8AC3E}">
        <p14:creationId xmlns:p14="http://schemas.microsoft.com/office/powerpoint/2010/main" val="16647190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304801" y="1987877"/>
            <a:ext cx="11556466" cy="813330"/>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Text Placeholder 2"/>
          <p:cNvSpPr txBox="1">
            <a:spLocks/>
          </p:cNvSpPr>
          <p:nvPr/>
        </p:nvSpPr>
        <p:spPr>
          <a:xfrm>
            <a:off x="2556121" y="3406985"/>
            <a:ext cx="2250679" cy="1119143"/>
          </a:xfrm>
          <a:prstGeom prst="rect">
            <a:avLst/>
          </a:prstGeom>
        </p:spPr>
        <p:txBody>
          <a:bodyPr vert="horz" wrap="square" lIns="108000" tIns="0" rIns="108000" bIns="72000" rtlCol="0">
            <a:spAutoFit/>
          </a:bodyPr>
          <a:lstStyle>
            <a:defPPr>
              <a:defRPr lang="en-US"/>
            </a:defPPr>
            <a:lvl1pPr marL="0" indent="0" algn="l" defTabSz="914400" rtl="0" eaLnBrk="1" latinLnBrk="0" hangingPunct="1">
              <a:spcAft>
                <a:spcPts val="0"/>
              </a:spcAft>
              <a:buNone/>
              <a:defRPr sz="2000" b="1" kern="1200">
                <a:solidFill>
                  <a:schemeClr val="tx2"/>
                </a:solidFill>
                <a:latin typeface="+mn-lt"/>
                <a:ea typeface="+mn-ea"/>
                <a:cs typeface="+mn-cs"/>
              </a:defRPr>
            </a:lvl1pPr>
            <a:lvl2pPr marL="0" indent="0" algn="l" defTabSz="914400" rtl="0" eaLnBrk="1" latinLnBrk="0" hangingPunct="1">
              <a:buNone/>
              <a:defRPr sz="1800" b="1" kern="1200">
                <a:solidFill>
                  <a:schemeClr val="accent2"/>
                </a:solidFill>
                <a:latin typeface="+mn-lt"/>
                <a:ea typeface="+mn-ea"/>
                <a:cs typeface="+mn-cs"/>
              </a:defRPr>
            </a:lvl2pPr>
            <a:lvl3pPr marL="914400" algn="l" defTabSz="914400" rtl="0" eaLnBrk="1" latinLnBrk="0" hangingPunct="1">
              <a:defRPr sz="2000" kern="1200">
                <a:solidFill>
                  <a:schemeClr val="tx1"/>
                </a:solidFill>
                <a:latin typeface="+mn-lt"/>
                <a:ea typeface="+mn-ea"/>
                <a:cs typeface="+mn-cs"/>
              </a:defRPr>
            </a:lvl3pPr>
            <a:lvl4pPr marL="1371600" algn="l" defTabSz="914400" rtl="0" eaLnBrk="1" latinLnBrk="0" hangingPunct="1">
              <a:defRPr sz="2000" kern="1200">
                <a:solidFill>
                  <a:schemeClr val="tx1"/>
                </a:solidFill>
                <a:latin typeface="+mn-lt"/>
                <a:ea typeface="+mn-ea"/>
                <a:cs typeface="+mn-cs"/>
              </a:defRPr>
            </a:lvl4pPr>
            <a:lvl5pPr marL="1828800" algn="l" defTabSz="914400" rtl="0" eaLnBrk="1" latinLnBrk="0" hangingPunct="1">
              <a:defRPr sz="20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600"/>
              </a:spcAft>
              <a:buClr>
                <a:srgbClr val="FBC400"/>
              </a:buClr>
              <a:buSzTx/>
              <a:buFontTx/>
              <a:buNone/>
              <a:tabLst/>
              <a:defRPr/>
            </a:pPr>
            <a:r>
              <a:rPr kumimoji="0" lang="en-US" sz="1450" b="0" i="0" u="none" strike="noStrike" kern="1200" cap="none" spc="-30" normalizeH="0" noProof="0" dirty="0">
                <a:ln>
                  <a:noFill/>
                </a:ln>
                <a:solidFill>
                  <a:srgbClr val="878685">
                    <a:lumMod val="50000"/>
                  </a:srgbClr>
                </a:solidFill>
                <a:effectLst/>
                <a:uLnTx/>
                <a:uFillTx/>
                <a:latin typeface="Arial" panose="020B0604020202020204" pitchFamily="34" charset="0"/>
                <a:cs typeface="Arial" panose="020B0604020202020204" pitchFamily="34" charset="0"/>
              </a:rPr>
              <a:t>Experts assess proposals </a:t>
            </a:r>
            <a:r>
              <a:rPr kumimoji="0" lang="en-US" sz="1450" b="1" i="0" u="none" strike="noStrike" kern="1200" cap="none" spc="-30" normalizeH="0" noProof="0" dirty="0">
                <a:ln>
                  <a:noFill/>
                </a:ln>
                <a:solidFill>
                  <a:srgbClr val="931680"/>
                </a:solidFill>
                <a:effectLst/>
                <a:uLnTx/>
                <a:uFillTx/>
                <a:latin typeface="Arial" panose="020B0604020202020204" pitchFamily="34" charset="0"/>
                <a:cs typeface="Arial" panose="020B0604020202020204" pitchFamily="34" charset="0"/>
              </a:rPr>
              <a:t>individually</a:t>
            </a:r>
            <a:r>
              <a:rPr kumimoji="0" lang="en-US" sz="1450" b="0" i="0" u="none" strike="noStrike" kern="1200" cap="none" spc="-30" normalizeH="0" noProof="0" dirty="0">
                <a:ln>
                  <a:noFill/>
                </a:ln>
                <a:solidFill>
                  <a:srgbClr val="878685">
                    <a:lumMod val="50000"/>
                  </a:srgbClr>
                </a:solidFill>
                <a:effectLst/>
                <a:uLnTx/>
                <a:uFillTx/>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
                <a:srgbClr val="FBC400"/>
              </a:buClr>
              <a:buSzTx/>
              <a:buFontTx/>
              <a:buNone/>
              <a:tabLst/>
              <a:defRPr/>
            </a:pPr>
            <a:r>
              <a:rPr kumimoji="0" lang="en-US" sz="1450" b="0" i="0" u="none" strike="noStrike" kern="1200" cap="none" spc="-30" normalizeH="0" noProof="0" dirty="0">
                <a:ln>
                  <a:noFill/>
                </a:ln>
                <a:solidFill>
                  <a:srgbClr val="878685">
                    <a:lumMod val="50000"/>
                  </a:srgbClr>
                </a:solidFill>
                <a:effectLst/>
                <a:uLnTx/>
                <a:uFillTx/>
                <a:latin typeface="Arial" panose="020B0604020202020204" pitchFamily="34" charset="0"/>
                <a:cs typeface="Arial" panose="020B0604020202020204" pitchFamily="34" charset="0"/>
              </a:rPr>
              <a:t>Minimum of three experts per proposal</a:t>
            </a:r>
          </a:p>
        </p:txBody>
      </p:sp>
      <p:sp>
        <p:nvSpPr>
          <p:cNvPr id="13" name="Text Placeholder 2"/>
          <p:cNvSpPr txBox="1">
            <a:spLocks/>
          </p:cNvSpPr>
          <p:nvPr/>
        </p:nvSpPr>
        <p:spPr>
          <a:xfrm>
            <a:off x="4914102" y="3406985"/>
            <a:ext cx="1899280" cy="1634669"/>
          </a:xfrm>
          <a:prstGeom prst="rect">
            <a:avLst/>
          </a:prstGeom>
        </p:spPr>
        <p:txBody>
          <a:bodyPr vert="horz" wrap="square" lIns="108000" tIns="0" rIns="108000" bIns="72000" rtlCol="0">
            <a:spAutoFit/>
          </a:bodyPr>
          <a:lstStyle>
            <a:defPPr>
              <a:defRPr lang="en-US"/>
            </a:defPPr>
            <a:lvl1pPr marL="0" indent="0" algn="l" defTabSz="914400" rtl="0" eaLnBrk="1" latinLnBrk="0" hangingPunct="1">
              <a:spcAft>
                <a:spcPts val="0"/>
              </a:spcAft>
              <a:buNone/>
              <a:defRPr sz="2000" b="1" kern="1200">
                <a:solidFill>
                  <a:schemeClr val="tx2"/>
                </a:solidFill>
                <a:latin typeface="+mn-lt"/>
                <a:ea typeface="+mn-ea"/>
                <a:cs typeface="+mn-cs"/>
              </a:defRPr>
            </a:lvl1pPr>
            <a:lvl2pPr marL="0" indent="0" algn="l" defTabSz="914400" rtl="0" eaLnBrk="1" latinLnBrk="0" hangingPunct="1">
              <a:buNone/>
              <a:defRPr sz="1800" b="1" kern="1200">
                <a:solidFill>
                  <a:schemeClr val="accent2"/>
                </a:solidFill>
                <a:latin typeface="+mn-lt"/>
                <a:ea typeface="+mn-ea"/>
                <a:cs typeface="+mn-cs"/>
              </a:defRPr>
            </a:lvl2pPr>
            <a:lvl3pPr marL="914400" algn="l" defTabSz="914400" rtl="0" eaLnBrk="1" latinLnBrk="0" hangingPunct="1">
              <a:defRPr sz="2000" kern="1200">
                <a:solidFill>
                  <a:schemeClr val="tx1"/>
                </a:solidFill>
                <a:latin typeface="+mn-lt"/>
                <a:ea typeface="+mn-ea"/>
                <a:cs typeface="+mn-cs"/>
              </a:defRPr>
            </a:lvl3pPr>
            <a:lvl4pPr marL="1371600" algn="l" defTabSz="914400" rtl="0" eaLnBrk="1" latinLnBrk="0" hangingPunct="1">
              <a:defRPr sz="2000" kern="1200">
                <a:solidFill>
                  <a:schemeClr val="tx1"/>
                </a:solidFill>
                <a:latin typeface="+mn-lt"/>
                <a:ea typeface="+mn-ea"/>
                <a:cs typeface="+mn-cs"/>
              </a:defRPr>
            </a:lvl4pPr>
            <a:lvl5pPr marL="1828800" algn="l" defTabSz="914400" rtl="0" eaLnBrk="1" latinLnBrk="0" hangingPunct="1">
              <a:defRPr sz="20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50" b="0" i="0" u="none" strike="noStrike" kern="1200" cap="none" spc="-30" normalizeH="0" noProof="0" dirty="0">
                <a:ln>
                  <a:noFill/>
                </a:ln>
                <a:solidFill>
                  <a:srgbClr val="4D4D4D"/>
                </a:solidFill>
                <a:effectLst/>
                <a:uLnTx/>
                <a:uFillTx/>
                <a:latin typeface="Arial" panose="020B0604020202020204" pitchFamily="34" charset="0"/>
                <a:cs typeface="Arial" panose="020B0604020202020204" pitchFamily="34" charset="0"/>
              </a:rPr>
              <a:t>All individual experts discuss together </a:t>
            </a:r>
            <a:br>
              <a:rPr kumimoji="0" lang="en-GB" sz="1450" b="0" i="0" u="none" strike="noStrike" kern="1200" cap="none" spc="-30" normalizeH="0" noProof="0" dirty="0">
                <a:ln>
                  <a:noFill/>
                </a:ln>
                <a:solidFill>
                  <a:srgbClr val="4D4D4D"/>
                </a:solidFill>
                <a:effectLst/>
                <a:uLnTx/>
                <a:uFillTx/>
                <a:latin typeface="Arial" panose="020B0604020202020204" pitchFamily="34" charset="0"/>
                <a:cs typeface="Arial" panose="020B0604020202020204" pitchFamily="34" charset="0"/>
              </a:rPr>
            </a:br>
            <a:r>
              <a:rPr kumimoji="0" lang="en-US" sz="1450" b="0" i="0" u="none" strike="noStrike" kern="1200" cap="none" spc="-30" normalizeH="0" noProof="0" dirty="0">
                <a:ln>
                  <a:noFill/>
                </a:ln>
                <a:solidFill>
                  <a:srgbClr val="4D4D4D"/>
                </a:solidFill>
                <a:effectLst/>
                <a:uLnTx/>
                <a:uFillTx/>
                <a:latin typeface="Arial" panose="020B0604020202020204" pitchFamily="34" charset="0"/>
                <a:cs typeface="Arial" panose="020B0604020202020204" pitchFamily="34" charset="0"/>
              </a:rPr>
              <a:t>to agree on </a:t>
            </a:r>
            <a:br>
              <a:rPr kumimoji="0" lang="en-US" sz="1450" b="0" i="0" u="none" strike="noStrike" kern="1200" cap="none" spc="-30" normalizeH="0" noProof="0" dirty="0">
                <a:ln>
                  <a:noFill/>
                </a:ln>
                <a:solidFill>
                  <a:srgbClr val="4D4D4D"/>
                </a:solidFill>
                <a:effectLst/>
                <a:uLnTx/>
                <a:uFillTx/>
                <a:latin typeface="Arial" panose="020B0604020202020204" pitchFamily="34" charset="0"/>
                <a:cs typeface="Arial" panose="020B0604020202020204" pitchFamily="34" charset="0"/>
              </a:rPr>
            </a:br>
            <a:r>
              <a:rPr kumimoji="0" lang="en-US" sz="1450" b="0" i="0" u="none" strike="noStrike" kern="1200" cap="none" spc="-30" normalizeH="0" noProof="0" dirty="0">
                <a:ln>
                  <a:noFill/>
                </a:ln>
                <a:solidFill>
                  <a:srgbClr val="4D4D4D"/>
                </a:solidFill>
                <a:effectLst/>
                <a:uLnTx/>
                <a:uFillTx/>
                <a:latin typeface="Arial" panose="020B0604020202020204" pitchFamily="34" charset="0"/>
                <a:cs typeface="Arial" panose="020B0604020202020204" pitchFamily="34" charset="0"/>
              </a:rPr>
              <a:t>a </a:t>
            </a:r>
            <a:r>
              <a:rPr kumimoji="0" lang="en-US" sz="1450" b="1" i="0" u="none" strike="noStrike" kern="1200" cap="none" spc="-30" normalizeH="0" noProof="0" dirty="0">
                <a:ln>
                  <a:noFill/>
                </a:ln>
                <a:solidFill>
                  <a:srgbClr val="931680"/>
                </a:solidFill>
                <a:effectLst/>
                <a:uLnTx/>
                <a:uFillTx/>
                <a:latin typeface="Arial" panose="020B0604020202020204" pitchFamily="34" charset="0"/>
                <a:cs typeface="Arial" panose="020B0604020202020204" pitchFamily="34" charset="0"/>
              </a:rPr>
              <a:t>common position</a:t>
            </a:r>
            <a:r>
              <a:rPr kumimoji="0" lang="en-US" sz="1450" b="0" i="0" u="none" strike="noStrike" kern="1200" cap="none" spc="-30" normalizeH="0" noProof="0" dirty="0">
                <a:ln>
                  <a:noFill/>
                </a:ln>
                <a:solidFill>
                  <a:srgbClr val="4D4D4D"/>
                </a:solidFill>
                <a:effectLst/>
                <a:uLnTx/>
                <a:uFillTx/>
                <a:latin typeface="Arial" panose="020B0604020202020204" pitchFamily="34" charset="0"/>
                <a:cs typeface="Arial" panose="020B0604020202020204" pitchFamily="34" charset="0"/>
              </a:rPr>
              <a:t>, including comments and scores </a:t>
            </a:r>
            <a:br>
              <a:rPr kumimoji="0" lang="en-US" sz="1450" b="0" i="0" u="none" strike="noStrike" kern="1200" cap="none" spc="-30" normalizeH="0" noProof="0" dirty="0">
                <a:ln>
                  <a:noFill/>
                </a:ln>
                <a:solidFill>
                  <a:srgbClr val="4D4D4D"/>
                </a:solidFill>
                <a:effectLst/>
                <a:uLnTx/>
                <a:uFillTx/>
                <a:latin typeface="Arial" panose="020B0604020202020204" pitchFamily="34" charset="0"/>
                <a:cs typeface="Arial" panose="020B0604020202020204" pitchFamily="34" charset="0"/>
              </a:rPr>
            </a:br>
            <a:r>
              <a:rPr kumimoji="0" lang="en-US" sz="1450" b="0" i="0" u="none" strike="noStrike" kern="1200" cap="none" spc="-30" normalizeH="0" noProof="0" dirty="0">
                <a:ln>
                  <a:noFill/>
                </a:ln>
                <a:solidFill>
                  <a:srgbClr val="4D4D4D"/>
                </a:solidFill>
                <a:effectLst/>
                <a:uLnTx/>
                <a:uFillTx/>
                <a:latin typeface="Arial" panose="020B0604020202020204" pitchFamily="34" charset="0"/>
                <a:cs typeface="Arial" panose="020B0604020202020204" pitchFamily="34" charset="0"/>
              </a:rPr>
              <a:t>for each proposal. </a:t>
            </a:r>
            <a:endParaRPr kumimoji="0" lang="en-GB" sz="1450" b="0" i="0" u="none" strike="noStrike" kern="1200" cap="none" spc="-30" normalizeH="0" noProof="0" dirty="0">
              <a:ln>
                <a:noFill/>
              </a:ln>
              <a:solidFill>
                <a:srgbClr val="4D4D4D"/>
              </a:solidFill>
              <a:effectLst/>
              <a:uLnTx/>
              <a:uFillTx/>
              <a:latin typeface="Arial" panose="020B0604020202020204" pitchFamily="34" charset="0"/>
              <a:cs typeface="Arial" panose="020B0604020202020204" pitchFamily="34" charset="0"/>
            </a:endParaRPr>
          </a:p>
        </p:txBody>
      </p:sp>
      <p:sp>
        <p:nvSpPr>
          <p:cNvPr id="15" name="Text Placeholder 2"/>
          <p:cNvSpPr txBox="1">
            <a:spLocks/>
          </p:cNvSpPr>
          <p:nvPr/>
        </p:nvSpPr>
        <p:spPr>
          <a:xfrm>
            <a:off x="6920684" y="3406985"/>
            <a:ext cx="2330620" cy="2234833"/>
          </a:xfrm>
          <a:prstGeom prst="rect">
            <a:avLst/>
          </a:prstGeom>
        </p:spPr>
        <p:txBody>
          <a:bodyPr vert="horz" wrap="square" lIns="108000" tIns="0" rIns="108000" bIns="72000" rtlCol="0">
            <a:spAutoFit/>
          </a:bodyPr>
          <a:lstStyle>
            <a:defPPr>
              <a:defRPr lang="en-US"/>
            </a:defPPr>
            <a:lvl1pPr marL="0" indent="0" algn="l" defTabSz="914400" rtl="0" eaLnBrk="1" latinLnBrk="0" hangingPunct="1">
              <a:spcAft>
                <a:spcPts val="0"/>
              </a:spcAft>
              <a:buNone/>
              <a:defRPr sz="2000" b="1" kern="1200">
                <a:solidFill>
                  <a:schemeClr val="tx2"/>
                </a:solidFill>
                <a:latin typeface="+mn-lt"/>
                <a:ea typeface="+mn-ea"/>
                <a:cs typeface="+mn-cs"/>
              </a:defRPr>
            </a:lvl1pPr>
            <a:lvl2pPr marL="0" indent="0" algn="l" defTabSz="914400" rtl="0" eaLnBrk="1" latinLnBrk="0" hangingPunct="1">
              <a:buNone/>
              <a:defRPr sz="1800" b="1" kern="1200">
                <a:solidFill>
                  <a:schemeClr val="accent2"/>
                </a:solidFill>
                <a:latin typeface="+mn-lt"/>
                <a:ea typeface="+mn-ea"/>
                <a:cs typeface="+mn-cs"/>
              </a:defRPr>
            </a:lvl2pPr>
            <a:lvl3pPr marL="914400" algn="l" defTabSz="914400" rtl="0" eaLnBrk="1" latinLnBrk="0" hangingPunct="1">
              <a:defRPr sz="2000" kern="1200">
                <a:solidFill>
                  <a:schemeClr val="tx1"/>
                </a:solidFill>
                <a:latin typeface="+mn-lt"/>
                <a:ea typeface="+mn-ea"/>
                <a:cs typeface="+mn-cs"/>
              </a:defRPr>
            </a:lvl3pPr>
            <a:lvl4pPr marL="1371600" algn="l" defTabSz="914400" rtl="0" eaLnBrk="1" latinLnBrk="0" hangingPunct="1">
              <a:defRPr sz="2000" kern="1200">
                <a:solidFill>
                  <a:schemeClr val="tx1"/>
                </a:solidFill>
                <a:latin typeface="+mn-lt"/>
                <a:ea typeface="+mn-ea"/>
                <a:cs typeface="+mn-cs"/>
              </a:defRPr>
            </a:lvl4pPr>
            <a:lvl5pPr marL="1828800" algn="l" defTabSz="914400" rtl="0" eaLnBrk="1" latinLnBrk="0" hangingPunct="1">
              <a:defRPr sz="20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600"/>
              </a:spcBef>
              <a:spcAft>
                <a:spcPts val="600"/>
              </a:spcAft>
              <a:buClrTx/>
              <a:buSzTx/>
              <a:buFontTx/>
              <a:buNone/>
              <a:tabLst/>
              <a:defRPr/>
            </a:pPr>
            <a:r>
              <a:rPr kumimoji="0" lang="en-US" sz="1450" b="0" i="0" u="none" strike="noStrike" kern="1200" cap="none" spc="-30" normalizeH="0" noProof="0" dirty="0">
                <a:ln>
                  <a:noFill/>
                </a:ln>
                <a:solidFill>
                  <a:srgbClr val="4D4D4D"/>
                </a:solidFill>
                <a:effectLst/>
                <a:uLnTx/>
                <a:uFillTx/>
                <a:latin typeface="Arial" panose="020B0604020202020204" pitchFamily="34" charset="0"/>
                <a:cs typeface="Arial" panose="020B0604020202020204" pitchFamily="34" charset="0"/>
              </a:rPr>
              <a:t>The evaluation committee reaches an </a:t>
            </a:r>
            <a:r>
              <a:rPr kumimoji="0" lang="en-US" sz="1450" b="1" i="0" u="none" strike="noStrike" kern="1200" cap="none" spc="-30" normalizeH="0" noProof="0" dirty="0">
                <a:ln>
                  <a:noFill/>
                </a:ln>
                <a:solidFill>
                  <a:srgbClr val="931680"/>
                </a:solidFill>
                <a:effectLst/>
                <a:uLnTx/>
                <a:uFillTx/>
                <a:latin typeface="Arial" panose="020B0604020202020204" pitchFamily="34" charset="0"/>
                <a:cs typeface="Arial" panose="020B0604020202020204" pitchFamily="34" charset="0"/>
              </a:rPr>
              <a:t>agreement</a:t>
            </a:r>
            <a:r>
              <a:rPr kumimoji="0" lang="en-US" sz="1450" b="0" i="0" u="none" strike="noStrike" kern="1200" cap="none" spc="-30" normalizeH="0" noProof="0" dirty="0">
                <a:ln>
                  <a:noFill/>
                </a:ln>
                <a:solidFill>
                  <a:srgbClr val="4D4D4D"/>
                </a:solidFill>
                <a:effectLst/>
                <a:uLnTx/>
                <a:uFillTx/>
                <a:latin typeface="Arial" panose="020B0604020202020204" pitchFamily="34" charset="0"/>
                <a:cs typeface="Arial" panose="020B0604020202020204" pitchFamily="34" charset="0"/>
              </a:rPr>
              <a:t> </a:t>
            </a:r>
            <a:br>
              <a:rPr kumimoji="0" lang="en-US" sz="1450" b="0" i="0" u="none" strike="noStrike" kern="1200" cap="none" spc="-30" normalizeH="0" noProof="0" dirty="0">
                <a:ln>
                  <a:noFill/>
                </a:ln>
                <a:solidFill>
                  <a:srgbClr val="4D4D4D"/>
                </a:solidFill>
                <a:effectLst/>
                <a:uLnTx/>
                <a:uFillTx/>
                <a:latin typeface="Arial" panose="020B0604020202020204" pitchFamily="34" charset="0"/>
                <a:cs typeface="Arial" panose="020B0604020202020204" pitchFamily="34" charset="0"/>
              </a:rPr>
            </a:br>
            <a:r>
              <a:rPr kumimoji="0" lang="en-US" sz="1450" b="0" i="0" u="none" strike="noStrike" kern="1200" cap="none" spc="-30" normalizeH="0" noProof="0" dirty="0">
                <a:ln>
                  <a:noFill/>
                </a:ln>
                <a:solidFill>
                  <a:srgbClr val="4D4D4D"/>
                </a:solidFill>
                <a:effectLst/>
                <a:uLnTx/>
                <a:uFillTx/>
                <a:latin typeface="Arial" panose="020B0604020202020204" pitchFamily="34" charset="0"/>
                <a:cs typeface="Arial" panose="020B0604020202020204" pitchFamily="34" charset="0"/>
              </a:rPr>
              <a:t>on the scores and comments for all proposals within a call, checking </a:t>
            </a:r>
            <a:r>
              <a:rPr kumimoji="0" lang="en-US" sz="1450" b="1" i="0" u="none" strike="noStrike" kern="1200" cap="none" spc="-30" normalizeH="0" noProof="0" dirty="0">
                <a:ln>
                  <a:noFill/>
                </a:ln>
                <a:solidFill>
                  <a:srgbClr val="931680"/>
                </a:solidFill>
                <a:effectLst/>
                <a:uLnTx/>
                <a:uFillTx/>
                <a:latin typeface="Arial" panose="020B0604020202020204" pitchFamily="34" charset="0"/>
                <a:cs typeface="Arial" panose="020B0604020202020204" pitchFamily="34" charset="0"/>
              </a:rPr>
              <a:t>consistency across </a:t>
            </a:r>
            <a:br>
              <a:rPr kumimoji="0" lang="en-US" sz="1450" b="1" i="0" u="none" strike="noStrike" kern="1200" cap="none" spc="-30" normalizeH="0" noProof="0" dirty="0">
                <a:ln>
                  <a:noFill/>
                </a:ln>
                <a:solidFill>
                  <a:srgbClr val="931680"/>
                </a:solidFill>
                <a:effectLst/>
                <a:uLnTx/>
                <a:uFillTx/>
                <a:latin typeface="Arial" panose="020B0604020202020204" pitchFamily="34" charset="0"/>
                <a:cs typeface="Arial" panose="020B0604020202020204" pitchFamily="34" charset="0"/>
              </a:rPr>
            </a:br>
            <a:r>
              <a:rPr kumimoji="0" lang="en-US" sz="1450" b="1" i="0" u="none" strike="noStrike" kern="1200" cap="none" spc="-30" normalizeH="0" noProof="0" dirty="0">
                <a:ln>
                  <a:noFill/>
                </a:ln>
                <a:solidFill>
                  <a:srgbClr val="931680"/>
                </a:solidFill>
                <a:effectLst/>
                <a:uLnTx/>
                <a:uFillTx/>
                <a:latin typeface="Arial" panose="020B0604020202020204" pitchFamily="34" charset="0"/>
                <a:cs typeface="Arial" panose="020B0604020202020204" pitchFamily="34" charset="0"/>
              </a:rPr>
              <a:t>the evaluations</a:t>
            </a:r>
            <a:r>
              <a:rPr kumimoji="0" lang="en-US" sz="1450" b="0" i="0" u="none" strike="noStrike" kern="1200" cap="none" spc="-30" normalizeH="0" noProof="0" dirty="0">
                <a:ln>
                  <a:noFill/>
                </a:ln>
                <a:solidFill>
                  <a:srgbClr val="4D4D4D"/>
                </a:solidFill>
                <a:effectLst/>
                <a:uLnTx/>
                <a:uFillTx/>
                <a:latin typeface="Arial" panose="020B0604020202020204" pitchFamily="34" charset="0"/>
                <a:cs typeface="Arial" panose="020B0604020202020204" pitchFamily="34" charset="0"/>
              </a:rPr>
              <a:t>.</a:t>
            </a:r>
          </a:p>
          <a:p>
            <a:pPr marL="0" marR="0" lvl="0" indent="0" defTabSz="914400" rtl="0" eaLnBrk="1" fontAlgn="auto" latinLnBrk="0" hangingPunct="1">
              <a:lnSpc>
                <a:spcPct val="100000"/>
              </a:lnSpc>
              <a:spcBef>
                <a:spcPts val="600"/>
              </a:spcBef>
              <a:spcAft>
                <a:spcPts val="600"/>
              </a:spcAft>
              <a:buClrTx/>
              <a:buSzTx/>
              <a:buFontTx/>
              <a:buNone/>
              <a:tabLst/>
              <a:defRPr/>
            </a:pPr>
            <a:r>
              <a:rPr kumimoji="0" lang="en-US" sz="1450" b="0" i="0" u="none" strike="noStrike" kern="1200" cap="none" spc="-30" normalizeH="0" noProof="0" dirty="0">
                <a:ln>
                  <a:noFill/>
                </a:ln>
                <a:solidFill>
                  <a:srgbClr val="4D4D4D"/>
                </a:solidFill>
                <a:effectLst/>
                <a:uLnTx/>
                <a:uFillTx/>
                <a:latin typeface="Arial" panose="020B0604020202020204" pitchFamily="34" charset="0"/>
                <a:cs typeface="Arial" panose="020B0604020202020204" pitchFamily="34" charset="0"/>
              </a:rPr>
              <a:t>Ranks the proposals </a:t>
            </a:r>
            <a:br>
              <a:rPr lang="en-US" sz="1450" b="0" spc="-30" dirty="0">
                <a:solidFill>
                  <a:srgbClr val="4D4D4D"/>
                </a:solidFill>
                <a:latin typeface="Arial" panose="020B0604020202020204" pitchFamily="34" charset="0"/>
                <a:cs typeface="Arial" panose="020B0604020202020204" pitchFamily="34" charset="0"/>
              </a:rPr>
            </a:br>
            <a:r>
              <a:rPr kumimoji="0" lang="en-US" sz="1450" b="0" i="0" u="none" strike="noStrike" kern="1200" cap="none" spc="-30" normalizeH="0" noProof="0" dirty="0">
                <a:ln>
                  <a:noFill/>
                </a:ln>
                <a:solidFill>
                  <a:srgbClr val="4D4D4D"/>
                </a:solidFill>
                <a:effectLst/>
                <a:uLnTx/>
                <a:uFillTx/>
                <a:latin typeface="Arial" panose="020B0604020202020204" pitchFamily="34" charset="0"/>
                <a:cs typeface="Arial" panose="020B0604020202020204" pitchFamily="34" charset="0"/>
              </a:rPr>
              <a:t>with the same score.</a:t>
            </a:r>
            <a:endParaRPr kumimoji="0" lang="en-GB" sz="1450" b="0" i="0" u="none" strike="noStrike" kern="1200" cap="none" spc="-30" normalizeH="0" noProof="0" dirty="0">
              <a:ln>
                <a:noFill/>
              </a:ln>
              <a:solidFill>
                <a:srgbClr val="4D4D4D"/>
              </a:solidFill>
              <a:effectLst/>
              <a:uLnTx/>
              <a:uFillTx/>
              <a:latin typeface="Arial" panose="020B0604020202020204" pitchFamily="34" charset="0"/>
              <a:cs typeface="Arial" panose="020B0604020202020204" pitchFamily="34" charset="0"/>
            </a:endParaRPr>
          </a:p>
        </p:txBody>
      </p:sp>
      <p:sp>
        <p:nvSpPr>
          <p:cNvPr id="20" name="Oval 19"/>
          <p:cNvSpPr/>
          <p:nvPr/>
        </p:nvSpPr>
        <p:spPr>
          <a:xfrm>
            <a:off x="2897980" y="1566542"/>
            <a:ext cx="1656000" cy="1656000"/>
          </a:xfrm>
          <a:prstGeom prst="ellipse">
            <a:avLst/>
          </a:prstGeom>
          <a:solidFill>
            <a:schemeClr val="accent4"/>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Individual evaluation</a:t>
            </a:r>
          </a:p>
        </p:txBody>
      </p:sp>
      <p:sp>
        <p:nvSpPr>
          <p:cNvPr id="22" name="Oval 21"/>
          <p:cNvSpPr/>
          <p:nvPr/>
        </p:nvSpPr>
        <p:spPr>
          <a:xfrm>
            <a:off x="5101015" y="1566542"/>
            <a:ext cx="1656000" cy="1656000"/>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Consensus group</a:t>
            </a:r>
          </a:p>
        </p:txBody>
      </p:sp>
      <p:sp>
        <p:nvSpPr>
          <p:cNvPr id="23" name="Oval 22"/>
          <p:cNvSpPr/>
          <p:nvPr/>
        </p:nvSpPr>
        <p:spPr>
          <a:xfrm>
            <a:off x="7304050" y="1566542"/>
            <a:ext cx="1656000" cy="1656000"/>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b="1" dirty="0">
                <a:solidFill>
                  <a:srgbClr val="FFFFFF"/>
                </a:solidFill>
                <a:latin typeface="Arial"/>
              </a:rPr>
              <a:t>Evaluation committee</a:t>
            </a: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p:txBody>
      </p:sp>
      <p:sp>
        <p:nvSpPr>
          <p:cNvPr id="24" name="Oval 23"/>
          <p:cNvSpPr/>
          <p:nvPr/>
        </p:nvSpPr>
        <p:spPr>
          <a:xfrm>
            <a:off x="9507085" y="1566542"/>
            <a:ext cx="1656000" cy="1656000"/>
          </a:xfrm>
          <a:prstGeom prst="ellips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Finalisation</a:t>
            </a:r>
          </a:p>
        </p:txBody>
      </p:sp>
      <p:sp>
        <p:nvSpPr>
          <p:cNvPr id="25" name="Text Placeholder 2"/>
          <p:cNvSpPr txBox="1">
            <a:spLocks/>
          </p:cNvSpPr>
          <p:nvPr/>
        </p:nvSpPr>
        <p:spPr>
          <a:xfrm>
            <a:off x="9358604" y="3406985"/>
            <a:ext cx="2202025" cy="742117"/>
          </a:xfrm>
          <a:prstGeom prst="rect">
            <a:avLst/>
          </a:prstGeom>
        </p:spPr>
        <p:txBody>
          <a:bodyPr vert="horz" wrap="square" lIns="108000" tIns="0" rIns="108000" bIns="72000" rtlCol="0">
            <a:spAutoFit/>
          </a:bodyPr>
          <a:lstStyle>
            <a:defPPr>
              <a:defRPr lang="en-US"/>
            </a:defPPr>
            <a:lvl1pPr marL="0" indent="0" algn="l" defTabSz="914400" rtl="0" eaLnBrk="1" latinLnBrk="0" hangingPunct="1">
              <a:spcAft>
                <a:spcPts val="0"/>
              </a:spcAft>
              <a:buNone/>
              <a:defRPr sz="2000" b="1" kern="1200">
                <a:solidFill>
                  <a:schemeClr val="tx2"/>
                </a:solidFill>
                <a:latin typeface="+mn-lt"/>
                <a:ea typeface="+mn-ea"/>
                <a:cs typeface="+mn-cs"/>
              </a:defRPr>
            </a:lvl1pPr>
            <a:lvl2pPr marL="0" indent="0" algn="l" defTabSz="914400" rtl="0" eaLnBrk="1" latinLnBrk="0" hangingPunct="1">
              <a:buNone/>
              <a:defRPr sz="1800" b="1" kern="1200">
                <a:solidFill>
                  <a:schemeClr val="accent2"/>
                </a:solidFill>
                <a:latin typeface="+mn-lt"/>
                <a:ea typeface="+mn-ea"/>
                <a:cs typeface="+mn-cs"/>
              </a:defRPr>
            </a:lvl2pPr>
            <a:lvl3pPr marL="914400" algn="l" defTabSz="914400" rtl="0" eaLnBrk="1" latinLnBrk="0" hangingPunct="1">
              <a:defRPr sz="2000" kern="1200">
                <a:solidFill>
                  <a:schemeClr val="tx1"/>
                </a:solidFill>
                <a:latin typeface="+mn-lt"/>
                <a:ea typeface="+mn-ea"/>
                <a:cs typeface="+mn-cs"/>
              </a:defRPr>
            </a:lvl3pPr>
            <a:lvl4pPr marL="1371600" algn="l" defTabSz="914400" rtl="0" eaLnBrk="1" latinLnBrk="0" hangingPunct="1">
              <a:defRPr sz="2000" kern="1200">
                <a:solidFill>
                  <a:schemeClr val="tx1"/>
                </a:solidFill>
                <a:latin typeface="+mn-lt"/>
                <a:ea typeface="+mn-ea"/>
                <a:cs typeface="+mn-cs"/>
              </a:defRPr>
            </a:lvl4pPr>
            <a:lvl5pPr marL="1828800" algn="l" defTabSz="914400" rtl="0" eaLnBrk="1" latinLnBrk="0" hangingPunct="1">
              <a:defRPr sz="20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800"/>
              </a:spcBef>
              <a:spcAft>
                <a:spcPts val="1200"/>
              </a:spcAft>
              <a:buClrTx/>
              <a:buSzTx/>
              <a:buFontTx/>
              <a:buNone/>
              <a:tabLst/>
              <a:defRPr/>
            </a:pPr>
            <a:r>
              <a:rPr kumimoji="0" lang="en-US" sz="1450" b="0" i="0" u="none" strike="noStrike" kern="1200" cap="none" spc="-30" normalizeH="0" noProof="0" dirty="0">
                <a:ln>
                  <a:noFill/>
                </a:ln>
                <a:solidFill>
                  <a:srgbClr val="4D4D4D"/>
                </a:solidFill>
                <a:effectLst/>
                <a:uLnTx/>
                <a:uFillTx/>
                <a:latin typeface="Arial" panose="020B0604020202020204" pitchFamily="34" charset="0"/>
                <a:cs typeface="Arial" panose="020B0604020202020204" pitchFamily="34" charset="0"/>
              </a:rPr>
              <a:t>The Commission/Agency puts together </a:t>
            </a:r>
            <a:br>
              <a:rPr kumimoji="0" lang="en-US" sz="1450" b="0" i="0" u="none" strike="noStrike" kern="1200" cap="none" spc="-30" normalizeH="0" noProof="0" dirty="0">
                <a:ln>
                  <a:noFill/>
                </a:ln>
                <a:solidFill>
                  <a:srgbClr val="4D4D4D"/>
                </a:solidFill>
                <a:effectLst/>
                <a:uLnTx/>
                <a:uFillTx/>
                <a:latin typeface="Arial" panose="020B0604020202020204" pitchFamily="34" charset="0"/>
                <a:cs typeface="Arial" panose="020B0604020202020204" pitchFamily="34" charset="0"/>
              </a:rPr>
            </a:br>
            <a:r>
              <a:rPr kumimoji="0" lang="en-US" sz="1450" b="0" i="0" u="none" strike="noStrike" kern="1200" cap="none" spc="-30" normalizeH="0" noProof="0" dirty="0">
                <a:ln>
                  <a:noFill/>
                </a:ln>
                <a:solidFill>
                  <a:srgbClr val="4D4D4D"/>
                </a:solidFill>
                <a:effectLst/>
                <a:uLnTx/>
                <a:uFillTx/>
                <a:latin typeface="Arial" panose="020B0604020202020204" pitchFamily="34" charset="0"/>
                <a:cs typeface="Arial" panose="020B0604020202020204" pitchFamily="34" charset="0"/>
              </a:rPr>
              <a:t>the </a:t>
            </a:r>
            <a:r>
              <a:rPr kumimoji="0" lang="en-US" sz="1450" b="1" i="0" u="none" strike="noStrike" kern="1200" cap="none" spc="-30" normalizeH="0" noProof="0" dirty="0">
                <a:ln>
                  <a:noFill/>
                </a:ln>
                <a:solidFill>
                  <a:srgbClr val="931680"/>
                </a:solidFill>
                <a:effectLst/>
                <a:uLnTx/>
                <a:uFillTx/>
                <a:latin typeface="Arial" panose="020B0604020202020204" pitchFamily="34" charset="0"/>
                <a:cs typeface="Arial" panose="020B0604020202020204" pitchFamily="34" charset="0"/>
              </a:rPr>
              <a:t>final ranking list</a:t>
            </a:r>
            <a:r>
              <a:rPr kumimoji="0" lang="en-US" sz="1450" b="0" i="0" u="none" strike="noStrike" kern="1200" cap="none" spc="-30" normalizeH="0" noProof="0" dirty="0">
                <a:ln>
                  <a:noFill/>
                </a:ln>
                <a:solidFill>
                  <a:srgbClr val="4D4D4D"/>
                </a:solidFill>
                <a:effectLst/>
                <a:uLnTx/>
                <a:uFillTx/>
                <a:latin typeface="Arial" panose="020B0604020202020204" pitchFamily="34" charset="0"/>
                <a:cs typeface="Arial" panose="020B0604020202020204" pitchFamily="34" charset="0"/>
              </a:rPr>
              <a:t>.</a:t>
            </a:r>
            <a:endParaRPr kumimoji="0" lang="en-GB" sz="1450" b="0" i="0" u="none" strike="noStrike" kern="1200" cap="none" spc="-30" normalizeH="0" noProof="0" dirty="0">
              <a:ln>
                <a:noFill/>
              </a:ln>
              <a:solidFill>
                <a:srgbClr val="4D4D4D"/>
              </a:solidFill>
              <a:effectLst/>
              <a:uLnTx/>
              <a:uFillTx/>
              <a:latin typeface="Arial" panose="020B0604020202020204" pitchFamily="34" charset="0"/>
              <a:cs typeface="Arial" panose="020B0604020202020204" pitchFamily="34" charset="0"/>
            </a:endParaRPr>
          </a:p>
        </p:txBody>
      </p:sp>
      <p:cxnSp>
        <p:nvCxnSpPr>
          <p:cNvPr id="12" name="Straight Connector 11"/>
          <p:cNvCxnSpPr>
            <a:cxnSpLocks/>
          </p:cNvCxnSpPr>
          <p:nvPr/>
        </p:nvCxnSpPr>
        <p:spPr>
          <a:xfrm>
            <a:off x="2502409" y="3406985"/>
            <a:ext cx="61" cy="2916000"/>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694945" y="1566542"/>
            <a:ext cx="1656000" cy="165600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b="1" dirty="0">
                <a:solidFill>
                  <a:srgbClr val="FFFFFF"/>
                </a:solidFill>
                <a:latin typeface="Arial"/>
              </a:rPr>
              <a:t>Receipt of proposals</a:t>
            </a:r>
            <a:endParaRPr kumimoji="0" lang="en-GB" sz="1400" b="1" i="0" u="none" strike="noStrike" kern="1200" cap="none" spc="0" normalizeH="0" baseline="0" noProof="0" dirty="0">
              <a:ln>
                <a:noFill/>
              </a:ln>
              <a:solidFill>
                <a:srgbClr val="FFFFFF"/>
              </a:solidFill>
              <a:effectLst/>
              <a:uLnTx/>
              <a:uFillTx/>
              <a:latin typeface="Arial"/>
            </a:endParaRPr>
          </a:p>
        </p:txBody>
      </p:sp>
      <p:sp>
        <p:nvSpPr>
          <p:cNvPr id="2" name="TextBox 1"/>
          <p:cNvSpPr txBox="1"/>
          <p:nvPr/>
        </p:nvSpPr>
        <p:spPr>
          <a:xfrm>
            <a:off x="439003" y="3406985"/>
            <a:ext cx="2009755" cy="1188393"/>
          </a:xfrm>
          <a:prstGeom prst="rect">
            <a:avLst/>
          </a:prstGeom>
          <a:noFill/>
        </p:spPr>
        <p:txBody>
          <a:bodyPr wrap="square" lIns="108000" tIns="0" rIns="108000" bIns="72000" rtlCol="0">
            <a:spAutoFit/>
          </a:bodyPr>
          <a:lstStyle/>
          <a:p>
            <a:pPr lvl="0"/>
            <a:r>
              <a:rPr lang="en-US" sz="1450" spc="-30" dirty="0">
                <a:latin typeface="Arial" panose="020B0604020202020204" pitchFamily="34" charset="0"/>
                <a:cs typeface="Arial" panose="020B0604020202020204" pitchFamily="34" charset="0"/>
              </a:rPr>
              <a:t>Admissibility/eligibility check</a:t>
            </a:r>
          </a:p>
          <a:p>
            <a:pPr lvl="0"/>
            <a:endParaRPr lang="en-US" sz="1450" spc="-30" dirty="0">
              <a:latin typeface="Arial" panose="020B0604020202020204" pitchFamily="34" charset="0"/>
              <a:cs typeface="Arial" panose="020B0604020202020204" pitchFamily="34" charset="0"/>
            </a:endParaRPr>
          </a:p>
          <a:p>
            <a:pPr lvl="0"/>
            <a:r>
              <a:rPr lang="en-US" sz="1450" spc="-30" dirty="0">
                <a:latin typeface="Arial" panose="020B0604020202020204" pitchFamily="34" charset="0"/>
                <a:cs typeface="Arial" panose="020B0604020202020204" pitchFamily="34" charset="0"/>
              </a:rPr>
              <a:t>Allocation of proposals </a:t>
            </a:r>
            <a:br>
              <a:rPr lang="en-US" sz="1450" spc="-30" dirty="0">
                <a:latin typeface="Arial" panose="020B0604020202020204" pitchFamily="34" charset="0"/>
                <a:cs typeface="Arial" panose="020B0604020202020204" pitchFamily="34" charset="0"/>
              </a:rPr>
            </a:br>
            <a:r>
              <a:rPr lang="en-US" sz="1450" spc="-30" dirty="0">
                <a:latin typeface="Arial" panose="020B0604020202020204" pitchFamily="34" charset="0"/>
                <a:cs typeface="Arial" panose="020B0604020202020204" pitchFamily="34" charset="0"/>
              </a:rPr>
              <a:t>to external evaluators</a:t>
            </a:r>
          </a:p>
        </p:txBody>
      </p:sp>
      <p:cxnSp>
        <p:nvCxnSpPr>
          <p:cNvPr id="26" name="Straight Connector 25"/>
          <p:cNvCxnSpPr>
            <a:cxnSpLocks/>
          </p:cNvCxnSpPr>
          <p:nvPr/>
        </p:nvCxnSpPr>
        <p:spPr>
          <a:xfrm>
            <a:off x="4860451" y="3406985"/>
            <a:ext cx="0" cy="2916000"/>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p:cNvCxnSpPr>
          <p:nvPr/>
        </p:nvCxnSpPr>
        <p:spPr>
          <a:xfrm>
            <a:off x="6867033" y="3406985"/>
            <a:ext cx="0" cy="2916000"/>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cxnSpLocks/>
          </p:cNvCxnSpPr>
          <p:nvPr/>
        </p:nvCxnSpPr>
        <p:spPr>
          <a:xfrm>
            <a:off x="9304955" y="3406985"/>
            <a:ext cx="0" cy="2916000"/>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4" name="Title 1"/>
          <p:cNvSpPr txBox="1">
            <a:spLocks/>
          </p:cNvSpPr>
          <p:nvPr/>
        </p:nvSpPr>
        <p:spPr>
          <a:xfrm>
            <a:off x="1728000" y="432000"/>
            <a:ext cx="9576000" cy="592022"/>
          </a:xfrm>
          <a:prstGeom prst="rect">
            <a:avLst/>
          </a:prstGeom>
        </p:spPr>
        <p:txBody>
          <a:bodyPr vert="horz" lIns="91440" tIns="45720" rIns="91440" bIns="46800" rtlCol="0" anchor="ctr" anchorCtr="0">
            <a:spAutoFit/>
          </a:bodyPr>
          <a:lstStyle>
            <a:defPPr>
              <a:defRPr lang="en-US"/>
            </a:defPPr>
            <a:lvl1pPr>
              <a:lnSpc>
                <a:spcPct val="90000"/>
              </a:lnSpc>
              <a:spcBef>
                <a:spcPct val="0"/>
              </a:spcBef>
              <a:buNone/>
              <a:defRPr sz="3600" b="1">
                <a:solidFill>
                  <a:schemeClr val="accent2"/>
                </a:solidFill>
                <a:latin typeface="+mj-lt"/>
                <a:ea typeface="+mj-ea"/>
                <a:cs typeface="+mj-cs"/>
              </a:defRPr>
            </a:lvl1pPr>
          </a:lstStyle>
          <a:p>
            <a:r>
              <a:rPr lang="en-GB" dirty="0"/>
              <a:t>Standard evaluation process</a:t>
            </a:r>
          </a:p>
        </p:txBody>
      </p:sp>
      <p:grpSp>
        <p:nvGrpSpPr>
          <p:cNvPr id="35" name="Group 34"/>
          <p:cNvGrpSpPr/>
          <p:nvPr/>
        </p:nvGrpSpPr>
        <p:grpSpPr>
          <a:xfrm>
            <a:off x="792000" y="288000"/>
            <a:ext cx="864000" cy="864000"/>
            <a:chOff x="1069009" y="3735593"/>
            <a:chExt cx="864000" cy="864000"/>
          </a:xfrm>
        </p:grpSpPr>
        <p:sp>
          <p:nvSpPr>
            <p:cNvPr id="36" name="Oval 35"/>
            <p:cNvSpPr/>
            <p:nvPr/>
          </p:nvSpPr>
          <p:spPr>
            <a:xfrm>
              <a:off x="1069009" y="3735593"/>
              <a:ext cx="864000" cy="86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4768" y="3769828"/>
              <a:ext cx="792482" cy="795530"/>
            </a:xfrm>
            <a:prstGeom prst="rect">
              <a:avLst/>
            </a:prstGeom>
          </p:spPr>
        </p:pic>
      </p:grpSp>
    </p:spTree>
    <p:extLst>
      <p:ext uri="{BB962C8B-B14F-4D97-AF65-F5344CB8AC3E}">
        <p14:creationId xmlns:p14="http://schemas.microsoft.com/office/powerpoint/2010/main" val="2786772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7" y="1388225"/>
            <a:ext cx="11132129" cy="5288148"/>
          </a:xfrm>
        </p:spPr>
        <p:txBody>
          <a:bodyPr>
            <a:noAutofit/>
          </a:bodyPr>
          <a:lstStyle/>
          <a:p>
            <a:pPr lvl="0">
              <a:spcAft>
                <a:spcPts val="600"/>
              </a:spcAft>
            </a:pPr>
            <a:r>
              <a:rPr lang="en-IE" sz="2000" b="1" dirty="0">
                <a:solidFill>
                  <a:srgbClr val="FF0000"/>
                </a:solidFill>
                <a:latin typeface="Verdana" panose="020B0604030504040204" pitchFamily="34" charset="0"/>
                <a:ea typeface="Verdana" panose="020B0604030504040204" pitchFamily="34" charset="0"/>
              </a:rPr>
              <a:t>Relevance:</a:t>
            </a:r>
            <a:r>
              <a:rPr lang="en-IE" sz="2000" dirty="0">
                <a:latin typeface="Verdana" panose="020B0604030504040204" pitchFamily="34" charset="0"/>
                <a:ea typeface="Verdana" panose="020B0604030504040204" pitchFamily="34" charset="0"/>
              </a:rPr>
              <a:t> </a:t>
            </a:r>
            <a:r>
              <a:rPr lang="en-IE" sz="2000" dirty="0">
                <a:solidFill>
                  <a:schemeClr val="tx2"/>
                </a:solidFill>
                <a:latin typeface="Verdana" panose="020B0604030504040204" pitchFamily="34" charset="0"/>
                <a:ea typeface="Verdana" panose="020B0604030504040204" pitchFamily="34" charset="0"/>
              </a:rPr>
              <a:t>clarity and consistency of project, objectives and planning;  extent to which they match the themes and priorities and objectives of the call; contribution to the EU strategic and legislative context; European/trans-national dimension; impact/interest for a number of countries (EU or eligible non-EU countries); possibility to use the results in other countries; potential to develop mutual trust/cross-border cooperation (</a:t>
            </a:r>
            <a:r>
              <a:rPr lang="en-IE" sz="2000" dirty="0">
                <a:solidFill>
                  <a:srgbClr val="FF0000"/>
                </a:solidFill>
                <a:latin typeface="Verdana" panose="020B0604030504040204" pitchFamily="34" charset="0"/>
                <a:ea typeface="Verdana" panose="020B0604030504040204" pitchFamily="34" charset="0"/>
              </a:rPr>
              <a:t>30 points</a:t>
            </a:r>
            <a:r>
              <a:rPr lang="en-IE" sz="2000" dirty="0">
                <a:solidFill>
                  <a:schemeClr val="tx2"/>
                </a:solidFill>
                <a:latin typeface="Verdana" panose="020B0604030504040204" pitchFamily="34" charset="0"/>
                <a:ea typeface="Verdana" panose="020B0604030504040204" pitchFamily="34" charset="0"/>
              </a:rPr>
              <a:t>)</a:t>
            </a:r>
            <a:endParaRPr lang="en-US" sz="2000" dirty="0">
              <a:solidFill>
                <a:schemeClr val="tx2"/>
              </a:solidFill>
              <a:latin typeface="Verdana" panose="020B0604030504040204" pitchFamily="34" charset="0"/>
              <a:ea typeface="Verdana" panose="020B0604030504040204" pitchFamily="34" charset="0"/>
            </a:endParaRPr>
          </a:p>
          <a:p>
            <a:pPr lvl="0">
              <a:spcAft>
                <a:spcPts val="600"/>
              </a:spcAft>
            </a:pPr>
            <a:r>
              <a:rPr lang="de-DE" sz="2000" b="1" dirty="0">
                <a:solidFill>
                  <a:srgbClr val="FF0000"/>
                </a:solidFill>
                <a:latin typeface="Verdana" panose="020B0604030504040204" pitchFamily="34" charset="0"/>
                <a:ea typeface="Verdana" panose="020B0604030504040204" pitchFamily="34" charset="0"/>
              </a:rPr>
              <a:t>Quality:</a:t>
            </a:r>
            <a:endParaRPr lang="en-US" sz="2000" dirty="0">
              <a:solidFill>
                <a:srgbClr val="FF0000"/>
              </a:solidFill>
              <a:latin typeface="Verdana" panose="020B0604030504040204" pitchFamily="34" charset="0"/>
              <a:ea typeface="Verdana" panose="020B0604030504040204" pitchFamily="34" charset="0"/>
            </a:endParaRPr>
          </a:p>
          <a:p>
            <a:pPr lvl="1">
              <a:spcAft>
                <a:spcPts val="600"/>
              </a:spcAft>
            </a:pPr>
            <a:r>
              <a:rPr lang="en-IE" sz="1600" b="1" dirty="0">
                <a:solidFill>
                  <a:srgbClr val="FF0000"/>
                </a:solidFill>
                <a:latin typeface="Verdana" panose="020B0604030504040204" pitchFamily="34" charset="0"/>
                <a:ea typeface="Verdana" panose="020B0604030504040204" pitchFamily="34" charset="0"/>
              </a:rPr>
              <a:t>Project design and implementation</a:t>
            </a:r>
            <a:r>
              <a:rPr lang="en-IE" sz="1600" b="1" dirty="0">
                <a:solidFill>
                  <a:schemeClr val="tx2"/>
                </a:solidFill>
                <a:latin typeface="Verdana" panose="020B0604030504040204" pitchFamily="34" charset="0"/>
                <a:ea typeface="Verdana" panose="020B0604030504040204" pitchFamily="34" charset="0"/>
              </a:rPr>
              <a:t>:</a:t>
            </a:r>
            <a:r>
              <a:rPr lang="en-IE" sz="1600" dirty="0">
                <a:solidFill>
                  <a:schemeClr val="tx2"/>
                </a:solidFill>
                <a:latin typeface="Verdana" panose="020B0604030504040204" pitchFamily="34" charset="0"/>
                <a:ea typeface="Verdana" panose="020B0604030504040204" pitchFamily="34" charset="0"/>
              </a:rPr>
              <a:t> technical quality; logical links between the identified problems, needs and solutions proposed (logical frame concept); methodology for implementing the project (concept and methodology, management, procedures, timetable, risks and risk management, monitoring and evaluation); feasibility of the project within the proposed time frame; cost effectiveness (sufficient/appropriate budget for proper implementation; best value for money) (</a:t>
            </a:r>
            <a:r>
              <a:rPr lang="en-IE" sz="1600" dirty="0">
                <a:solidFill>
                  <a:srgbClr val="FF0000"/>
                </a:solidFill>
                <a:latin typeface="Verdana" panose="020B0604030504040204" pitchFamily="34" charset="0"/>
                <a:ea typeface="Verdana" panose="020B0604030504040204" pitchFamily="34" charset="0"/>
              </a:rPr>
              <a:t>30 points</a:t>
            </a:r>
            <a:r>
              <a:rPr lang="en-IE" sz="1600" dirty="0">
                <a:solidFill>
                  <a:schemeClr val="tx2"/>
                </a:solidFill>
                <a:latin typeface="Verdana" panose="020B0604030504040204" pitchFamily="34" charset="0"/>
                <a:ea typeface="Verdana" panose="020B0604030504040204" pitchFamily="34" charset="0"/>
              </a:rPr>
              <a:t>)</a:t>
            </a:r>
            <a:endParaRPr lang="en-US" sz="1600" dirty="0">
              <a:solidFill>
                <a:schemeClr val="tx2"/>
              </a:solidFill>
              <a:latin typeface="Verdana" panose="020B0604030504040204" pitchFamily="34" charset="0"/>
              <a:ea typeface="Verdana" panose="020B0604030504040204" pitchFamily="34" charset="0"/>
            </a:endParaRPr>
          </a:p>
          <a:p>
            <a:pPr lvl="1">
              <a:spcAft>
                <a:spcPts val="600"/>
              </a:spcAft>
            </a:pPr>
            <a:r>
              <a:rPr lang="en-IE" sz="1600" b="1" dirty="0">
                <a:solidFill>
                  <a:srgbClr val="FF0000"/>
                </a:solidFill>
                <a:latin typeface="Verdana" panose="020B0604030504040204" pitchFamily="34" charset="0"/>
                <a:ea typeface="Verdana" panose="020B0604030504040204" pitchFamily="34" charset="0"/>
              </a:rPr>
              <a:t>Project team and cooperation arrangements</a:t>
            </a:r>
            <a:r>
              <a:rPr lang="en-IE" sz="2000" b="1" dirty="0">
                <a:solidFill>
                  <a:schemeClr val="tx2"/>
                </a:solidFill>
                <a:latin typeface="Verdana" panose="020B0604030504040204" pitchFamily="34" charset="0"/>
                <a:ea typeface="Verdana" panose="020B0604030504040204" pitchFamily="34" charset="0"/>
              </a:rPr>
              <a:t>:</a:t>
            </a:r>
            <a:r>
              <a:rPr lang="en-IE" sz="2000" dirty="0">
                <a:solidFill>
                  <a:schemeClr val="tx2"/>
                </a:solidFill>
                <a:latin typeface="Verdana" panose="020B0604030504040204" pitchFamily="34" charset="0"/>
                <a:ea typeface="Verdana" panose="020B0604030504040204" pitchFamily="34" charset="0"/>
              </a:rPr>
              <a:t> </a:t>
            </a:r>
            <a:r>
              <a:rPr lang="en-IE" sz="1600" dirty="0">
                <a:solidFill>
                  <a:schemeClr val="tx2"/>
                </a:solidFill>
                <a:latin typeface="Verdana" panose="020B0604030504040204" pitchFamily="34" charset="0"/>
                <a:ea typeface="Verdana" panose="020B0604030504040204" pitchFamily="34" charset="0"/>
              </a:rPr>
              <a:t>quality of the consortium and project teams; appropriate procedures and problem-solving mechanisms for cooperating within the project teams and consortium (</a:t>
            </a:r>
            <a:r>
              <a:rPr lang="en-IE" sz="1600" dirty="0">
                <a:solidFill>
                  <a:srgbClr val="FF0000"/>
                </a:solidFill>
                <a:latin typeface="Verdana" panose="020B0604030504040204" pitchFamily="34" charset="0"/>
                <a:ea typeface="Verdana" panose="020B0604030504040204" pitchFamily="34" charset="0"/>
              </a:rPr>
              <a:t>30 points</a:t>
            </a:r>
            <a:r>
              <a:rPr lang="en-IE" sz="1600" dirty="0">
                <a:solidFill>
                  <a:schemeClr val="tx2"/>
                </a:solidFill>
                <a:latin typeface="Verdana" panose="020B0604030504040204" pitchFamily="34" charset="0"/>
                <a:ea typeface="Verdana" panose="020B0604030504040204" pitchFamily="34" charset="0"/>
              </a:rPr>
              <a:t>)</a:t>
            </a:r>
            <a:endParaRPr lang="en-US" sz="1600" dirty="0">
              <a:solidFill>
                <a:schemeClr val="tx2"/>
              </a:solidFill>
              <a:latin typeface="Verdana" panose="020B0604030504040204" pitchFamily="34" charset="0"/>
              <a:ea typeface="Verdana" panose="020B0604030504040204" pitchFamily="34" charset="0"/>
            </a:endParaRPr>
          </a:p>
        </p:txBody>
      </p:sp>
      <p:sp>
        <p:nvSpPr>
          <p:cNvPr id="2" name="Title 1"/>
          <p:cNvSpPr>
            <a:spLocks noGrp="1"/>
          </p:cNvSpPr>
          <p:nvPr>
            <p:ph type="title"/>
          </p:nvPr>
        </p:nvSpPr>
        <p:spPr/>
        <p:txBody>
          <a:bodyPr/>
          <a:lstStyle/>
          <a:p>
            <a:r>
              <a:rPr lang="fr-BE" sz="3200" b="1" dirty="0" err="1"/>
              <a:t>Award</a:t>
            </a:r>
            <a:r>
              <a:rPr lang="fr-BE" sz="3200" b="1" dirty="0"/>
              <a:t> </a:t>
            </a:r>
            <a:r>
              <a:rPr lang="fr-BE" sz="3200" b="1" dirty="0" err="1"/>
              <a:t>Criteria</a:t>
            </a:r>
            <a:r>
              <a:rPr lang="fr-BE" sz="3200" b="1" dirty="0"/>
              <a:t> (I)</a:t>
            </a:r>
            <a:endParaRPr lang="en-GB" sz="3200" i="1" dirty="0">
              <a:solidFill>
                <a:srgbClr val="7030A0"/>
              </a:solidFill>
            </a:endParaRPr>
          </a:p>
        </p:txBody>
      </p:sp>
    </p:spTree>
    <p:extLst>
      <p:ext uri="{BB962C8B-B14F-4D97-AF65-F5344CB8AC3E}">
        <p14:creationId xmlns:p14="http://schemas.microsoft.com/office/powerpoint/2010/main" val="35475513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z="3200" b="1" dirty="0" err="1"/>
              <a:t>Award</a:t>
            </a:r>
            <a:r>
              <a:rPr lang="fr-BE" sz="3200" b="1" dirty="0"/>
              <a:t> </a:t>
            </a:r>
            <a:r>
              <a:rPr lang="fr-BE" sz="3200" b="1" dirty="0" err="1"/>
              <a:t>Criteria</a:t>
            </a:r>
            <a:r>
              <a:rPr lang="fr-BE" sz="3200" b="1" dirty="0"/>
              <a:t> (II)</a:t>
            </a:r>
            <a:endParaRPr lang="en-GB" sz="3200" i="1" dirty="0">
              <a:solidFill>
                <a:srgbClr val="7030A0"/>
              </a:solidFill>
            </a:endParaRPr>
          </a:p>
        </p:txBody>
      </p:sp>
      <p:sp>
        <p:nvSpPr>
          <p:cNvPr id="3" name="Content Placeholder 2"/>
          <p:cNvSpPr>
            <a:spLocks noGrp="1"/>
          </p:cNvSpPr>
          <p:nvPr>
            <p:ph type="subTitle" idx="4294967295"/>
          </p:nvPr>
        </p:nvSpPr>
        <p:spPr>
          <a:xfrm>
            <a:off x="1069947" y="1505296"/>
            <a:ext cx="10066337" cy="1375063"/>
          </a:xfrm>
        </p:spPr>
        <p:txBody>
          <a:bodyPr>
            <a:noAutofit/>
          </a:bodyPr>
          <a:lstStyle/>
          <a:p>
            <a:pPr marL="342900" lvl="0" indent="-342900">
              <a:buFont typeface="Arial" panose="020B0604020202020204" pitchFamily="34" charset="0"/>
              <a:buChar char="•"/>
            </a:pPr>
            <a:r>
              <a:rPr lang="en-IE" sz="2000" b="1" dirty="0">
                <a:solidFill>
                  <a:srgbClr val="FF0000"/>
                </a:solidFill>
                <a:latin typeface="Verdana" panose="020B0604030504040204" pitchFamily="34" charset="0"/>
                <a:ea typeface="Verdana" panose="020B0604030504040204" pitchFamily="34" charset="0"/>
              </a:rPr>
              <a:t>Impact:</a:t>
            </a:r>
            <a:r>
              <a:rPr lang="en-IE" sz="2000" dirty="0">
                <a:latin typeface="Verdana" panose="020B0604030504040204" pitchFamily="34" charset="0"/>
                <a:ea typeface="Verdana" panose="020B0604030504040204" pitchFamily="34" charset="0"/>
              </a:rPr>
              <a:t> </a:t>
            </a:r>
            <a:r>
              <a:rPr lang="en-IE" sz="2000" dirty="0">
                <a:solidFill>
                  <a:schemeClr val="tx2"/>
                </a:solidFill>
                <a:latin typeface="Verdana" panose="020B0604030504040204" pitchFamily="34" charset="0"/>
                <a:ea typeface="Verdana" panose="020B0604030504040204" pitchFamily="34" charset="0"/>
              </a:rPr>
              <a:t>ambition and expected long-term impact of results on target groups/general public; appropriate dissemination strategy for ensuring sustainability and long-term impact; sustainability of results after EU funding ends (</a:t>
            </a:r>
            <a:r>
              <a:rPr lang="en-IE" sz="2000" dirty="0">
                <a:solidFill>
                  <a:srgbClr val="FF0000"/>
                </a:solidFill>
                <a:latin typeface="Verdana" panose="020B0604030504040204" pitchFamily="34" charset="0"/>
                <a:ea typeface="Verdana" panose="020B0604030504040204" pitchFamily="34" charset="0"/>
              </a:rPr>
              <a:t>10 points</a:t>
            </a:r>
            <a:r>
              <a:rPr lang="en-IE" sz="2000" dirty="0">
                <a:solidFill>
                  <a:schemeClr val="tx2"/>
                </a:solidFill>
                <a:latin typeface="Verdana" panose="020B0604030504040204" pitchFamily="34" charset="0"/>
                <a:ea typeface="Verdana" panose="020B0604030504040204" pitchFamily="34" charset="0"/>
              </a:rPr>
              <a:t>).</a:t>
            </a:r>
          </a:p>
          <a:p>
            <a:pPr lvl="0"/>
            <a:endParaRPr lang="en-US" dirty="0"/>
          </a:p>
          <a:p>
            <a:pPr marL="685800" indent="0" algn="just">
              <a:spcAft>
                <a:spcPts val="1000"/>
              </a:spcAft>
              <a:buNone/>
            </a:pPr>
            <a:r>
              <a:rPr lang="en-GB" dirty="0">
                <a:latin typeface="Verdana" panose="020B0604030504040204" pitchFamily="34" charset="0"/>
                <a:ea typeface="Calibri" panose="020F0502020204030204" pitchFamily="34" charset="0"/>
                <a:cs typeface="Times New Roman" panose="02020603050405020304" pitchFamily="18" charset="0"/>
              </a:rPr>
              <a:t> </a:t>
            </a:r>
            <a:endParaRPr lang="en-US" dirty="0">
              <a:latin typeface="Verdana" panose="020B0604030504040204" pitchFamily="34" charset="0"/>
              <a:ea typeface="Times New Roman" panose="02020603050405020304" pitchFamily="18" charset="0"/>
              <a:cs typeface="Times New Roman" panose="02020603050405020304" pitchFamily="18" charset="0"/>
            </a:endParaRPr>
          </a:p>
          <a:p>
            <a:pPr marL="685800" indent="0" algn="just">
              <a:spcAft>
                <a:spcPts val="1000"/>
              </a:spcAft>
              <a:buNone/>
            </a:pPr>
            <a:r>
              <a:rPr lang="de-DE" dirty="0">
                <a:latin typeface="Verdana" panose="020B0604030504040204" pitchFamily="34" charset="0"/>
                <a:ea typeface="Times New Roman" panose="02020603050405020304" pitchFamily="18" charset="0"/>
                <a:cs typeface="Times New Roman" panose="02020603050405020304" pitchFamily="18" charset="0"/>
              </a:rPr>
              <a:t> </a:t>
            </a:r>
            <a:endParaRPr lang="en-US" dirty="0">
              <a:latin typeface="Verdana" panose="020B0604030504040204" pitchFamily="34" charset="0"/>
              <a:ea typeface="Times New Roman" panose="02020603050405020304" pitchFamily="18" charset="0"/>
              <a:cs typeface="Times New Roman" panose="02020603050405020304" pitchFamily="18" charset="0"/>
            </a:endParaRPr>
          </a:p>
          <a:p>
            <a:pPr marL="685800" indent="0" algn="just">
              <a:spcAft>
                <a:spcPts val="1000"/>
              </a:spcAft>
              <a:buNone/>
            </a:pPr>
            <a:r>
              <a:rPr lang="de-DE" dirty="0">
                <a:latin typeface="Verdana" panose="020B0604030504040204" pitchFamily="34" charset="0"/>
                <a:ea typeface="Times New Roman" panose="02020603050405020304" pitchFamily="18" charset="0"/>
                <a:cs typeface="Times New Roman" panose="02020603050405020304" pitchFamily="18" charset="0"/>
              </a:rPr>
              <a:t> </a:t>
            </a:r>
            <a:endParaRPr lang="en-US" dirty="0">
              <a:latin typeface="Verdana" panose="020B0604030504040204" pitchFamily="34" charset="0"/>
              <a:ea typeface="Times New Roman" panose="02020603050405020304" pitchFamily="18" charset="0"/>
              <a:cs typeface="Times New Roman" panose="02020603050405020304" pitchFamily="18" charset="0"/>
            </a:endParaRPr>
          </a:p>
          <a:p>
            <a:pPr marL="685800" indent="0" algn="just">
              <a:spcAft>
                <a:spcPts val="1000"/>
              </a:spcAft>
              <a:buNone/>
            </a:pPr>
            <a:endParaRPr lang="en-US" dirty="0">
              <a:latin typeface="Verdana" panose="020B0604030504040204" pitchFamily="34" charset="0"/>
              <a:ea typeface="Times New Roman" panose="02020603050405020304" pitchFamily="18" charset="0"/>
              <a:cs typeface="Times New Roman" panose="02020603050405020304" pitchFamily="18" charset="0"/>
            </a:endParaRPr>
          </a:p>
          <a:p>
            <a:pPr marL="685800" indent="0" algn="just">
              <a:spcAft>
                <a:spcPts val="1000"/>
              </a:spcAft>
              <a:buNone/>
            </a:pPr>
            <a:r>
              <a:rPr lang="de-DE" dirty="0">
                <a:latin typeface="Verdana" panose="020B0604030504040204" pitchFamily="34" charset="0"/>
                <a:ea typeface="Times New Roman" panose="02020603050405020304" pitchFamily="18" charset="0"/>
                <a:cs typeface="Times New Roman" panose="02020603050405020304" pitchFamily="18" charset="0"/>
              </a:rPr>
              <a:t> </a:t>
            </a:r>
            <a:endParaRPr lang="en-US" dirty="0">
              <a:latin typeface="Verdana" panose="020B0604030504040204" pitchFamily="34" charset="0"/>
              <a:ea typeface="Times New Roman" panose="02020603050405020304" pitchFamily="18" charset="0"/>
              <a:cs typeface="Times New Roman" panose="02020603050405020304" pitchFamily="18" charset="0"/>
            </a:endParaRPr>
          </a:p>
          <a:p>
            <a:pPr marL="685800" indent="0" algn="just">
              <a:spcAft>
                <a:spcPts val="1000"/>
              </a:spcAft>
              <a:buNone/>
            </a:pPr>
            <a:r>
              <a:rPr lang="de-DE" dirty="0">
                <a:latin typeface="Verdana" panose="020B0604030504040204" pitchFamily="34" charset="0"/>
                <a:ea typeface="Times New Roman" panose="02020603050405020304" pitchFamily="18" charset="0"/>
                <a:cs typeface="Times New Roman" panose="02020603050405020304" pitchFamily="18" charset="0"/>
              </a:rPr>
              <a:t> </a:t>
            </a:r>
            <a:endParaRPr lang="en-US" dirty="0">
              <a:latin typeface="Verdana" panose="020B0604030504040204" pitchFamily="34" charset="0"/>
              <a:ea typeface="Times New Roman" panose="02020603050405020304" pitchFamily="18" charset="0"/>
              <a:cs typeface="Times New Roman" panose="02020603050405020304" pitchFamily="18" charset="0"/>
            </a:endParaRPr>
          </a:p>
          <a:p>
            <a:pPr algn="just">
              <a:spcAft>
                <a:spcPts val="0"/>
              </a:spcAft>
            </a:pPr>
            <a:endParaRPr lang="en-GB" dirty="0"/>
          </a:p>
        </p:txBody>
      </p:sp>
      <p:graphicFrame>
        <p:nvGraphicFramePr>
          <p:cNvPr id="5" name="Table 4"/>
          <p:cNvGraphicFramePr>
            <a:graphicFrameLocks noGrp="1"/>
          </p:cNvGraphicFramePr>
          <p:nvPr/>
        </p:nvGraphicFramePr>
        <p:xfrm>
          <a:off x="2586162" y="3166074"/>
          <a:ext cx="7033905" cy="2743200"/>
        </p:xfrm>
        <a:graphic>
          <a:graphicData uri="http://schemas.openxmlformats.org/drawingml/2006/table">
            <a:tbl>
              <a:tblPr firstRow="1" firstCol="1" bandRow="1"/>
              <a:tblGrid>
                <a:gridCol w="4925958">
                  <a:extLst>
                    <a:ext uri="{9D8B030D-6E8A-4147-A177-3AD203B41FA5}">
                      <a16:colId xmlns:a16="http://schemas.microsoft.com/office/drawing/2014/main" val="1939314420"/>
                    </a:ext>
                  </a:extLst>
                </a:gridCol>
                <a:gridCol w="1030497">
                  <a:extLst>
                    <a:ext uri="{9D8B030D-6E8A-4147-A177-3AD203B41FA5}">
                      <a16:colId xmlns:a16="http://schemas.microsoft.com/office/drawing/2014/main" val="3481703816"/>
                    </a:ext>
                  </a:extLst>
                </a:gridCol>
                <a:gridCol w="1077450">
                  <a:extLst>
                    <a:ext uri="{9D8B030D-6E8A-4147-A177-3AD203B41FA5}">
                      <a16:colId xmlns:a16="http://schemas.microsoft.com/office/drawing/2014/main" val="157102395"/>
                    </a:ext>
                  </a:extLst>
                </a:gridCol>
              </a:tblGrid>
              <a:tr h="0">
                <a:tc>
                  <a:txBody>
                    <a:bodyPr/>
                    <a:lstStyle/>
                    <a:p>
                      <a:pPr algn="l">
                        <a:spcBef>
                          <a:spcPts val="600"/>
                        </a:spcBef>
                        <a:spcAft>
                          <a:spcPts val="600"/>
                        </a:spcAft>
                      </a:pPr>
                      <a:r>
                        <a:rPr lang="en-US" sz="2000" b="1" dirty="0">
                          <a:solidFill>
                            <a:srgbClr val="595959"/>
                          </a:solidFill>
                          <a:effectLst/>
                          <a:latin typeface="Times New Roman" panose="02020603050405020304" pitchFamily="18" charset="0"/>
                          <a:ea typeface="Calibri" panose="020F0502020204030204" pitchFamily="34" charset="0"/>
                        </a:rPr>
                        <a:t>Award criteria</a:t>
                      </a:r>
                      <a:endParaRPr lang="en-US" sz="2000" dirty="0">
                        <a:effectLst/>
                        <a:latin typeface="Times New Roman" panose="02020603050405020304" pitchFamily="18" charset="0"/>
                        <a:ea typeface="Calibri" panose="020F0502020204030204" pitchFamily="34" charset="0"/>
                      </a:endParaRPr>
                    </a:p>
                  </a:txBody>
                  <a:tcPr marL="68580" marR="68580" marT="0" marB="0">
                    <a:lnL w="19050" cap="flat" cmpd="sng" algn="ctr">
                      <a:solidFill>
                        <a:srgbClr val="BFBFBF"/>
                      </a:solidFill>
                      <a:prstDash val="solid"/>
                      <a:round/>
                      <a:headEnd type="none" w="med" len="med"/>
                      <a:tailEnd type="none" w="med" len="med"/>
                    </a:lnL>
                    <a:lnR w="19050" cap="flat" cmpd="sng" algn="ctr">
                      <a:solidFill>
                        <a:srgbClr val="BFBFBF"/>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solidFill>
                      <a:srgbClr val="D9D9D9"/>
                    </a:solidFill>
                  </a:tcPr>
                </a:tc>
                <a:tc>
                  <a:txBody>
                    <a:bodyPr/>
                    <a:lstStyle/>
                    <a:p>
                      <a:pPr algn="ctr">
                        <a:spcBef>
                          <a:spcPts val="600"/>
                        </a:spcBef>
                        <a:spcAft>
                          <a:spcPts val="600"/>
                        </a:spcAft>
                      </a:pPr>
                      <a:r>
                        <a:rPr lang="en-US" sz="2000" b="1" dirty="0">
                          <a:solidFill>
                            <a:srgbClr val="595959"/>
                          </a:solidFill>
                          <a:effectLst/>
                          <a:latin typeface="Times New Roman" panose="02020603050405020304" pitchFamily="18" charset="0"/>
                          <a:ea typeface="Calibri" panose="020F0502020204030204" pitchFamily="34" charset="0"/>
                        </a:rPr>
                        <a:t>Min pass score</a:t>
                      </a:r>
                      <a:endParaRPr lang="en-US" sz="2000" dirty="0">
                        <a:effectLst/>
                        <a:latin typeface="Times New Roman" panose="02020603050405020304" pitchFamily="18" charset="0"/>
                        <a:ea typeface="Calibri" panose="020F0502020204030204" pitchFamily="34" charset="0"/>
                      </a:endParaRPr>
                    </a:p>
                  </a:txBody>
                  <a:tcPr marL="68580" marR="68580" marT="0" marB="0">
                    <a:lnL w="19050" cap="flat" cmpd="sng" algn="ctr">
                      <a:solidFill>
                        <a:srgbClr val="BFBFBF"/>
                      </a:solidFill>
                      <a:prstDash val="solid"/>
                      <a:round/>
                      <a:headEnd type="none" w="med" len="med"/>
                      <a:tailEnd type="none" w="med" len="med"/>
                    </a:lnL>
                    <a:lnR w="19050" cap="flat" cmpd="sng" algn="ctr">
                      <a:solidFill>
                        <a:srgbClr val="BFBFBF"/>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solidFill>
                      <a:srgbClr val="D9D9D9"/>
                    </a:solidFill>
                  </a:tcPr>
                </a:tc>
                <a:tc>
                  <a:txBody>
                    <a:bodyPr/>
                    <a:lstStyle/>
                    <a:p>
                      <a:pPr algn="ctr">
                        <a:spcBef>
                          <a:spcPts val="600"/>
                        </a:spcBef>
                        <a:spcAft>
                          <a:spcPts val="600"/>
                        </a:spcAft>
                      </a:pPr>
                      <a:r>
                        <a:rPr lang="en-US" sz="2000" b="1" dirty="0">
                          <a:solidFill>
                            <a:srgbClr val="595959"/>
                          </a:solidFill>
                          <a:effectLst/>
                          <a:latin typeface="Times New Roman" panose="02020603050405020304" pitchFamily="18" charset="0"/>
                          <a:ea typeface="Calibri" panose="020F0502020204030204" pitchFamily="34" charset="0"/>
                        </a:rPr>
                        <a:t>Max score</a:t>
                      </a:r>
                      <a:endParaRPr lang="en-US" sz="2000" dirty="0">
                        <a:effectLst/>
                        <a:latin typeface="Times New Roman" panose="02020603050405020304" pitchFamily="18" charset="0"/>
                        <a:ea typeface="Calibri" panose="020F0502020204030204" pitchFamily="34" charset="0"/>
                      </a:endParaRPr>
                    </a:p>
                  </a:txBody>
                  <a:tcPr marL="68580" marR="68580" marT="0" marB="0">
                    <a:lnL w="19050" cap="flat" cmpd="sng" algn="ctr">
                      <a:solidFill>
                        <a:srgbClr val="BFBFBF"/>
                      </a:solidFill>
                      <a:prstDash val="solid"/>
                      <a:round/>
                      <a:headEnd type="none" w="med" len="med"/>
                      <a:tailEnd type="none" w="med" len="med"/>
                    </a:lnL>
                    <a:lnR w="19050" cap="flat" cmpd="sng" algn="ctr">
                      <a:solidFill>
                        <a:srgbClr val="BFBFBF"/>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solidFill>
                      <a:srgbClr val="D9D9D9"/>
                    </a:solidFill>
                  </a:tcPr>
                </a:tc>
                <a:extLst>
                  <a:ext uri="{0D108BD9-81ED-4DB2-BD59-A6C34878D82A}">
                    <a16:rowId xmlns:a16="http://schemas.microsoft.com/office/drawing/2014/main" val="3512340748"/>
                  </a:ext>
                </a:extLst>
              </a:tr>
              <a:tr h="0">
                <a:tc>
                  <a:txBody>
                    <a:bodyPr/>
                    <a:lstStyle/>
                    <a:p>
                      <a:pPr algn="l">
                        <a:spcBef>
                          <a:spcPts val="600"/>
                        </a:spcBef>
                        <a:spcAft>
                          <a:spcPts val="600"/>
                        </a:spcAft>
                      </a:pPr>
                      <a:r>
                        <a:rPr lang="en-US" sz="2000" dirty="0">
                          <a:solidFill>
                            <a:srgbClr val="595959"/>
                          </a:solidFill>
                          <a:effectLst/>
                          <a:latin typeface="Times New Roman" panose="02020603050405020304" pitchFamily="18" charset="0"/>
                          <a:ea typeface="Calibri" panose="020F0502020204030204" pitchFamily="34" charset="0"/>
                        </a:rPr>
                        <a:t>Relevance </a:t>
                      </a:r>
                      <a:endParaRPr lang="en-US" sz="2000" dirty="0">
                        <a:effectLst/>
                        <a:latin typeface="Times New Roman" panose="02020603050405020304" pitchFamily="18" charset="0"/>
                        <a:ea typeface="Calibri" panose="020F0502020204030204" pitchFamily="34" charset="0"/>
                      </a:endParaRPr>
                    </a:p>
                  </a:txBody>
                  <a:tcPr marL="68580" marR="68580" marT="0" marB="0">
                    <a:lnL w="19050" cap="flat" cmpd="sng" algn="ctr">
                      <a:solidFill>
                        <a:srgbClr val="BFBFBF"/>
                      </a:solidFill>
                      <a:prstDash val="solid"/>
                      <a:round/>
                      <a:headEnd type="none" w="med" len="med"/>
                      <a:tailEnd type="none" w="med" len="med"/>
                    </a:lnL>
                    <a:lnR w="19050" cap="flat" cmpd="sng" algn="ctr">
                      <a:solidFill>
                        <a:srgbClr val="BFBFBF"/>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solidFill>
                      <a:srgbClr val="F2F2F2"/>
                    </a:solidFill>
                  </a:tcPr>
                </a:tc>
                <a:tc>
                  <a:txBody>
                    <a:bodyPr/>
                    <a:lstStyle/>
                    <a:p>
                      <a:pPr algn="ctr">
                        <a:spcBef>
                          <a:spcPts val="600"/>
                        </a:spcBef>
                        <a:spcAft>
                          <a:spcPts val="600"/>
                        </a:spcAft>
                      </a:pPr>
                      <a:r>
                        <a:rPr lang="en-US" sz="2000">
                          <a:solidFill>
                            <a:srgbClr val="595959"/>
                          </a:solidFill>
                          <a:effectLst/>
                          <a:latin typeface="Times New Roman" panose="02020603050405020304" pitchFamily="18" charset="0"/>
                          <a:ea typeface="Calibri" panose="020F0502020204030204" pitchFamily="34" charset="0"/>
                        </a:rPr>
                        <a:t>21</a:t>
                      </a:r>
                      <a:endParaRPr lang="en-US" sz="2000">
                        <a:effectLst/>
                        <a:latin typeface="Times New Roman" panose="02020603050405020304" pitchFamily="18" charset="0"/>
                        <a:ea typeface="Calibri" panose="020F0502020204030204" pitchFamily="34" charset="0"/>
                      </a:endParaRPr>
                    </a:p>
                  </a:txBody>
                  <a:tcPr marL="68580" marR="68580" marT="0" marB="0">
                    <a:lnL w="19050" cap="flat" cmpd="sng" algn="ctr">
                      <a:solidFill>
                        <a:srgbClr val="BFBFBF"/>
                      </a:solidFill>
                      <a:prstDash val="solid"/>
                      <a:round/>
                      <a:headEnd type="none" w="med" len="med"/>
                      <a:tailEnd type="none" w="med" len="med"/>
                    </a:lnL>
                    <a:lnR w="19050" cap="flat" cmpd="sng" algn="ctr">
                      <a:solidFill>
                        <a:srgbClr val="BFBFBF"/>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solidFill>
                      <a:srgbClr val="F2F2F2"/>
                    </a:solidFill>
                  </a:tcPr>
                </a:tc>
                <a:tc>
                  <a:txBody>
                    <a:bodyPr/>
                    <a:lstStyle/>
                    <a:p>
                      <a:pPr algn="ctr">
                        <a:spcBef>
                          <a:spcPts val="600"/>
                        </a:spcBef>
                        <a:spcAft>
                          <a:spcPts val="600"/>
                        </a:spcAft>
                      </a:pPr>
                      <a:r>
                        <a:rPr lang="en-US" sz="2000">
                          <a:solidFill>
                            <a:srgbClr val="595959"/>
                          </a:solidFill>
                          <a:effectLst/>
                          <a:latin typeface="Times New Roman" panose="02020603050405020304" pitchFamily="18" charset="0"/>
                          <a:ea typeface="Calibri" panose="020F0502020204030204" pitchFamily="34" charset="0"/>
                        </a:rPr>
                        <a:t>30</a:t>
                      </a:r>
                      <a:endParaRPr lang="en-US" sz="2000">
                        <a:effectLst/>
                        <a:latin typeface="Times New Roman" panose="02020603050405020304" pitchFamily="18" charset="0"/>
                        <a:ea typeface="Calibri" panose="020F0502020204030204" pitchFamily="34" charset="0"/>
                      </a:endParaRPr>
                    </a:p>
                  </a:txBody>
                  <a:tcPr marL="68580" marR="68580" marT="0" marB="0">
                    <a:lnL w="19050" cap="flat" cmpd="sng" algn="ctr">
                      <a:solidFill>
                        <a:srgbClr val="BFBFBF"/>
                      </a:solidFill>
                      <a:prstDash val="solid"/>
                      <a:round/>
                      <a:headEnd type="none" w="med" len="med"/>
                      <a:tailEnd type="none" w="med" len="med"/>
                    </a:lnL>
                    <a:lnR w="19050" cap="flat" cmpd="sng" algn="ctr">
                      <a:solidFill>
                        <a:srgbClr val="BFBFBF"/>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1760674859"/>
                  </a:ext>
                </a:extLst>
              </a:tr>
              <a:tr h="0">
                <a:tc>
                  <a:txBody>
                    <a:bodyPr/>
                    <a:lstStyle/>
                    <a:p>
                      <a:pPr algn="l">
                        <a:spcBef>
                          <a:spcPts val="600"/>
                        </a:spcBef>
                        <a:spcAft>
                          <a:spcPts val="600"/>
                        </a:spcAft>
                      </a:pPr>
                      <a:r>
                        <a:rPr lang="en-IE" sz="2000" dirty="0">
                          <a:solidFill>
                            <a:srgbClr val="595959"/>
                          </a:solidFill>
                          <a:effectLst/>
                          <a:latin typeface="Times New Roman" panose="02020603050405020304" pitchFamily="18" charset="0"/>
                          <a:ea typeface="Calibri" panose="020F0502020204030204" pitchFamily="34" charset="0"/>
                        </a:rPr>
                        <a:t>Quality — Project design and implementation</a:t>
                      </a:r>
                      <a:endParaRPr lang="en-US" sz="2000" dirty="0">
                        <a:effectLst/>
                        <a:latin typeface="Times New Roman" panose="02020603050405020304" pitchFamily="18" charset="0"/>
                        <a:ea typeface="Calibri" panose="020F0502020204030204" pitchFamily="34" charset="0"/>
                      </a:endParaRPr>
                    </a:p>
                  </a:txBody>
                  <a:tcPr marL="68580" marR="68580" marT="0" marB="0">
                    <a:lnL w="19050" cap="flat" cmpd="sng" algn="ctr">
                      <a:solidFill>
                        <a:srgbClr val="BFBFBF"/>
                      </a:solidFill>
                      <a:prstDash val="solid"/>
                      <a:round/>
                      <a:headEnd type="none" w="med" len="med"/>
                      <a:tailEnd type="none" w="med" len="med"/>
                    </a:lnL>
                    <a:lnR w="19050" cap="flat" cmpd="sng" algn="ctr">
                      <a:solidFill>
                        <a:srgbClr val="BFBFBF"/>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solidFill>
                      <a:srgbClr val="F2F2F2"/>
                    </a:solidFill>
                  </a:tcPr>
                </a:tc>
                <a:tc>
                  <a:txBody>
                    <a:bodyPr/>
                    <a:lstStyle/>
                    <a:p>
                      <a:pPr algn="ctr">
                        <a:spcBef>
                          <a:spcPts val="600"/>
                        </a:spcBef>
                        <a:spcAft>
                          <a:spcPts val="600"/>
                        </a:spcAft>
                      </a:pPr>
                      <a:r>
                        <a:rPr lang="en-US" sz="2000">
                          <a:solidFill>
                            <a:srgbClr val="595959"/>
                          </a:solidFill>
                          <a:effectLst/>
                          <a:latin typeface="Times New Roman" panose="02020603050405020304" pitchFamily="18" charset="0"/>
                          <a:ea typeface="Calibri" panose="020F0502020204030204" pitchFamily="34" charset="0"/>
                        </a:rPr>
                        <a:t>21</a:t>
                      </a:r>
                      <a:endParaRPr lang="en-US" sz="2000">
                        <a:effectLst/>
                        <a:latin typeface="Times New Roman" panose="02020603050405020304" pitchFamily="18" charset="0"/>
                        <a:ea typeface="Calibri" panose="020F0502020204030204" pitchFamily="34" charset="0"/>
                      </a:endParaRPr>
                    </a:p>
                  </a:txBody>
                  <a:tcPr marL="68580" marR="68580" marT="0" marB="0">
                    <a:lnL w="19050" cap="flat" cmpd="sng" algn="ctr">
                      <a:solidFill>
                        <a:srgbClr val="BFBFBF"/>
                      </a:solidFill>
                      <a:prstDash val="solid"/>
                      <a:round/>
                      <a:headEnd type="none" w="med" len="med"/>
                      <a:tailEnd type="none" w="med" len="med"/>
                    </a:lnL>
                    <a:lnR w="19050" cap="flat" cmpd="sng" algn="ctr">
                      <a:solidFill>
                        <a:srgbClr val="BFBFBF"/>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solidFill>
                      <a:srgbClr val="F2F2F2"/>
                    </a:solidFill>
                  </a:tcPr>
                </a:tc>
                <a:tc>
                  <a:txBody>
                    <a:bodyPr/>
                    <a:lstStyle/>
                    <a:p>
                      <a:pPr algn="ctr">
                        <a:spcBef>
                          <a:spcPts val="600"/>
                        </a:spcBef>
                        <a:spcAft>
                          <a:spcPts val="600"/>
                        </a:spcAft>
                      </a:pPr>
                      <a:r>
                        <a:rPr lang="en-US" sz="2000">
                          <a:solidFill>
                            <a:srgbClr val="595959"/>
                          </a:solidFill>
                          <a:effectLst/>
                          <a:latin typeface="Times New Roman" panose="02020603050405020304" pitchFamily="18" charset="0"/>
                          <a:ea typeface="Calibri" panose="020F0502020204030204" pitchFamily="34" charset="0"/>
                        </a:rPr>
                        <a:t>30</a:t>
                      </a:r>
                      <a:endParaRPr lang="en-US" sz="2000">
                        <a:effectLst/>
                        <a:latin typeface="Times New Roman" panose="02020603050405020304" pitchFamily="18" charset="0"/>
                        <a:ea typeface="Calibri" panose="020F0502020204030204" pitchFamily="34" charset="0"/>
                      </a:endParaRPr>
                    </a:p>
                  </a:txBody>
                  <a:tcPr marL="68580" marR="68580" marT="0" marB="0">
                    <a:lnL w="19050" cap="flat" cmpd="sng" algn="ctr">
                      <a:solidFill>
                        <a:srgbClr val="BFBFBF"/>
                      </a:solidFill>
                      <a:prstDash val="solid"/>
                      <a:round/>
                      <a:headEnd type="none" w="med" len="med"/>
                      <a:tailEnd type="none" w="med" len="med"/>
                    </a:lnL>
                    <a:lnR w="19050" cap="flat" cmpd="sng" algn="ctr">
                      <a:solidFill>
                        <a:srgbClr val="BFBFBF"/>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1182039916"/>
                  </a:ext>
                </a:extLst>
              </a:tr>
              <a:tr h="0">
                <a:tc>
                  <a:txBody>
                    <a:bodyPr/>
                    <a:lstStyle/>
                    <a:p>
                      <a:pPr algn="l">
                        <a:spcBef>
                          <a:spcPts val="600"/>
                        </a:spcBef>
                        <a:spcAft>
                          <a:spcPts val="600"/>
                        </a:spcAft>
                      </a:pPr>
                      <a:r>
                        <a:rPr lang="en-IE" sz="2000" dirty="0">
                          <a:solidFill>
                            <a:srgbClr val="595959"/>
                          </a:solidFill>
                          <a:effectLst/>
                          <a:latin typeface="Times New Roman" panose="02020603050405020304" pitchFamily="18" charset="0"/>
                          <a:ea typeface="Calibri" panose="020F0502020204030204" pitchFamily="34" charset="0"/>
                        </a:rPr>
                        <a:t>Quality — Project team and cooperation arrangements</a:t>
                      </a:r>
                      <a:endParaRPr lang="en-US" sz="2000" dirty="0">
                        <a:effectLst/>
                        <a:latin typeface="Times New Roman" panose="02020603050405020304" pitchFamily="18" charset="0"/>
                        <a:ea typeface="Calibri" panose="020F0502020204030204" pitchFamily="34" charset="0"/>
                      </a:endParaRPr>
                    </a:p>
                  </a:txBody>
                  <a:tcPr marL="68580" marR="68580" marT="0" marB="0">
                    <a:lnL w="19050" cap="flat" cmpd="sng" algn="ctr">
                      <a:solidFill>
                        <a:srgbClr val="BFBFBF"/>
                      </a:solidFill>
                      <a:prstDash val="solid"/>
                      <a:round/>
                      <a:headEnd type="none" w="med" len="med"/>
                      <a:tailEnd type="none" w="med" len="med"/>
                    </a:lnL>
                    <a:lnR w="19050" cap="flat" cmpd="sng" algn="ctr">
                      <a:solidFill>
                        <a:srgbClr val="BFBFBF"/>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solidFill>
                      <a:srgbClr val="F2F2F2"/>
                    </a:solidFill>
                  </a:tcPr>
                </a:tc>
                <a:tc>
                  <a:txBody>
                    <a:bodyPr/>
                    <a:lstStyle/>
                    <a:p>
                      <a:pPr algn="ctr">
                        <a:spcBef>
                          <a:spcPts val="600"/>
                        </a:spcBef>
                        <a:spcAft>
                          <a:spcPts val="600"/>
                        </a:spcAft>
                      </a:pPr>
                      <a:r>
                        <a:rPr lang="en-US" sz="2000" dirty="0">
                          <a:solidFill>
                            <a:srgbClr val="595959"/>
                          </a:solidFill>
                          <a:effectLst/>
                          <a:latin typeface="Times New Roman" panose="02020603050405020304" pitchFamily="18" charset="0"/>
                          <a:ea typeface="Calibri" panose="020F0502020204030204" pitchFamily="34" charset="0"/>
                        </a:rPr>
                        <a:t>21</a:t>
                      </a:r>
                      <a:endParaRPr lang="en-US" sz="2000" dirty="0">
                        <a:effectLst/>
                        <a:latin typeface="Times New Roman" panose="02020603050405020304" pitchFamily="18" charset="0"/>
                        <a:ea typeface="Calibri" panose="020F0502020204030204" pitchFamily="34" charset="0"/>
                      </a:endParaRPr>
                    </a:p>
                  </a:txBody>
                  <a:tcPr marL="68580" marR="68580" marT="0" marB="0">
                    <a:lnL w="19050" cap="flat" cmpd="sng" algn="ctr">
                      <a:solidFill>
                        <a:srgbClr val="BFBFBF"/>
                      </a:solidFill>
                      <a:prstDash val="solid"/>
                      <a:round/>
                      <a:headEnd type="none" w="med" len="med"/>
                      <a:tailEnd type="none" w="med" len="med"/>
                    </a:lnL>
                    <a:lnR w="19050" cap="flat" cmpd="sng" algn="ctr">
                      <a:solidFill>
                        <a:srgbClr val="BFBFBF"/>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solidFill>
                      <a:srgbClr val="F2F2F2"/>
                    </a:solidFill>
                  </a:tcPr>
                </a:tc>
                <a:tc>
                  <a:txBody>
                    <a:bodyPr/>
                    <a:lstStyle/>
                    <a:p>
                      <a:pPr algn="ctr">
                        <a:spcBef>
                          <a:spcPts val="600"/>
                        </a:spcBef>
                        <a:spcAft>
                          <a:spcPts val="600"/>
                        </a:spcAft>
                      </a:pPr>
                      <a:r>
                        <a:rPr lang="en-US" sz="2000" dirty="0">
                          <a:solidFill>
                            <a:srgbClr val="595959"/>
                          </a:solidFill>
                          <a:effectLst/>
                          <a:latin typeface="Times New Roman" panose="02020603050405020304" pitchFamily="18" charset="0"/>
                          <a:ea typeface="Calibri" panose="020F0502020204030204" pitchFamily="34" charset="0"/>
                        </a:rPr>
                        <a:t>30</a:t>
                      </a:r>
                      <a:endParaRPr lang="en-US" sz="2000" dirty="0">
                        <a:effectLst/>
                        <a:latin typeface="Times New Roman" panose="02020603050405020304" pitchFamily="18" charset="0"/>
                        <a:ea typeface="Calibri" panose="020F0502020204030204" pitchFamily="34" charset="0"/>
                      </a:endParaRPr>
                    </a:p>
                  </a:txBody>
                  <a:tcPr marL="68580" marR="68580" marT="0" marB="0">
                    <a:lnL w="19050" cap="flat" cmpd="sng" algn="ctr">
                      <a:solidFill>
                        <a:srgbClr val="BFBFBF"/>
                      </a:solidFill>
                      <a:prstDash val="solid"/>
                      <a:round/>
                      <a:headEnd type="none" w="med" len="med"/>
                      <a:tailEnd type="none" w="med" len="med"/>
                    </a:lnL>
                    <a:lnR w="19050" cap="flat" cmpd="sng" algn="ctr">
                      <a:solidFill>
                        <a:srgbClr val="BFBFBF"/>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3641136725"/>
                  </a:ext>
                </a:extLst>
              </a:tr>
              <a:tr h="0">
                <a:tc>
                  <a:txBody>
                    <a:bodyPr/>
                    <a:lstStyle/>
                    <a:p>
                      <a:pPr algn="l">
                        <a:spcBef>
                          <a:spcPts val="600"/>
                        </a:spcBef>
                        <a:spcAft>
                          <a:spcPts val="600"/>
                        </a:spcAft>
                      </a:pPr>
                      <a:r>
                        <a:rPr lang="en-US" sz="2000">
                          <a:solidFill>
                            <a:srgbClr val="595959"/>
                          </a:solidFill>
                          <a:effectLst/>
                          <a:latin typeface="Times New Roman" panose="02020603050405020304" pitchFamily="18" charset="0"/>
                          <a:ea typeface="Calibri" panose="020F0502020204030204" pitchFamily="34" charset="0"/>
                        </a:rPr>
                        <a:t>Impact</a:t>
                      </a:r>
                      <a:endParaRPr lang="en-US" sz="2000">
                        <a:effectLst/>
                        <a:latin typeface="Times New Roman" panose="02020603050405020304" pitchFamily="18" charset="0"/>
                        <a:ea typeface="Calibri" panose="020F0502020204030204" pitchFamily="34" charset="0"/>
                      </a:endParaRPr>
                    </a:p>
                  </a:txBody>
                  <a:tcPr marL="68580" marR="68580" marT="0" marB="0">
                    <a:lnL w="19050" cap="flat" cmpd="sng" algn="ctr">
                      <a:solidFill>
                        <a:srgbClr val="BFBFBF"/>
                      </a:solidFill>
                      <a:prstDash val="solid"/>
                      <a:round/>
                      <a:headEnd type="none" w="med" len="med"/>
                      <a:tailEnd type="none" w="med" len="med"/>
                    </a:lnL>
                    <a:lnR w="19050" cap="flat" cmpd="sng" algn="ctr">
                      <a:solidFill>
                        <a:srgbClr val="BFBFBF"/>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solidFill>
                      <a:srgbClr val="F2F2F2"/>
                    </a:solidFill>
                  </a:tcPr>
                </a:tc>
                <a:tc>
                  <a:txBody>
                    <a:bodyPr/>
                    <a:lstStyle/>
                    <a:p>
                      <a:pPr algn="ctr">
                        <a:spcBef>
                          <a:spcPts val="600"/>
                        </a:spcBef>
                        <a:spcAft>
                          <a:spcPts val="600"/>
                        </a:spcAft>
                      </a:pPr>
                      <a:r>
                        <a:rPr lang="en-US" sz="2000">
                          <a:solidFill>
                            <a:srgbClr val="595959"/>
                          </a:solidFill>
                          <a:effectLst/>
                          <a:latin typeface="Times New Roman" panose="02020603050405020304" pitchFamily="18" charset="0"/>
                          <a:ea typeface="Calibri" panose="020F0502020204030204" pitchFamily="34" charset="0"/>
                        </a:rPr>
                        <a:t>7</a:t>
                      </a:r>
                      <a:endParaRPr lang="en-US" sz="2000">
                        <a:effectLst/>
                        <a:latin typeface="Times New Roman" panose="02020603050405020304" pitchFamily="18" charset="0"/>
                        <a:ea typeface="Calibri" panose="020F0502020204030204" pitchFamily="34" charset="0"/>
                      </a:endParaRPr>
                    </a:p>
                  </a:txBody>
                  <a:tcPr marL="68580" marR="68580" marT="0" marB="0">
                    <a:lnL w="19050" cap="flat" cmpd="sng" algn="ctr">
                      <a:solidFill>
                        <a:srgbClr val="BFBFBF"/>
                      </a:solidFill>
                      <a:prstDash val="solid"/>
                      <a:round/>
                      <a:headEnd type="none" w="med" len="med"/>
                      <a:tailEnd type="none" w="med" len="med"/>
                    </a:lnL>
                    <a:lnR w="19050" cap="flat" cmpd="sng" algn="ctr">
                      <a:solidFill>
                        <a:srgbClr val="BFBFBF"/>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solidFill>
                      <a:srgbClr val="F2F2F2"/>
                    </a:solidFill>
                  </a:tcPr>
                </a:tc>
                <a:tc>
                  <a:txBody>
                    <a:bodyPr/>
                    <a:lstStyle/>
                    <a:p>
                      <a:pPr algn="ctr">
                        <a:spcBef>
                          <a:spcPts val="600"/>
                        </a:spcBef>
                        <a:spcAft>
                          <a:spcPts val="600"/>
                        </a:spcAft>
                      </a:pPr>
                      <a:r>
                        <a:rPr lang="en-US" sz="2000" dirty="0">
                          <a:solidFill>
                            <a:srgbClr val="595959"/>
                          </a:solidFill>
                          <a:effectLst/>
                          <a:latin typeface="Times New Roman" panose="02020603050405020304" pitchFamily="18" charset="0"/>
                          <a:ea typeface="Calibri" panose="020F0502020204030204" pitchFamily="34" charset="0"/>
                        </a:rPr>
                        <a:t>10</a:t>
                      </a:r>
                      <a:endParaRPr lang="en-US" sz="2000" dirty="0">
                        <a:effectLst/>
                        <a:latin typeface="Times New Roman" panose="02020603050405020304" pitchFamily="18" charset="0"/>
                        <a:ea typeface="Calibri" panose="020F0502020204030204" pitchFamily="34" charset="0"/>
                      </a:endParaRPr>
                    </a:p>
                  </a:txBody>
                  <a:tcPr marL="68580" marR="68580" marT="0" marB="0">
                    <a:lnL w="19050" cap="flat" cmpd="sng" algn="ctr">
                      <a:solidFill>
                        <a:srgbClr val="BFBFBF"/>
                      </a:solidFill>
                      <a:prstDash val="solid"/>
                      <a:round/>
                      <a:headEnd type="none" w="med" len="med"/>
                      <a:tailEnd type="none" w="med" len="med"/>
                    </a:lnL>
                    <a:lnR w="19050" cap="flat" cmpd="sng" algn="ctr">
                      <a:solidFill>
                        <a:srgbClr val="BFBFBF"/>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2134300514"/>
                  </a:ext>
                </a:extLst>
              </a:tr>
              <a:tr h="0">
                <a:tc>
                  <a:txBody>
                    <a:bodyPr/>
                    <a:lstStyle/>
                    <a:p>
                      <a:pPr algn="l">
                        <a:spcBef>
                          <a:spcPts val="600"/>
                        </a:spcBef>
                        <a:spcAft>
                          <a:spcPts val="600"/>
                        </a:spcAft>
                      </a:pPr>
                      <a:r>
                        <a:rPr lang="en-US" sz="2000" b="1">
                          <a:solidFill>
                            <a:srgbClr val="595959"/>
                          </a:solidFill>
                          <a:effectLst/>
                          <a:latin typeface="Times New Roman" panose="02020603050405020304" pitchFamily="18" charset="0"/>
                          <a:ea typeface="Calibri" panose="020F0502020204030204" pitchFamily="34" charset="0"/>
                        </a:rPr>
                        <a:t>Overall (pass) scores</a:t>
                      </a:r>
                      <a:endParaRPr lang="en-US" sz="2000">
                        <a:effectLst/>
                        <a:latin typeface="Times New Roman" panose="02020603050405020304" pitchFamily="18" charset="0"/>
                        <a:ea typeface="Calibri" panose="020F0502020204030204" pitchFamily="34" charset="0"/>
                      </a:endParaRPr>
                    </a:p>
                  </a:txBody>
                  <a:tcPr marL="68580" marR="68580" marT="0" marB="0">
                    <a:lnL w="19050" cap="flat" cmpd="sng" algn="ctr">
                      <a:solidFill>
                        <a:srgbClr val="BFBFBF"/>
                      </a:solidFill>
                      <a:prstDash val="solid"/>
                      <a:round/>
                      <a:headEnd type="none" w="med" len="med"/>
                      <a:tailEnd type="none" w="med" len="med"/>
                    </a:lnL>
                    <a:lnR w="19050" cap="flat" cmpd="sng" algn="ctr">
                      <a:solidFill>
                        <a:srgbClr val="BFBFBF"/>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solidFill>
                      <a:srgbClr val="D9D9D9"/>
                    </a:solidFill>
                  </a:tcPr>
                </a:tc>
                <a:tc>
                  <a:txBody>
                    <a:bodyPr/>
                    <a:lstStyle/>
                    <a:p>
                      <a:pPr algn="ctr">
                        <a:spcBef>
                          <a:spcPts val="600"/>
                        </a:spcBef>
                        <a:spcAft>
                          <a:spcPts val="600"/>
                        </a:spcAft>
                      </a:pPr>
                      <a:r>
                        <a:rPr lang="en-US" sz="2000" b="1">
                          <a:solidFill>
                            <a:srgbClr val="595959"/>
                          </a:solidFill>
                          <a:effectLst/>
                          <a:latin typeface="Times New Roman" panose="02020603050405020304" pitchFamily="18" charset="0"/>
                          <a:ea typeface="Calibri" panose="020F0502020204030204" pitchFamily="34" charset="0"/>
                        </a:rPr>
                        <a:t>70</a:t>
                      </a:r>
                      <a:endParaRPr lang="en-US" sz="2000">
                        <a:effectLst/>
                        <a:latin typeface="Times New Roman" panose="02020603050405020304" pitchFamily="18" charset="0"/>
                        <a:ea typeface="Calibri" panose="020F0502020204030204" pitchFamily="34" charset="0"/>
                      </a:endParaRPr>
                    </a:p>
                  </a:txBody>
                  <a:tcPr marL="68580" marR="68580" marT="0" marB="0">
                    <a:lnL w="19050" cap="flat" cmpd="sng" algn="ctr">
                      <a:solidFill>
                        <a:srgbClr val="BFBFBF"/>
                      </a:solidFill>
                      <a:prstDash val="solid"/>
                      <a:round/>
                      <a:headEnd type="none" w="med" len="med"/>
                      <a:tailEnd type="none" w="med" len="med"/>
                    </a:lnL>
                    <a:lnR w="19050" cap="flat" cmpd="sng" algn="ctr">
                      <a:solidFill>
                        <a:srgbClr val="BFBFBF"/>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solidFill>
                      <a:srgbClr val="D9D9D9"/>
                    </a:solidFill>
                  </a:tcPr>
                </a:tc>
                <a:tc>
                  <a:txBody>
                    <a:bodyPr/>
                    <a:lstStyle/>
                    <a:p>
                      <a:pPr algn="ctr">
                        <a:spcBef>
                          <a:spcPts val="600"/>
                        </a:spcBef>
                        <a:spcAft>
                          <a:spcPts val="600"/>
                        </a:spcAft>
                      </a:pPr>
                      <a:r>
                        <a:rPr lang="en-US" sz="2000" b="1" dirty="0">
                          <a:solidFill>
                            <a:srgbClr val="595959"/>
                          </a:solidFill>
                          <a:effectLst/>
                          <a:latin typeface="Times New Roman" panose="02020603050405020304" pitchFamily="18" charset="0"/>
                          <a:ea typeface="Calibri" panose="020F0502020204030204" pitchFamily="34" charset="0"/>
                        </a:rPr>
                        <a:t>100</a:t>
                      </a:r>
                      <a:endParaRPr lang="en-US" sz="2000" dirty="0">
                        <a:effectLst/>
                        <a:latin typeface="Times New Roman" panose="02020603050405020304" pitchFamily="18" charset="0"/>
                        <a:ea typeface="Calibri" panose="020F0502020204030204" pitchFamily="34" charset="0"/>
                      </a:endParaRPr>
                    </a:p>
                  </a:txBody>
                  <a:tcPr marL="68580" marR="68580" marT="0" marB="0">
                    <a:lnL w="19050" cap="flat" cmpd="sng" algn="ctr">
                      <a:solidFill>
                        <a:srgbClr val="BFBFBF"/>
                      </a:solidFill>
                      <a:prstDash val="solid"/>
                      <a:round/>
                      <a:headEnd type="none" w="med" len="med"/>
                      <a:tailEnd type="none" w="med" len="med"/>
                    </a:lnL>
                    <a:lnR w="19050" cap="flat" cmpd="sng" algn="ctr">
                      <a:solidFill>
                        <a:srgbClr val="BFBFBF"/>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solidFill>
                      <a:srgbClr val="D9D9D9"/>
                    </a:solidFill>
                  </a:tcPr>
                </a:tc>
                <a:extLst>
                  <a:ext uri="{0D108BD9-81ED-4DB2-BD59-A6C34878D82A}">
                    <a16:rowId xmlns:a16="http://schemas.microsoft.com/office/drawing/2014/main" val="1645098171"/>
                  </a:ext>
                </a:extLst>
              </a:tr>
            </a:tbl>
          </a:graphicData>
        </a:graphic>
      </p:graphicFrame>
    </p:spTree>
    <p:extLst>
      <p:ext uri="{BB962C8B-B14F-4D97-AF65-F5344CB8AC3E}">
        <p14:creationId xmlns:p14="http://schemas.microsoft.com/office/powerpoint/2010/main" val="6848427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dirty="0"/>
              <a:t>Grant Agreement Preparation</a:t>
            </a:r>
            <a:endParaRPr lang="en-US" dirty="0"/>
          </a:p>
        </p:txBody>
      </p:sp>
    </p:spTree>
    <p:extLst>
      <p:ext uri="{BB962C8B-B14F-4D97-AF65-F5344CB8AC3E}">
        <p14:creationId xmlns:p14="http://schemas.microsoft.com/office/powerpoint/2010/main" val="31328848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US" sz="4000" b="1" dirty="0">
                <a:solidFill>
                  <a:schemeClr val="tx2"/>
                </a:solidFill>
                <a:latin typeface="+mj-lt"/>
              </a:rPr>
              <a:t>Grant Agreement Preparation (GAP) (I)</a:t>
            </a:r>
            <a:endParaRPr lang="en-GB" sz="4000" b="1" dirty="0">
              <a:solidFill>
                <a:schemeClr val="tx2"/>
              </a:solidFill>
              <a:latin typeface="+mj-lt"/>
            </a:endParaRPr>
          </a:p>
        </p:txBody>
      </p:sp>
      <p:sp>
        <p:nvSpPr>
          <p:cNvPr id="3" name="Content Placeholder 2"/>
          <p:cNvSpPr>
            <a:spLocks noGrp="1"/>
          </p:cNvSpPr>
          <p:nvPr>
            <p:ph type="subTitle" idx="4294967295"/>
          </p:nvPr>
        </p:nvSpPr>
        <p:spPr>
          <a:xfrm>
            <a:off x="970722" y="1913688"/>
            <a:ext cx="10064750" cy="4721225"/>
          </a:xfrm>
        </p:spPr>
        <p:txBody>
          <a:bodyPr/>
          <a:lstStyle/>
          <a:p>
            <a:pPr marL="0" indent="0">
              <a:buNone/>
            </a:pPr>
            <a:r>
              <a:rPr lang="en-US" sz="2000" dirty="0">
                <a:solidFill>
                  <a:schemeClr val="tx2"/>
                </a:solidFill>
              </a:rPr>
              <a:t>The Grant Agreement must be prepared directly in the Portal Grant Management System (paperless).</a:t>
            </a:r>
          </a:p>
          <a:p>
            <a:r>
              <a:rPr lang="en-US" sz="2000" b="1" dirty="0">
                <a:solidFill>
                  <a:schemeClr val="tx2"/>
                </a:solidFill>
              </a:rPr>
              <a:t>Where? 	</a:t>
            </a:r>
            <a:r>
              <a:rPr lang="en-US" sz="2000" dirty="0">
                <a:solidFill>
                  <a:schemeClr val="tx2"/>
                </a:solidFill>
              </a:rPr>
              <a:t>Access to the Grant Management System is available through My Projects &gt; Actions &gt; Manage Project &gt; Proposal Management &amp; Grant Preparation &gt; Grant agreement data preparation.</a:t>
            </a:r>
          </a:p>
          <a:p>
            <a:r>
              <a:rPr lang="en-US" sz="2000" b="1" dirty="0">
                <a:solidFill>
                  <a:schemeClr val="tx2"/>
                </a:solidFill>
              </a:rPr>
              <a:t>Who?</a:t>
            </a:r>
            <a:r>
              <a:rPr lang="en-US" sz="2000" dirty="0">
                <a:solidFill>
                  <a:schemeClr val="tx2"/>
                </a:solidFill>
              </a:rPr>
              <a:t> 	The Grant Agreement data should be prepared by the consortium participants together and submitted by the Coordinator.</a:t>
            </a:r>
          </a:p>
          <a:p>
            <a:r>
              <a:rPr lang="en-US" sz="2000" b="1" dirty="0">
                <a:solidFill>
                  <a:schemeClr val="tx2"/>
                </a:solidFill>
              </a:rPr>
              <a:t>How? 	</a:t>
            </a:r>
            <a:r>
              <a:rPr lang="en-US" sz="2000" dirty="0">
                <a:solidFill>
                  <a:schemeClr val="tx2"/>
                </a:solidFill>
              </a:rPr>
              <a:t>You will be prompted by e-mail for all the actions that you need to carry out for the grant preparation. </a:t>
            </a:r>
          </a:p>
        </p:txBody>
      </p:sp>
    </p:spTree>
    <p:extLst>
      <p:ext uri="{BB962C8B-B14F-4D97-AF65-F5344CB8AC3E}">
        <p14:creationId xmlns:p14="http://schemas.microsoft.com/office/powerpoint/2010/main" val="10358536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US" sz="4000" b="1" dirty="0">
                <a:solidFill>
                  <a:schemeClr val="tx2"/>
                </a:solidFill>
                <a:latin typeface="+mj-lt"/>
              </a:rPr>
              <a:t>Grant Agreement Preparation (GAP) (II)</a:t>
            </a:r>
            <a:endParaRPr lang="en-GB" sz="4000" b="1" dirty="0">
              <a:solidFill>
                <a:schemeClr val="tx2"/>
              </a:solidFill>
              <a:latin typeface="+mj-lt"/>
            </a:endParaRPr>
          </a:p>
        </p:txBody>
      </p:sp>
      <p:sp>
        <p:nvSpPr>
          <p:cNvPr id="3" name="Content Placeholder 2"/>
          <p:cNvSpPr>
            <a:spLocks noGrp="1"/>
          </p:cNvSpPr>
          <p:nvPr>
            <p:ph type="subTitle" idx="4294967295"/>
          </p:nvPr>
        </p:nvSpPr>
        <p:spPr>
          <a:xfrm>
            <a:off x="970722" y="1508443"/>
            <a:ext cx="10064750" cy="4736493"/>
          </a:xfrm>
        </p:spPr>
        <p:txBody>
          <a:bodyPr/>
          <a:lstStyle/>
          <a:p>
            <a:pPr marL="0" indent="0">
              <a:buNone/>
            </a:pPr>
            <a:r>
              <a:rPr lang="en-US" sz="2000" b="1" dirty="0">
                <a:solidFill>
                  <a:schemeClr val="tx2"/>
                </a:solidFill>
              </a:rPr>
              <a:t>What? </a:t>
            </a:r>
            <a:r>
              <a:rPr lang="en-US" sz="2000" dirty="0">
                <a:solidFill>
                  <a:schemeClr val="tx2"/>
                </a:solidFill>
              </a:rPr>
              <a:t>The grant preparation process consists of setting up the Portal Grant Management System with the:</a:t>
            </a:r>
          </a:p>
          <a:p>
            <a:pPr>
              <a:spcAft>
                <a:spcPts val="0"/>
              </a:spcAft>
            </a:pPr>
            <a:r>
              <a:rPr lang="en-US" sz="2000" dirty="0">
                <a:solidFill>
                  <a:schemeClr val="tx2"/>
                </a:solidFill>
              </a:rPr>
              <a:t>participants' legal, administrative and financial information</a:t>
            </a:r>
          </a:p>
          <a:p>
            <a:pPr>
              <a:spcAft>
                <a:spcPts val="0"/>
              </a:spcAft>
            </a:pPr>
            <a:r>
              <a:rPr lang="en-US" sz="2000" dirty="0">
                <a:solidFill>
                  <a:schemeClr val="tx2"/>
                </a:solidFill>
              </a:rPr>
              <a:t>description of the action (</a:t>
            </a:r>
            <a:r>
              <a:rPr lang="en-US" sz="2000" dirty="0" err="1">
                <a:solidFill>
                  <a:schemeClr val="tx2"/>
                </a:solidFill>
              </a:rPr>
              <a:t>DoA</a:t>
            </a:r>
            <a:r>
              <a:rPr lang="en-US" sz="2000" dirty="0">
                <a:solidFill>
                  <a:schemeClr val="tx2"/>
                </a:solidFill>
              </a:rPr>
              <a:t>, Annex 1 GA)</a:t>
            </a:r>
          </a:p>
          <a:p>
            <a:pPr>
              <a:spcAft>
                <a:spcPts val="0"/>
              </a:spcAft>
            </a:pPr>
            <a:r>
              <a:rPr lang="en-US" sz="2000" dirty="0">
                <a:solidFill>
                  <a:schemeClr val="tx2"/>
                </a:solidFill>
              </a:rPr>
              <a:t>estimated budget (Annex 2 and 2a GA)</a:t>
            </a:r>
          </a:p>
          <a:p>
            <a:pPr>
              <a:spcAft>
                <a:spcPts val="0"/>
              </a:spcAft>
            </a:pPr>
            <a:r>
              <a:rPr lang="en-US" sz="2000" dirty="0">
                <a:solidFill>
                  <a:schemeClr val="tx2"/>
                </a:solidFill>
              </a:rPr>
              <a:t>project variables (when the project starts, reporting periods, amount of prefinancing, GA options, etc.)</a:t>
            </a:r>
          </a:p>
          <a:p>
            <a:pPr>
              <a:spcAft>
                <a:spcPts val="0"/>
              </a:spcAft>
            </a:pPr>
            <a:r>
              <a:rPr lang="en-US" sz="2000" dirty="0">
                <a:solidFill>
                  <a:schemeClr val="tx2"/>
                </a:solidFill>
              </a:rPr>
              <a:t>legal documents needed for grant signature (declarations of </a:t>
            </a:r>
            <a:r>
              <a:rPr lang="en-US" sz="2000" dirty="0" err="1">
                <a:solidFill>
                  <a:schemeClr val="tx2"/>
                </a:solidFill>
              </a:rPr>
              <a:t>honour</a:t>
            </a:r>
            <a:r>
              <a:rPr lang="en-US" sz="2000" dirty="0">
                <a:solidFill>
                  <a:schemeClr val="tx2"/>
                </a:solidFill>
              </a:rPr>
              <a:t>)</a:t>
            </a:r>
          </a:p>
          <a:p>
            <a:pPr marL="0" indent="0">
              <a:spcAft>
                <a:spcPts val="0"/>
              </a:spcAft>
              <a:buNone/>
            </a:pPr>
            <a:endParaRPr lang="en-US" sz="2000" dirty="0">
              <a:solidFill>
                <a:schemeClr val="tx2"/>
              </a:solidFill>
            </a:endParaRPr>
          </a:p>
          <a:p>
            <a:pPr marL="0" indent="0">
              <a:buNone/>
            </a:pPr>
            <a:r>
              <a:rPr lang="en-US" sz="2000" dirty="0">
                <a:solidFill>
                  <a:schemeClr val="tx2"/>
                </a:solidFill>
              </a:rPr>
              <a:t>so that the system can generate the Grant Agreement and trigger signature directly inside the system (Grant Agreement and Accession Forms).</a:t>
            </a:r>
          </a:p>
        </p:txBody>
      </p:sp>
    </p:spTree>
    <p:extLst>
      <p:ext uri="{BB962C8B-B14F-4D97-AF65-F5344CB8AC3E}">
        <p14:creationId xmlns:p14="http://schemas.microsoft.com/office/powerpoint/2010/main" val="25573768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US" sz="4000" b="1" dirty="0">
                <a:solidFill>
                  <a:schemeClr val="tx2"/>
                </a:solidFill>
                <a:latin typeface="+mj-lt"/>
              </a:rPr>
              <a:t>Grant Agreement Preparation (GAP) (III)</a:t>
            </a:r>
            <a:endParaRPr lang="en-GB" sz="4000" b="1" dirty="0">
              <a:solidFill>
                <a:schemeClr val="tx2"/>
              </a:solidFill>
              <a:latin typeface="+mj-lt"/>
            </a:endParaRPr>
          </a:p>
        </p:txBody>
      </p:sp>
      <p:sp>
        <p:nvSpPr>
          <p:cNvPr id="3" name="Content Placeholder 2"/>
          <p:cNvSpPr>
            <a:spLocks noGrp="1"/>
          </p:cNvSpPr>
          <p:nvPr>
            <p:ph type="subTitle" idx="4294967295"/>
          </p:nvPr>
        </p:nvSpPr>
        <p:spPr>
          <a:xfrm>
            <a:off x="970722" y="1508443"/>
            <a:ext cx="10064750" cy="4736493"/>
          </a:xfrm>
        </p:spPr>
        <p:txBody>
          <a:bodyPr/>
          <a:lstStyle/>
          <a:p>
            <a:pPr marL="0" indent="0">
              <a:buNone/>
            </a:pPr>
            <a:r>
              <a:rPr lang="en-US" sz="2000" dirty="0">
                <a:solidFill>
                  <a:schemeClr val="tx2"/>
                </a:solidFill>
              </a:rPr>
              <a:t>In parallel, the Granting Authority will perform the remaining legal checks to ensure that all the successful proposals can receive EU funding (legal entity validation, financial capacity check, non-exclusion check, etc.)</a:t>
            </a:r>
          </a:p>
          <a:p>
            <a:pPr marL="0" indent="0">
              <a:buNone/>
            </a:pPr>
            <a:r>
              <a:rPr lang="en-US" sz="2000" dirty="0">
                <a:solidFill>
                  <a:schemeClr val="tx2"/>
                </a:solidFill>
              </a:rPr>
              <a:t>If your proposal is successful, you will be contacted for the </a:t>
            </a:r>
            <a:r>
              <a:rPr lang="en-US" sz="2000" b="1" dirty="0">
                <a:solidFill>
                  <a:schemeClr val="tx2"/>
                </a:solidFill>
              </a:rPr>
              <a:t>validation of your PIC registration data.</a:t>
            </a:r>
          </a:p>
          <a:p>
            <a:pPr marL="0" indent="0">
              <a:buNone/>
            </a:pPr>
            <a:r>
              <a:rPr lang="en-US" sz="2000" dirty="0">
                <a:solidFill>
                  <a:schemeClr val="tx2"/>
                </a:solidFill>
              </a:rPr>
              <a:t>It will be done by the Central Validation Service which carries out the validation for all EU services using the Portal.</a:t>
            </a:r>
          </a:p>
          <a:p>
            <a:pPr marL="0" indent="0">
              <a:buNone/>
            </a:pPr>
            <a:r>
              <a:rPr lang="en-US" sz="2000" dirty="0">
                <a:solidFill>
                  <a:schemeClr val="tx2"/>
                </a:solidFill>
              </a:rPr>
              <a:t>The Central Validation Service will contact the person who registered the </a:t>
            </a:r>
            <a:r>
              <a:rPr lang="en-US" sz="2000" dirty="0" err="1">
                <a:solidFill>
                  <a:schemeClr val="tx2"/>
                </a:solidFill>
              </a:rPr>
              <a:t>organisation</a:t>
            </a:r>
            <a:r>
              <a:rPr lang="en-US" sz="2000" dirty="0">
                <a:solidFill>
                  <a:schemeClr val="tx2"/>
                </a:solidFill>
              </a:rPr>
              <a:t> (Self-registrant) and ask them to:</a:t>
            </a:r>
          </a:p>
          <a:p>
            <a:r>
              <a:rPr lang="en-US" sz="2000" dirty="0">
                <a:solidFill>
                  <a:schemeClr val="tx2"/>
                </a:solidFill>
              </a:rPr>
              <a:t>upload official supporting documents (via the My </a:t>
            </a:r>
            <a:r>
              <a:rPr lang="en-US" sz="2000" dirty="0" err="1">
                <a:solidFill>
                  <a:schemeClr val="tx2"/>
                </a:solidFill>
              </a:rPr>
              <a:t>Organisations</a:t>
            </a:r>
            <a:r>
              <a:rPr lang="en-US" sz="2000" dirty="0">
                <a:solidFill>
                  <a:schemeClr val="tx2"/>
                </a:solidFill>
              </a:rPr>
              <a:t> page)</a:t>
            </a:r>
          </a:p>
          <a:p>
            <a:r>
              <a:rPr lang="en-US" sz="2000" dirty="0">
                <a:solidFill>
                  <a:schemeClr val="tx2"/>
                </a:solidFill>
              </a:rPr>
              <a:t>clarify any details.</a:t>
            </a:r>
          </a:p>
        </p:txBody>
      </p:sp>
    </p:spTree>
    <p:extLst>
      <p:ext uri="{BB962C8B-B14F-4D97-AF65-F5344CB8AC3E}">
        <p14:creationId xmlns:p14="http://schemas.microsoft.com/office/powerpoint/2010/main" val="2554719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4">
            <a:extLst>
              <a:ext uri="{FF2B5EF4-FFF2-40B4-BE49-F238E27FC236}">
                <a16:creationId xmlns:a16="http://schemas.microsoft.com/office/drawing/2014/main" id="{AD7A2DC4-09E5-8740-FFD9-65D72FC9D0ED}"/>
              </a:ext>
            </a:extLst>
          </p:cNvPr>
          <p:cNvSpPr>
            <a:spLocks noGrp="1"/>
          </p:cNvSpPr>
          <p:nvPr>
            <p:ph type="title"/>
          </p:nvPr>
        </p:nvSpPr>
        <p:spPr>
          <a:xfrm>
            <a:off x="970722" y="482861"/>
            <a:ext cx="10515600" cy="782357"/>
          </a:xfrm>
        </p:spPr>
        <p:txBody>
          <a:bodyPr/>
          <a:lstStyle/>
          <a:p>
            <a:r>
              <a:rPr lang="en-GB" dirty="0"/>
              <a:t>EC </a:t>
            </a:r>
            <a:r>
              <a:rPr lang="en-GB" sz="3000" dirty="0"/>
              <a:t>vs</a:t>
            </a:r>
            <a:r>
              <a:rPr lang="en-GB" dirty="0"/>
              <a:t> EAs</a:t>
            </a:r>
          </a:p>
        </p:txBody>
      </p:sp>
      <p:pic>
        <p:nvPicPr>
          <p:cNvPr id="52" name="Picture 51">
            <a:extLst>
              <a:ext uri="{FF2B5EF4-FFF2-40B4-BE49-F238E27FC236}">
                <a16:creationId xmlns:a16="http://schemas.microsoft.com/office/drawing/2014/main" id="{A6CB9EC2-B33C-C96A-4E6D-5BE278EBDBF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38200" y="2270663"/>
            <a:ext cx="1072604" cy="770178"/>
          </a:xfrm>
          <a:prstGeom prst="rect">
            <a:avLst/>
          </a:prstGeom>
        </p:spPr>
      </p:pic>
      <p:sp>
        <p:nvSpPr>
          <p:cNvPr id="53" name="Rectangle 52">
            <a:extLst>
              <a:ext uri="{FF2B5EF4-FFF2-40B4-BE49-F238E27FC236}">
                <a16:creationId xmlns:a16="http://schemas.microsoft.com/office/drawing/2014/main" id="{47CD53D0-79FC-3868-01F1-F1B9957AB402}"/>
              </a:ext>
            </a:extLst>
          </p:cNvPr>
          <p:cNvSpPr/>
          <p:nvPr/>
        </p:nvSpPr>
        <p:spPr>
          <a:xfrm>
            <a:off x="6324601" y="0"/>
            <a:ext cx="5867400" cy="6858000"/>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4" name="Rectangle 53">
            <a:extLst>
              <a:ext uri="{FF2B5EF4-FFF2-40B4-BE49-F238E27FC236}">
                <a16:creationId xmlns:a16="http://schemas.microsoft.com/office/drawing/2014/main" id="{A9F2BE55-64B1-1BC3-3EF7-2481E154DB4C}"/>
              </a:ext>
            </a:extLst>
          </p:cNvPr>
          <p:cNvSpPr/>
          <p:nvPr/>
        </p:nvSpPr>
        <p:spPr>
          <a:xfrm>
            <a:off x="7682769" y="2084931"/>
            <a:ext cx="2571751" cy="570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5" name="TextBox 54">
            <a:extLst>
              <a:ext uri="{FF2B5EF4-FFF2-40B4-BE49-F238E27FC236}">
                <a16:creationId xmlns:a16="http://schemas.microsoft.com/office/drawing/2014/main" id="{91538567-A454-E46B-9251-894BE7FB6168}"/>
              </a:ext>
            </a:extLst>
          </p:cNvPr>
          <p:cNvSpPr txBox="1"/>
          <p:nvPr/>
        </p:nvSpPr>
        <p:spPr>
          <a:xfrm>
            <a:off x="7625619" y="3371850"/>
            <a:ext cx="2857500" cy="300082"/>
          </a:xfrm>
          <a:prstGeom prst="rect">
            <a:avLst/>
          </a:prstGeom>
          <a:noFill/>
        </p:spPr>
        <p:txBody>
          <a:bodyPr wrap="square" rtlCol="0">
            <a:spAutoFit/>
          </a:bodyPr>
          <a:lstStyle/>
          <a:p>
            <a:r>
              <a:rPr lang="en-GB" sz="1350" dirty="0">
                <a:solidFill>
                  <a:schemeClr val="bg1"/>
                </a:solidFill>
              </a:rPr>
              <a:t>EAs (CINEA, HaDEA, etc…)</a:t>
            </a:r>
          </a:p>
        </p:txBody>
      </p:sp>
      <p:sp>
        <p:nvSpPr>
          <p:cNvPr id="56" name="object 9">
            <a:extLst>
              <a:ext uri="{FF2B5EF4-FFF2-40B4-BE49-F238E27FC236}">
                <a16:creationId xmlns:a16="http://schemas.microsoft.com/office/drawing/2014/main" id="{8C49D9B0-DCE5-7B70-6598-953D8A543067}"/>
              </a:ext>
            </a:extLst>
          </p:cNvPr>
          <p:cNvSpPr txBox="1"/>
          <p:nvPr/>
        </p:nvSpPr>
        <p:spPr>
          <a:xfrm>
            <a:off x="2037347" y="4062197"/>
            <a:ext cx="3556731" cy="1130438"/>
          </a:xfrm>
          <a:prstGeom prst="rect">
            <a:avLst/>
          </a:prstGeom>
        </p:spPr>
        <p:txBody>
          <a:bodyPr vert="horz" wrap="square" lIns="0" tIns="9525" rIns="0" bIns="0" rtlCol="0">
            <a:spAutoFit/>
          </a:bodyPr>
          <a:lstStyle/>
          <a:p>
            <a:pPr marL="438150" marR="3810" indent="-428625">
              <a:spcBef>
                <a:spcPts val="75"/>
              </a:spcBef>
              <a:buFont typeface="Arial" panose="020B0604020202020204" pitchFamily="34" charset="0"/>
              <a:buChar char="•"/>
            </a:pPr>
            <a:r>
              <a:rPr lang="nl-BE" sz="2400" spc="-4" dirty="0">
                <a:solidFill>
                  <a:srgbClr val="034EA2"/>
                </a:solidFill>
                <a:latin typeface="Arial"/>
                <a:cs typeface="Arial"/>
              </a:rPr>
              <a:t>Definition of policies</a:t>
            </a:r>
          </a:p>
          <a:p>
            <a:pPr marL="438150" marR="3810" indent="-428625">
              <a:spcBef>
                <a:spcPts val="75"/>
              </a:spcBef>
              <a:buFont typeface="Arial" panose="020B0604020202020204" pitchFamily="34" charset="0"/>
              <a:buChar char="•"/>
            </a:pPr>
            <a:r>
              <a:rPr lang="nl-BE" sz="2400" spc="-4" dirty="0">
                <a:solidFill>
                  <a:srgbClr val="034EA2"/>
                </a:solidFill>
                <a:latin typeface="Arial"/>
                <a:cs typeface="Arial"/>
              </a:rPr>
              <a:t>Drafting of Work Programme</a:t>
            </a:r>
            <a:endParaRPr sz="2400" dirty="0">
              <a:solidFill>
                <a:srgbClr val="034EA2"/>
              </a:solidFill>
              <a:latin typeface="Arial"/>
              <a:cs typeface="Arial"/>
            </a:endParaRPr>
          </a:p>
        </p:txBody>
      </p:sp>
      <p:sp>
        <p:nvSpPr>
          <p:cNvPr id="57" name="object 9">
            <a:extLst>
              <a:ext uri="{FF2B5EF4-FFF2-40B4-BE49-F238E27FC236}">
                <a16:creationId xmlns:a16="http://schemas.microsoft.com/office/drawing/2014/main" id="{88E36BCC-D186-0D1B-39C4-334F80B49649}"/>
              </a:ext>
            </a:extLst>
          </p:cNvPr>
          <p:cNvSpPr txBox="1"/>
          <p:nvPr/>
        </p:nvSpPr>
        <p:spPr>
          <a:xfrm>
            <a:off x="7625619" y="4057650"/>
            <a:ext cx="4185381" cy="1499770"/>
          </a:xfrm>
          <a:prstGeom prst="rect">
            <a:avLst/>
          </a:prstGeom>
        </p:spPr>
        <p:txBody>
          <a:bodyPr vert="horz" wrap="square" lIns="0" tIns="9525" rIns="0" bIns="0" rtlCol="0">
            <a:spAutoFit/>
          </a:bodyPr>
          <a:lstStyle/>
          <a:p>
            <a:pPr marL="438150" marR="3810" indent="-428625">
              <a:spcBef>
                <a:spcPts val="75"/>
              </a:spcBef>
              <a:buFont typeface="Arial" panose="020B0604020202020204" pitchFamily="34" charset="0"/>
              <a:buChar char="•"/>
            </a:pPr>
            <a:r>
              <a:rPr lang="nl-BE" sz="2400" spc="-4" dirty="0">
                <a:solidFill>
                  <a:schemeClr val="bg1"/>
                </a:solidFill>
                <a:latin typeface="Arial"/>
                <a:cs typeface="Arial"/>
              </a:rPr>
              <a:t>Implementation of </a:t>
            </a:r>
            <a:br>
              <a:rPr lang="nl-BE" sz="2400" spc="-4" dirty="0">
                <a:solidFill>
                  <a:schemeClr val="bg1"/>
                </a:solidFill>
                <a:latin typeface="Arial"/>
                <a:cs typeface="Arial"/>
              </a:rPr>
            </a:br>
            <a:r>
              <a:rPr lang="nl-BE" sz="2400" spc="-4" dirty="0">
                <a:solidFill>
                  <a:schemeClr val="bg1"/>
                </a:solidFill>
                <a:latin typeface="Arial"/>
                <a:cs typeface="Arial"/>
              </a:rPr>
              <a:t>calls for proposals</a:t>
            </a:r>
          </a:p>
          <a:p>
            <a:pPr marL="438150" marR="3810" indent="-428625">
              <a:spcBef>
                <a:spcPts val="75"/>
              </a:spcBef>
              <a:buFont typeface="Arial" panose="020B0604020202020204" pitchFamily="34" charset="0"/>
              <a:buChar char="•"/>
            </a:pPr>
            <a:r>
              <a:rPr lang="nl-BE" sz="2400" spc="-4" dirty="0">
                <a:solidFill>
                  <a:schemeClr val="bg1"/>
                </a:solidFill>
                <a:latin typeface="Arial"/>
                <a:cs typeface="Arial"/>
              </a:rPr>
              <a:t>Management of </a:t>
            </a:r>
            <a:br>
              <a:rPr lang="nl-BE" sz="2400" spc="-4" dirty="0">
                <a:solidFill>
                  <a:schemeClr val="bg1"/>
                </a:solidFill>
                <a:latin typeface="Arial"/>
                <a:cs typeface="Arial"/>
              </a:rPr>
            </a:br>
            <a:r>
              <a:rPr lang="nl-BE" sz="2400" spc="-4" dirty="0">
                <a:solidFill>
                  <a:schemeClr val="bg1"/>
                </a:solidFill>
                <a:latin typeface="Arial"/>
                <a:cs typeface="Arial"/>
              </a:rPr>
              <a:t>funded projects</a:t>
            </a:r>
            <a:endParaRPr sz="2400" dirty="0">
              <a:solidFill>
                <a:schemeClr val="bg1"/>
              </a:solidFill>
              <a:latin typeface="Arial"/>
              <a:cs typeface="Arial"/>
            </a:endParaRPr>
          </a:p>
        </p:txBody>
      </p:sp>
      <p:sp>
        <p:nvSpPr>
          <p:cNvPr id="58" name="Rectangle 57">
            <a:extLst>
              <a:ext uri="{FF2B5EF4-FFF2-40B4-BE49-F238E27FC236}">
                <a16:creationId xmlns:a16="http://schemas.microsoft.com/office/drawing/2014/main" id="{966B846D-63F6-F7C4-B21F-C9F569CF7BAA}"/>
              </a:ext>
            </a:extLst>
          </p:cNvPr>
          <p:cNvSpPr/>
          <p:nvPr/>
        </p:nvSpPr>
        <p:spPr>
          <a:xfrm>
            <a:off x="7682769" y="2686729"/>
            <a:ext cx="2343151" cy="570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9" name="object 7">
            <a:extLst>
              <a:ext uri="{FF2B5EF4-FFF2-40B4-BE49-F238E27FC236}">
                <a16:creationId xmlns:a16="http://schemas.microsoft.com/office/drawing/2014/main" id="{D6CF39F9-3E38-4BF6-2883-99F04C6E218B}"/>
              </a:ext>
            </a:extLst>
          </p:cNvPr>
          <p:cNvSpPr txBox="1"/>
          <p:nvPr/>
        </p:nvSpPr>
        <p:spPr>
          <a:xfrm>
            <a:off x="7739919" y="2129639"/>
            <a:ext cx="2857500" cy="1130438"/>
          </a:xfrm>
          <a:prstGeom prst="rect">
            <a:avLst/>
          </a:prstGeom>
        </p:spPr>
        <p:txBody>
          <a:bodyPr vert="horz" wrap="square" lIns="0" tIns="9525" rIns="0" bIns="0" rtlCol="0">
            <a:spAutoFit/>
          </a:bodyPr>
          <a:lstStyle/>
          <a:p>
            <a:pPr marL="9525">
              <a:lnSpc>
                <a:spcPct val="80000"/>
              </a:lnSpc>
              <a:spcBef>
                <a:spcPts val="75"/>
              </a:spcBef>
            </a:pPr>
            <a:r>
              <a:rPr lang="nl-BE" sz="4500" spc="-64" dirty="0">
                <a:solidFill>
                  <a:srgbClr val="034EA2"/>
                </a:solidFill>
                <a:latin typeface="Arial"/>
                <a:cs typeface="Arial"/>
              </a:rPr>
              <a:t>Executive </a:t>
            </a:r>
          </a:p>
          <a:p>
            <a:pPr marL="9525">
              <a:lnSpc>
                <a:spcPct val="80000"/>
              </a:lnSpc>
              <a:spcBef>
                <a:spcPts val="75"/>
              </a:spcBef>
            </a:pPr>
            <a:r>
              <a:rPr lang="nl-BE" sz="4500" spc="-64" dirty="0">
                <a:solidFill>
                  <a:srgbClr val="034EA2"/>
                </a:solidFill>
                <a:latin typeface="Arial"/>
                <a:cs typeface="Arial"/>
              </a:rPr>
              <a:t>agencies</a:t>
            </a:r>
            <a:endParaRPr sz="4500" dirty="0">
              <a:solidFill>
                <a:srgbClr val="034EA2"/>
              </a:solidFill>
              <a:latin typeface="Arial"/>
              <a:cs typeface="Arial"/>
            </a:endParaRPr>
          </a:p>
        </p:txBody>
      </p:sp>
      <p:sp>
        <p:nvSpPr>
          <p:cNvPr id="60" name="Rectangle 59">
            <a:extLst>
              <a:ext uri="{FF2B5EF4-FFF2-40B4-BE49-F238E27FC236}">
                <a16:creationId xmlns:a16="http://schemas.microsoft.com/office/drawing/2014/main" id="{691AD7F6-BC99-654A-E894-AABC29047DC2}"/>
              </a:ext>
            </a:extLst>
          </p:cNvPr>
          <p:cNvSpPr/>
          <p:nvPr/>
        </p:nvSpPr>
        <p:spPr>
          <a:xfrm>
            <a:off x="2031728" y="2084931"/>
            <a:ext cx="2571751" cy="570821"/>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1" name="TextBox 60">
            <a:extLst>
              <a:ext uri="{FF2B5EF4-FFF2-40B4-BE49-F238E27FC236}">
                <a16:creationId xmlns:a16="http://schemas.microsoft.com/office/drawing/2014/main" id="{7D5AB82D-A92B-3428-D158-D2FA585BA0CB}"/>
              </a:ext>
            </a:extLst>
          </p:cNvPr>
          <p:cNvSpPr txBox="1"/>
          <p:nvPr/>
        </p:nvSpPr>
        <p:spPr>
          <a:xfrm>
            <a:off x="1974578" y="3371850"/>
            <a:ext cx="2857500" cy="300082"/>
          </a:xfrm>
          <a:prstGeom prst="rect">
            <a:avLst/>
          </a:prstGeom>
          <a:noFill/>
        </p:spPr>
        <p:txBody>
          <a:bodyPr wrap="square" rtlCol="0">
            <a:spAutoFit/>
          </a:bodyPr>
          <a:lstStyle/>
          <a:p>
            <a:r>
              <a:rPr lang="en-GB" sz="1350" dirty="0">
                <a:solidFill>
                  <a:srgbClr val="034EA2"/>
                </a:solidFill>
              </a:rPr>
              <a:t>DGs (DG RTD, etc…)</a:t>
            </a:r>
          </a:p>
        </p:txBody>
      </p:sp>
      <p:sp>
        <p:nvSpPr>
          <p:cNvPr id="62" name="Rectangle 61">
            <a:extLst>
              <a:ext uri="{FF2B5EF4-FFF2-40B4-BE49-F238E27FC236}">
                <a16:creationId xmlns:a16="http://schemas.microsoft.com/office/drawing/2014/main" id="{7FFA2012-8916-4D54-1DE5-FDAC81A5A311}"/>
              </a:ext>
            </a:extLst>
          </p:cNvPr>
          <p:cNvSpPr/>
          <p:nvPr/>
        </p:nvSpPr>
        <p:spPr>
          <a:xfrm>
            <a:off x="2031728" y="2686729"/>
            <a:ext cx="3181351" cy="570821"/>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3" name="object 7">
            <a:extLst>
              <a:ext uri="{FF2B5EF4-FFF2-40B4-BE49-F238E27FC236}">
                <a16:creationId xmlns:a16="http://schemas.microsoft.com/office/drawing/2014/main" id="{C332F404-DC81-5843-EC87-16DA3D2D2B92}"/>
              </a:ext>
            </a:extLst>
          </p:cNvPr>
          <p:cNvSpPr txBox="1"/>
          <p:nvPr/>
        </p:nvSpPr>
        <p:spPr>
          <a:xfrm>
            <a:off x="2088878" y="2129639"/>
            <a:ext cx="3556731" cy="1130438"/>
          </a:xfrm>
          <a:prstGeom prst="rect">
            <a:avLst/>
          </a:prstGeom>
        </p:spPr>
        <p:txBody>
          <a:bodyPr vert="horz" wrap="square" lIns="0" tIns="9525" rIns="0" bIns="0" rtlCol="0">
            <a:spAutoFit/>
          </a:bodyPr>
          <a:lstStyle/>
          <a:p>
            <a:pPr marL="9525">
              <a:lnSpc>
                <a:spcPct val="80000"/>
              </a:lnSpc>
              <a:spcBef>
                <a:spcPts val="75"/>
              </a:spcBef>
            </a:pPr>
            <a:r>
              <a:rPr lang="nl-BE" sz="4500" spc="-64" dirty="0">
                <a:solidFill>
                  <a:schemeClr val="bg1"/>
                </a:solidFill>
                <a:latin typeface="Arial"/>
                <a:cs typeface="Arial"/>
              </a:rPr>
              <a:t>European </a:t>
            </a:r>
          </a:p>
          <a:p>
            <a:pPr marL="9525">
              <a:lnSpc>
                <a:spcPct val="80000"/>
              </a:lnSpc>
              <a:spcBef>
                <a:spcPts val="75"/>
              </a:spcBef>
            </a:pPr>
            <a:r>
              <a:rPr lang="nl-BE" sz="4500" spc="-64" dirty="0">
                <a:solidFill>
                  <a:schemeClr val="bg1"/>
                </a:solidFill>
                <a:latin typeface="Arial"/>
                <a:cs typeface="Arial"/>
              </a:rPr>
              <a:t>Commission</a:t>
            </a:r>
            <a:endParaRPr sz="4500" dirty="0">
              <a:solidFill>
                <a:schemeClr val="bg1"/>
              </a:solidFill>
              <a:latin typeface="Arial"/>
              <a:cs typeface="Arial"/>
            </a:endParaRPr>
          </a:p>
        </p:txBody>
      </p:sp>
      <p:sp>
        <p:nvSpPr>
          <p:cNvPr id="64" name="Oval 63">
            <a:extLst>
              <a:ext uri="{FF2B5EF4-FFF2-40B4-BE49-F238E27FC236}">
                <a16:creationId xmlns:a16="http://schemas.microsoft.com/office/drawing/2014/main" id="{FB67F0DE-8FBF-F7BF-11CB-854844727366}"/>
              </a:ext>
            </a:extLst>
          </p:cNvPr>
          <p:cNvSpPr/>
          <p:nvPr/>
        </p:nvSpPr>
        <p:spPr>
          <a:xfrm>
            <a:off x="5871400" y="2318094"/>
            <a:ext cx="857250" cy="85725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5" name="Right Arrow 64">
            <a:extLst>
              <a:ext uri="{FF2B5EF4-FFF2-40B4-BE49-F238E27FC236}">
                <a16:creationId xmlns:a16="http://schemas.microsoft.com/office/drawing/2014/main" id="{C649C8D9-E302-DA85-BB5B-A1294B0C60BC}"/>
              </a:ext>
            </a:extLst>
          </p:cNvPr>
          <p:cNvSpPr/>
          <p:nvPr/>
        </p:nvSpPr>
        <p:spPr>
          <a:xfrm>
            <a:off x="6113488" y="2629580"/>
            <a:ext cx="495407" cy="245389"/>
          </a:xfrm>
          <a:prstGeom prst="rightArrow">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66" name="Right Arrow 65">
            <a:extLst>
              <a:ext uri="{FF2B5EF4-FFF2-40B4-BE49-F238E27FC236}">
                <a16:creationId xmlns:a16="http://schemas.microsoft.com/office/drawing/2014/main" id="{AF243024-3B2C-1F55-22B2-9F3473B897D2}"/>
              </a:ext>
            </a:extLst>
          </p:cNvPr>
          <p:cNvSpPr/>
          <p:nvPr/>
        </p:nvSpPr>
        <p:spPr>
          <a:xfrm rot="10800000">
            <a:off x="5983342" y="2628900"/>
            <a:ext cx="495407" cy="245389"/>
          </a:xfrm>
          <a:prstGeom prst="rightArrow">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67" name="Picture 66">
            <a:extLst>
              <a:ext uri="{FF2B5EF4-FFF2-40B4-BE49-F238E27FC236}">
                <a16:creationId xmlns:a16="http://schemas.microsoft.com/office/drawing/2014/main" id="{1CBE21B7-3E75-EEF4-6CD5-91618BCA3C0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027716" y="6045258"/>
            <a:ext cx="1718512" cy="451153"/>
          </a:xfrm>
          <a:prstGeom prst="rect">
            <a:avLst/>
          </a:prstGeom>
        </p:spPr>
      </p:pic>
    </p:spTree>
    <p:extLst>
      <p:ext uri="{BB962C8B-B14F-4D97-AF65-F5344CB8AC3E}">
        <p14:creationId xmlns:p14="http://schemas.microsoft.com/office/powerpoint/2010/main" val="21184372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0722" y="233478"/>
            <a:ext cx="10515600" cy="919913"/>
          </a:xfrm>
        </p:spPr>
        <p:txBody>
          <a:bodyPr/>
          <a:lstStyle/>
          <a:p>
            <a:pPr lvl="1"/>
            <a:r>
              <a:rPr lang="en-US" sz="3600" b="1" dirty="0">
                <a:solidFill>
                  <a:schemeClr val="tx2"/>
                </a:solidFill>
                <a:latin typeface="+mj-lt"/>
              </a:rPr>
              <a:t>Description of the Action (</a:t>
            </a:r>
            <a:r>
              <a:rPr lang="en-US" sz="3600" b="1" dirty="0" err="1">
                <a:solidFill>
                  <a:schemeClr val="tx2"/>
                </a:solidFill>
                <a:latin typeface="+mj-lt"/>
              </a:rPr>
              <a:t>DoA</a:t>
            </a:r>
            <a:r>
              <a:rPr lang="en-US" sz="3600" b="1" dirty="0">
                <a:solidFill>
                  <a:schemeClr val="tx2"/>
                </a:solidFill>
                <a:latin typeface="+mj-lt"/>
              </a:rPr>
              <a:t>) (Part A and B)</a:t>
            </a:r>
            <a:endParaRPr lang="en-GB" sz="3600" b="1" dirty="0">
              <a:solidFill>
                <a:schemeClr val="tx2"/>
              </a:solidFill>
              <a:latin typeface="+mj-lt"/>
            </a:endParaRPr>
          </a:p>
        </p:txBody>
      </p:sp>
      <p:sp>
        <p:nvSpPr>
          <p:cNvPr id="3" name="Content Placeholder 2"/>
          <p:cNvSpPr>
            <a:spLocks noGrp="1"/>
          </p:cNvSpPr>
          <p:nvPr>
            <p:ph type="subTitle" idx="4294967295"/>
          </p:nvPr>
        </p:nvSpPr>
        <p:spPr>
          <a:xfrm>
            <a:off x="970722" y="1290234"/>
            <a:ext cx="10064750" cy="4736493"/>
          </a:xfrm>
        </p:spPr>
        <p:txBody>
          <a:bodyPr/>
          <a:lstStyle/>
          <a:p>
            <a:pPr marL="0" indent="0">
              <a:buNone/>
            </a:pPr>
            <a:r>
              <a:rPr lang="en-US" sz="2000" dirty="0">
                <a:solidFill>
                  <a:schemeClr val="tx2"/>
                </a:solidFill>
              </a:rPr>
              <a:t>The </a:t>
            </a:r>
            <a:r>
              <a:rPr lang="en-US" sz="2000" b="1" dirty="0">
                <a:solidFill>
                  <a:schemeClr val="tx2"/>
                </a:solidFill>
              </a:rPr>
              <a:t>description of the action (</a:t>
            </a:r>
            <a:r>
              <a:rPr lang="en-US" sz="2000" b="1" dirty="0" err="1">
                <a:solidFill>
                  <a:schemeClr val="tx2"/>
                </a:solidFill>
              </a:rPr>
              <a:t>DoA</a:t>
            </a:r>
            <a:r>
              <a:rPr lang="en-US" sz="2000" b="1" dirty="0">
                <a:solidFill>
                  <a:schemeClr val="tx2"/>
                </a:solidFill>
              </a:rPr>
              <a:t>, Annex 1) </a:t>
            </a:r>
            <a:r>
              <a:rPr lang="en-US" sz="2000" dirty="0">
                <a:solidFill>
                  <a:schemeClr val="tx2"/>
                </a:solidFill>
              </a:rPr>
              <a:t>is structured like the application form into two parts, Parts A and B:</a:t>
            </a:r>
          </a:p>
          <a:p>
            <a:r>
              <a:rPr lang="en-US" sz="2000" dirty="0">
                <a:solidFill>
                  <a:schemeClr val="tx2"/>
                </a:solidFill>
              </a:rPr>
              <a:t>Part A: contains the structured tables with project information (retrieved from the Grant Management System tabs)</a:t>
            </a:r>
          </a:p>
          <a:p>
            <a:r>
              <a:rPr lang="en-US" sz="2000" dirty="0">
                <a:solidFill>
                  <a:schemeClr val="tx2"/>
                </a:solidFill>
              </a:rPr>
              <a:t>Part B (the narrative part): is based on Part B of the application form and must be uploaded as a PDF.</a:t>
            </a:r>
          </a:p>
          <a:p>
            <a:pPr marL="0" indent="0">
              <a:buNone/>
            </a:pPr>
            <a:r>
              <a:rPr lang="en-US" sz="2000" dirty="0">
                <a:solidFill>
                  <a:schemeClr val="tx2"/>
                </a:solidFill>
              </a:rPr>
              <a:t>The system will merge the Parts A and B, generating a single PDF with the full description of the action (</a:t>
            </a:r>
            <a:r>
              <a:rPr lang="en-US" sz="2000" dirty="0" err="1">
                <a:solidFill>
                  <a:schemeClr val="tx2"/>
                </a:solidFill>
              </a:rPr>
              <a:t>DoA</a:t>
            </a:r>
            <a:r>
              <a:rPr lang="en-US" sz="2000" dirty="0">
                <a:solidFill>
                  <a:schemeClr val="tx2"/>
                </a:solidFill>
              </a:rPr>
              <a:t>).</a:t>
            </a:r>
          </a:p>
          <a:p>
            <a:pPr marL="0" indent="0">
              <a:buNone/>
            </a:pPr>
            <a:r>
              <a:rPr lang="en-US" sz="2000" dirty="0">
                <a:solidFill>
                  <a:schemeClr val="tx2"/>
                </a:solidFill>
              </a:rPr>
              <a:t>All participants can contribute to the parts, but it is the Coordinator who will have to </a:t>
            </a:r>
            <a:r>
              <a:rPr lang="en-US" sz="2000" dirty="0" err="1">
                <a:solidFill>
                  <a:schemeClr val="tx2"/>
                </a:solidFill>
              </a:rPr>
              <a:t>finalise</a:t>
            </a:r>
            <a:r>
              <a:rPr lang="en-US" sz="2000" dirty="0">
                <a:solidFill>
                  <a:schemeClr val="tx2"/>
                </a:solidFill>
              </a:rPr>
              <a:t> and submit it.</a:t>
            </a:r>
          </a:p>
        </p:txBody>
      </p:sp>
    </p:spTree>
    <p:extLst>
      <p:ext uri="{BB962C8B-B14F-4D97-AF65-F5344CB8AC3E}">
        <p14:creationId xmlns:p14="http://schemas.microsoft.com/office/powerpoint/2010/main" val="13293369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0722" y="98396"/>
            <a:ext cx="10515600" cy="919913"/>
          </a:xfrm>
        </p:spPr>
        <p:txBody>
          <a:bodyPr/>
          <a:lstStyle/>
          <a:p>
            <a:pPr lvl="1"/>
            <a:r>
              <a:rPr lang="en-US" sz="3600" b="1" dirty="0">
                <a:solidFill>
                  <a:schemeClr val="tx2"/>
                </a:solidFill>
                <a:latin typeface="+mj-lt"/>
              </a:rPr>
              <a:t>Tasks of the Coordinator</a:t>
            </a:r>
            <a:endParaRPr lang="en-GB" sz="3600" b="1" dirty="0">
              <a:solidFill>
                <a:schemeClr val="tx2"/>
              </a:solidFill>
              <a:latin typeface="+mj-lt"/>
            </a:endParaRPr>
          </a:p>
        </p:txBody>
      </p:sp>
      <p:sp>
        <p:nvSpPr>
          <p:cNvPr id="3" name="Content Placeholder 2"/>
          <p:cNvSpPr>
            <a:spLocks noGrp="1"/>
          </p:cNvSpPr>
          <p:nvPr>
            <p:ph type="subTitle" idx="4294967295"/>
          </p:nvPr>
        </p:nvSpPr>
        <p:spPr>
          <a:xfrm>
            <a:off x="970722" y="1103197"/>
            <a:ext cx="10064750" cy="5567766"/>
          </a:xfrm>
        </p:spPr>
        <p:txBody>
          <a:bodyPr/>
          <a:lstStyle/>
          <a:p>
            <a:r>
              <a:rPr lang="en-US" sz="2000" dirty="0">
                <a:solidFill>
                  <a:schemeClr val="tx2"/>
                </a:solidFill>
              </a:rPr>
              <a:t>Complete the workplan tables in Part A, (work package descriptions, deliverables and milestones)</a:t>
            </a:r>
          </a:p>
          <a:p>
            <a:r>
              <a:rPr lang="en-US" sz="2000" dirty="0">
                <a:solidFill>
                  <a:schemeClr val="tx2"/>
                </a:solidFill>
              </a:rPr>
              <a:t>Check that all PICs have been validated by the Central Validation Service</a:t>
            </a:r>
          </a:p>
          <a:p>
            <a:r>
              <a:rPr lang="en-US" sz="2000" dirty="0">
                <a:solidFill>
                  <a:schemeClr val="tx2"/>
                </a:solidFill>
              </a:rPr>
              <a:t>Quality check:</a:t>
            </a:r>
          </a:p>
          <a:p>
            <a:pPr lvl="1"/>
            <a:r>
              <a:rPr lang="en-US" sz="1600" dirty="0">
                <a:solidFill>
                  <a:schemeClr val="tx2"/>
                </a:solidFill>
              </a:rPr>
              <a:t>Check that the </a:t>
            </a:r>
            <a:r>
              <a:rPr lang="en-US" sz="1600" dirty="0" err="1">
                <a:solidFill>
                  <a:schemeClr val="tx2"/>
                </a:solidFill>
              </a:rPr>
              <a:t>DoA</a:t>
            </a:r>
            <a:r>
              <a:rPr lang="en-US" sz="1600" dirty="0">
                <a:solidFill>
                  <a:schemeClr val="tx2"/>
                </a:solidFill>
              </a:rPr>
              <a:t> is coherent and that information in Part A and B is consistent.</a:t>
            </a:r>
            <a:endParaRPr lang="en-US" dirty="0">
              <a:solidFill>
                <a:schemeClr val="tx2"/>
              </a:solidFill>
            </a:endParaRPr>
          </a:p>
          <a:p>
            <a:pPr lvl="1"/>
            <a:r>
              <a:rPr lang="en-US" sz="1600" dirty="0">
                <a:solidFill>
                  <a:schemeClr val="tx2"/>
                </a:solidFill>
              </a:rPr>
              <a:t>Check that </a:t>
            </a:r>
            <a:r>
              <a:rPr lang="en-US" sz="1600" dirty="0" err="1">
                <a:solidFill>
                  <a:schemeClr val="tx2"/>
                </a:solidFill>
              </a:rPr>
              <a:t>DoA</a:t>
            </a:r>
            <a:r>
              <a:rPr lang="en-US" sz="1600" dirty="0">
                <a:solidFill>
                  <a:schemeClr val="tx2"/>
                </a:solidFill>
              </a:rPr>
              <a:t> and the application match. In addition, you may correct shortcomings identified by the experts in the evaluation summary report. The information presented in the </a:t>
            </a:r>
            <a:r>
              <a:rPr lang="en-US" sz="1600" dirty="0" err="1">
                <a:solidFill>
                  <a:schemeClr val="tx2"/>
                </a:solidFill>
              </a:rPr>
              <a:t>DoA</a:t>
            </a:r>
            <a:r>
              <a:rPr lang="en-US" sz="1600" dirty="0">
                <a:solidFill>
                  <a:schemeClr val="tx2"/>
                </a:solidFill>
              </a:rPr>
              <a:t> can be made more consistent if necessary. Any errors should be corrected (data displayed in a table or figure is at odds with the description, etc.)</a:t>
            </a:r>
            <a:endParaRPr lang="en-US" sz="2000" dirty="0">
              <a:solidFill>
                <a:schemeClr val="tx2"/>
              </a:solidFill>
            </a:endParaRPr>
          </a:p>
          <a:p>
            <a:pPr marL="0" indent="0">
              <a:spcAft>
                <a:spcPts val="600"/>
              </a:spcAft>
              <a:buNone/>
            </a:pPr>
            <a:r>
              <a:rPr lang="en-US" sz="2000" dirty="0">
                <a:solidFill>
                  <a:schemeClr val="tx2"/>
                </a:solidFill>
              </a:rPr>
              <a:t>Check that the </a:t>
            </a:r>
            <a:r>
              <a:rPr lang="en-US" sz="2000" dirty="0" err="1">
                <a:solidFill>
                  <a:schemeClr val="tx2"/>
                </a:solidFill>
              </a:rPr>
              <a:t>DoA</a:t>
            </a:r>
            <a:r>
              <a:rPr lang="en-US" sz="2000" dirty="0">
                <a:solidFill>
                  <a:schemeClr val="tx2"/>
                </a:solidFill>
              </a:rPr>
              <a:t> and the legal and administrative information match: for example, it must describe the role and tasks performed by each Partner defined in the structured part.</a:t>
            </a:r>
          </a:p>
          <a:p>
            <a:pPr marL="0" indent="0">
              <a:spcAft>
                <a:spcPts val="600"/>
              </a:spcAft>
              <a:buNone/>
            </a:pPr>
            <a:r>
              <a:rPr lang="en-US" sz="2000" dirty="0">
                <a:solidFill>
                  <a:schemeClr val="tx2"/>
                </a:solidFill>
              </a:rPr>
              <a:t>Make sure that the template has been followed and all sections are completed and no annexes are missing.</a:t>
            </a:r>
          </a:p>
        </p:txBody>
      </p:sp>
    </p:spTree>
    <p:extLst>
      <p:ext uri="{BB962C8B-B14F-4D97-AF65-F5344CB8AC3E}">
        <p14:creationId xmlns:p14="http://schemas.microsoft.com/office/powerpoint/2010/main" val="38913274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etailed workflow for signing electronically the Grant Agree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0922" y="108852"/>
            <a:ext cx="8870156" cy="66402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5210083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STEP</a:t>
            </a:r>
          </a:p>
        </p:txBody>
      </p:sp>
      <p:sp>
        <p:nvSpPr>
          <p:cNvPr id="3" name="Subtitle 2"/>
          <p:cNvSpPr>
            <a:spLocks noGrp="1"/>
          </p:cNvSpPr>
          <p:nvPr>
            <p:ph type="subTitle" idx="1"/>
          </p:nvPr>
        </p:nvSpPr>
        <p:spPr/>
        <p:txBody>
          <a:bodyPr/>
          <a:lstStyle/>
          <a:p>
            <a:r>
              <a:rPr lang="fr-FR" dirty="0"/>
              <a:t>Strategic Technologies for Europe Platform</a:t>
            </a:r>
            <a:endParaRPr lang="en-GB" dirty="0"/>
          </a:p>
        </p:txBody>
      </p:sp>
    </p:spTree>
    <p:extLst>
      <p:ext uri="{BB962C8B-B14F-4D97-AF65-F5344CB8AC3E}">
        <p14:creationId xmlns:p14="http://schemas.microsoft.com/office/powerpoint/2010/main" val="16586628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0722" y="98396"/>
            <a:ext cx="10515600" cy="919913"/>
          </a:xfrm>
        </p:spPr>
        <p:txBody>
          <a:bodyPr/>
          <a:lstStyle/>
          <a:p>
            <a:pPr lvl="1"/>
            <a:r>
              <a:rPr lang="en-US" sz="4000" dirty="0">
                <a:solidFill>
                  <a:schemeClr val="tx2"/>
                </a:solidFill>
                <a:latin typeface="+mj-lt"/>
              </a:rPr>
              <a:t>STEP</a:t>
            </a:r>
            <a:endParaRPr lang="en-GB" sz="3600" dirty="0">
              <a:solidFill>
                <a:schemeClr val="tx2"/>
              </a:solidFill>
              <a:latin typeface="+mj-lt"/>
            </a:endParaRPr>
          </a:p>
        </p:txBody>
      </p:sp>
      <p:sp>
        <p:nvSpPr>
          <p:cNvPr id="3" name="Content Placeholder 2"/>
          <p:cNvSpPr>
            <a:spLocks noGrp="1"/>
          </p:cNvSpPr>
          <p:nvPr>
            <p:ph type="subTitle" idx="4294967295"/>
          </p:nvPr>
        </p:nvSpPr>
        <p:spPr>
          <a:xfrm>
            <a:off x="1063625" y="1674697"/>
            <a:ext cx="10064750" cy="4435158"/>
          </a:xfrm>
        </p:spPr>
        <p:txBody>
          <a:bodyPr/>
          <a:lstStyle/>
          <a:p>
            <a:pPr marL="0" indent="0">
              <a:buNone/>
            </a:pPr>
            <a:r>
              <a:rPr lang="en-US" sz="2000" dirty="0">
                <a:solidFill>
                  <a:schemeClr val="tx2"/>
                </a:solidFill>
              </a:rPr>
              <a:t>To support European Industry and boost investment in critical technologies in Europe. </a:t>
            </a:r>
          </a:p>
          <a:p>
            <a:pPr marL="0" indent="0">
              <a:buNone/>
            </a:pPr>
            <a:r>
              <a:rPr lang="en-US" sz="2000" dirty="0">
                <a:solidFill>
                  <a:schemeClr val="tx2"/>
                </a:solidFill>
              </a:rPr>
              <a:t>STEP will raise and steer funding across 11 EU </a:t>
            </a:r>
            <a:r>
              <a:rPr lang="en-US" sz="2000" dirty="0" err="1">
                <a:solidFill>
                  <a:schemeClr val="tx2"/>
                </a:solidFill>
              </a:rPr>
              <a:t>programmes</a:t>
            </a:r>
            <a:r>
              <a:rPr lang="en-US" sz="2000" dirty="0">
                <a:solidFill>
                  <a:schemeClr val="tx2"/>
                </a:solidFill>
              </a:rPr>
              <a:t> to three target investment areas:  </a:t>
            </a:r>
          </a:p>
          <a:p>
            <a:r>
              <a:rPr lang="en-US" sz="2000" dirty="0">
                <a:solidFill>
                  <a:schemeClr val="tx2"/>
                </a:solidFill>
              </a:rPr>
              <a:t>Digital technologies and deep-tech innovation</a:t>
            </a:r>
          </a:p>
          <a:p>
            <a:r>
              <a:rPr lang="en-US" sz="2000" dirty="0">
                <a:solidFill>
                  <a:schemeClr val="tx2"/>
                </a:solidFill>
              </a:rPr>
              <a:t>Clean and resource efficient technologies</a:t>
            </a:r>
          </a:p>
          <a:p>
            <a:r>
              <a:rPr lang="en-US" sz="2000" dirty="0">
                <a:solidFill>
                  <a:schemeClr val="tx2"/>
                </a:solidFill>
              </a:rPr>
              <a:t>Biotechnologies</a:t>
            </a:r>
          </a:p>
          <a:p>
            <a:pPr marL="0" indent="0">
              <a:buNone/>
            </a:pPr>
            <a:r>
              <a:rPr lang="en-US" sz="2000" dirty="0">
                <a:solidFill>
                  <a:schemeClr val="tx2"/>
                </a:solidFill>
              </a:rPr>
              <a:t>STEP also supports projects growing skills necessary to the development of those critical technologies. STEP introduces a new </a:t>
            </a:r>
            <a:r>
              <a:rPr lang="en-US" sz="2000" b="1" u="sng" dirty="0">
                <a:solidFill>
                  <a:schemeClr val="tx2"/>
                </a:solidFill>
              </a:rPr>
              <a:t>STEP Seal </a:t>
            </a:r>
            <a:r>
              <a:rPr lang="en-US" sz="2000" dirty="0">
                <a:solidFill>
                  <a:schemeClr val="tx2"/>
                </a:solidFill>
              </a:rPr>
              <a:t>– an EU label for high quality projects – granting STEP projects visibility and facilitating their access to other possible sources of funding.</a:t>
            </a:r>
          </a:p>
        </p:txBody>
      </p:sp>
    </p:spTree>
    <p:extLst>
      <p:ext uri="{BB962C8B-B14F-4D97-AF65-F5344CB8AC3E}">
        <p14:creationId xmlns:p14="http://schemas.microsoft.com/office/powerpoint/2010/main" val="31866777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0722" y="98396"/>
            <a:ext cx="10515600" cy="919913"/>
          </a:xfrm>
        </p:spPr>
        <p:txBody>
          <a:bodyPr/>
          <a:lstStyle/>
          <a:p>
            <a:pPr lvl="1"/>
            <a:r>
              <a:rPr lang="en-US" sz="4000" dirty="0">
                <a:solidFill>
                  <a:schemeClr val="tx2"/>
                </a:solidFill>
                <a:latin typeface="+mj-lt"/>
              </a:rPr>
              <a:t>How does it work? (I)</a:t>
            </a:r>
            <a:endParaRPr lang="en-GB" sz="3600" dirty="0">
              <a:solidFill>
                <a:schemeClr val="tx2"/>
              </a:solidFill>
              <a:latin typeface="+mj-lt"/>
            </a:endParaRPr>
          </a:p>
        </p:txBody>
      </p:sp>
      <p:sp>
        <p:nvSpPr>
          <p:cNvPr id="3" name="Content Placeholder 2"/>
          <p:cNvSpPr>
            <a:spLocks noGrp="1"/>
          </p:cNvSpPr>
          <p:nvPr>
            <p:ph type="subTitle" idx="4294967295"/>
          </p:nvPr>
        </p:nvSpPr>
        <p:spPr>
          <a:xfrm>
            <a:off x="970722" y="1122218"/>
            <a:ext cx="10064750" cy="5388004"/>
          </a:xfrm>
        </p:spPr>
        <p:txBody>
          <a:bodyPr/>
          <a:lstStyle/>
          <a:p>
            <a:pPr marL="0" indent="0">
              <a:buNone/>
            </a:pPr>
            <a:r>
              <a:rPr lang="en-US" sz="2000" dirty="0">
                <a:solidFill>
                  <a:schemeClr val="tx2"/>
                </a:solidFill>
              </a:rPr>
              <a:t>The STEP Seal will be awarded by the European Commission to projects meeting the minimum quality requirements (including eligibility, exclusion, and award criteria) in the selection process of a competitive procedure of calls for proposal.</a:t>
            </a:r>
          </a:p>
          <a:p>
            <a:pPr marL="0" indent="0">
              <a:buNone/>
            </a:pPr>
            <a:r>
              <a:rPr lang="en-US" sz="2000" dirty="0">
                <a:solidFill>
                  <a:schemeClr val="tx2"/>
                </a:solidFill>
              </a:rPr>
              <a:t>To get awarded the STEP Seal, projects must contribute to at least one the STEP objectives:  </a:t>
            </a:r>
          </a:p>
          <a:p>
            <a:r>
              <a:rPr lang="en-US" sz="2000" dirty="0">
                <a:solidFill>
                  <a:schemeClr val="tx2"/>
                </a:solidFill>
              </a:rPr>
              <a:t>support the development or manufacturing of critical technologies throughout the Union, or safeguarding and strengthening the respective value chains in the following sectors:  </a:t>
            </a:r>
          </a:p>
          <a:p>
            <a:pPr lvl="1"/>
            <a:r>
              <a:rPr lang="en-US" sz="1600" dirty="0">
                <a:solidFill>
                  <a:schemeClr val="tx2"/>
                </a:solidFill>
              </a:rPr>
              <a:t>digital technologies and deep tech innovation,</a:t>
            </a:r>
          </a:p>
          <a:p>
            <a:pPr lvl="1"/>
            <a:r>
              <a:rPr lang="en-US" sz="1600" dirty="0">
                <a:solidFill>
                  <a:schemeClr val="tx2"/>
                </a:solidFill>
              </a:rPr>
              <a:t>clean and resource efficient technologies, including net-zero technologies,  </a:t>
            </a:r>
          </a:p>
          <a:p>
            <a:pPr lvl="1"/>
            <a:r>
              <a:rPr lang="en-US" sz="1600" dirty="0">
                <a:solidFill>
                  <a:schemeClr val="tx2"/>
                </a:solidFill>
              </a:rPr>
              <a:t>biotechnologies.  </a:t>
            </a:r>
          </a:p>
          <a:p>
            <a:r>
              <a:rPr lang="en-US" sz="2000" dirty="0">
                <a:solidFill>
                  <a:schemeClr val="tx2"/>
                </a:solidFill>
              </a:rPr>
              <a:t>address shortages of </a:t>
            </a:r>
            <a:r>
              <a:rPr lang="en-US" sz="2000" dirty="0" err="1">
                <a:solidFill>
                  <a:schemeClr val="tx2"/>
                </a:solidFill>
              </a:rPr>
              <a:t>labour</a:t>
            </a:r>
            <a:r>
              <a:rPr lang="en-US" sz="2000" dirty="0">
                <a:solidFill>
                  <a:schemeClr val="tx2"/>
                </a:solidFill>
              </a:rPr>
              <a:t> and skills critical to all kinds of quality jobs in those sectors.  </a:t>
            </a:r>
          </a:p>
        </p:txBody>
      </p:sp>
    </p:spTree>
    <p:extLst>
      <p:ext uri="{BB962C8B-B14F-4D97-AF65-F5344CB8AC3E}">
        <p14:creationId xmlns:p14="http://schemas.microsoft.com/office/powerpoint/2010/main" val="41859979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ogrammes concerned">
            <a:extLst>
              <a:ext uri="{FF2B5EF4-FFF2-40B4-BE49-F238E27FC236}">
                <a16:creationId xmlns:a16="http://schemas.microsoft.com/office/drawing/2014/main" id="{B5605BEE-E4C9-C01A-62F4-D3A9B5A7463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8199" y="2117090"/>
            <a:ext cx="10905699" cy="3298973"/>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70722" y="482860"/>
            <a:ext cx="10515600" cy="782357"/>
          </a:xfrm>
        </p:spPr>
        <p:txBody>
          <a:bodyPr anchor="b">
            <a:normAutofit/>
          </a:bodyPr>
          <a:lstStyle/>
          <a:p>
            <a:pPr lvl="1" algn="l"/>
            <a:r>
              <a:rPr lang="en-US" sz="4000" dirty="0">
                <a:solidFill>
                  <a:schemeClr val="tx2"/>
                </a:solidFill>
              </a:rPr>
              <a:t>How does it work? (II)</a:t>
            </a:r>
            <a:endParaRPr lang="en-GB" sz="4000" dirty="0">
              <a:solidFill>
                <a:schemeClr val="tx2"/>
              </a:solidFill>
            </a:endParaRPr>
          </a:p>
        </p:txBody>
      </p:sp>
    </p:spTree>
    <p:extLst>
      <p:ext uri="{BB962C8B-B14F-4D97-AF65-F5344CB8AC3E}">
        <p14:creationId xmlns:p14="http://schemas.microsoft.com/office/powerpoint/2010/main" val="7501461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4731039"/>
          </a:xfrm>
        </p:spPr>
        <p:txBody>
          <a:bodyPr>
            <a:normAutofit/>
          </a:bodyPr>
          <a:lstStyle/>
          <a:p>
            <a:pPr marL="0" indent="0">
              <a:buNone/>
            </a:pPr>
            <a:r>
              <a:rPr lang="en-US" dirty="0">
                <a:solidFill>
                  <a:schemeClr val="tx2"/>
                </a:solidFill>
              </a:rPr>
              <a:t>The STEP Seal (so called “Sovereignty Seal” under the </a:t>
            </a:r>
            <a:r>
              <a:rPr lang="en-US" dirty="0">
                <a:solidFill>
                  <a:schemeClr val="tx2"/>
                </a:solidFill>
                <a:hlinkClick r:id="rId3">
                  <a:extLst>
                    <a:ext uri="{A12FA001-AC4F-418D-AE19-62706E023703}">
                      <ahyp:hlinkClr xmlns:ahyp="http://schemas.microsoft.com/office/drawing/2018/hyperlinkcolor" val="tx"/>
                    </a:ext>
                  </a:extLst>
                </a:hlinkClick>
              </a:rPr>
              <a:t>STEP Regulation</a:t>
            </a:r>
            <a:r>
              <a:rPr lang="en-US" dirty="0">
                <a:solidFill>
                  <a:schemeClr val="tx2"/>
                </a:solidFill>
              </a:rPr>
              <a:t>) is the EU quality label awarded to the high-quality projects contributing to the STEP objectives. </a:t>
            </a:r>
          </a:p>
          <a:p>
            <a:pPr marL="0" indent="0">
              <a:buNone/>
            </a:pPr>
            <a:r>
              <a:rPr lang="en-US" dirty="0">
                <a:solidFill>
                  <a:schemeClr val="tx2"/>
                </a:solidFill>
              </a:rPr>
              <a:t>It will give them visibility and help attract alternative or additional public and private investments.</a:t>
            </a:r>
          </a:p>
          <a:p>
            <a:pPr marL="0" indent="0">
              <a:buNone/>
            </a:pPr>
            <a:r>
              <a:rPr lang="en-US" dirty="0">
                <a:solidFill>
                  <a:schemeClr val="tx2"/>
                </a:solidFill>
              </a:rPr>
              <a:t>There is no additional specific procedure to apply for the STEP Seal.</a:t>
            </a:r>
          </a:p>
        </p:txBody>
      </p:sp>
      <p:pic>
        <p:nvPicPr>
          <p:cNvPr id="4" name="Picture 3" descr="A blue wax seal with yellow stars&#10;&#10;Description automatically generated">
            <a:extLst>
              <a:ext uri="{FF2B5EF4-FFF2-40B4-BE49-F238E27FC236}">
                <a16:creationId xmlns:a16="http://schemas.microsoft.com/office/drawing/2014/main" id="{D7DFE13F-4962-A1D0-F872-BAF53968A02A}"/>
              </a:ext>
            </a:extLst>
          </p:cNvPr>
          <p:cNvPicPr>
            <a:picLocks noChangeAspect="1"/>
          </p:cNvPicPr>
          <p:nvPr/>
        </p:nvPicPr>
        <p:blipFill>
          <a:blip r:embed="rId4"/>
          <a:stretch>
            <a:fillRect/>
          </a:stretch>
        </p:blipFill>
        <p:spPr>
          <a:xfrm>
            <a:off x="6683219" y="2084414"/>
            <a:ext cx="4028722" cy="2689171"/>
          </a:xfrm>
          <a:prstGeom prst="rect">
            <a:avLst/>
          </a:prstGeom>
          <a:noFill/>
        </p:spPr>
      </p:pic>
      <p:sp>
        <p:nvSpPr>
          <p:cNvPr id="2" name="Title 1"/>
          <p:cNvSpPr>
            <a:spLocks noGrp="1"/>
          </p:cNvSpPr>
          <p:nvPr>
            <p:ph type="title"/>
          </p:nvPr>
        </p:nvSpPr>
        <p:spPr>
          <a:xfrm>
            <a:off x="970722" y="482860"/>
            <a:ext cx="10515600" cy="782357"/>
          </a:xfrm>
        </p:spPr>
        <p:txBody>
          <a:bodyPr anchor="b">
            <a:normAutofit/>
          </a:bodyPr>
          <a:lstStyle/>
          <a:p>
            <a:pPr lvl="1" algn="l"/>
            <a:r>
              <a:rPr lang="en-US" sz="4000">
                <a:solidFill>
                  <a:schemeClr val="tx2"/>
                </a:solidFill>
              </a:rPr>
              <a:t>STEP seal</a:t>
            </a:r>
            <a:endParaRPr lang="en-GB" sz="4000">
              <a:solidFill>
                <a:schemeClr val="tx2"/>
              </a:solidFill>
            </a:endParaRPr>
          </a:p>
        </p:txBody>
      </p:sp>
    </p:spTree>
    <p:extLst>
      <p:ext uri="{BB962C8B-B14F-4D97-AF65-F5344CB8AC3E}">
        <p14:creationId xmlns:p14="http://schemas.microsoft.com/office/powerpoint/2010/main" val="5165899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0722" y="98396"/>
            <a:ext cx="10515600" cy="919913"/>
          </a:xfrm>
        </p:spPr>
        <p:txBody>
          <a:bodyPr/>
          <a:lstStyle/>
          <a:p>
            <a:pPr algn="l"/>
            <a:r>
              <a:rPr lang="en-US" sz="4000" b="0" i="0" dirty="0">
                <a:effectLst/>
                <a:latin typeface="arial" panose="020B0604020202020204" pitchFamily="34" charset="0"/>
              </a:rPr>
              <a:t>Who can benefit and why is it helpful?</a:t>
            </a:r>
          </a:p>
        </p:txBody>
      </p:sp>
      <p:sp>
        <p:nvSpPr>
          <p:cNvPr id="3" name="Content Placeholder 2"/>
          <p:cNvSpPr>
            <a:spLocks noGrp="1"/>
          </p:cNvSpPr>
          <p:nvPr>
            <p:ph type="subTitle" idx="4294967295"/>
          </p:nvPr>
        </p:nvSpPr>
        <p:spPr>
          <a:xfrm>
            <a:off x="1063625" y="1745673"/>
            <a:ext cx="10064750" cy="4343400"/>
          </a:xfrm>
        </p:spPr>
        <p:txBody>
          <a:bodyPr/>
          <a:lstStyle/>
          <a:p>
            <a:r>
              <a:rPr lang="en-US" sz="2000" dirty="0">
                <a:solidFill>
                  <a:schemeClr val="tx2"/>
                </a:solidFill>
              </a:rPr>
              <a:t>Any </a:t>
            </a:r>
            <a:r>
              <a:rPr lang="en-US" sz="2000" dirty="0" err="1">
                <a:solidFill>
                  <a:schemeClr val="tx2"/>
                </a:solidFill>
              </a:rPr>
              <a:t>organisation</a:t>
            </a:r>
            <a:r>
              <a:rPr lang="en-US" sz="2000" dirty="0">
                <a:solidFill>
                  <a:schemeClr val="tx2"/>
                </a:solidFill>
              </a:rPr>
              <a:t> or consortium which has applied for funding under the EU4Health </a:t>
            </a:r>
            <a:r>
              <a:rPr lang="en-US" sz="2000" dirty="0" err="1">
                <a:solidFill>
                  <a:schemeClr val="tx2"/>
                </a:solidFill>
              </a:rPr>
              <a:t>programme</a:t>
            </a:r>
            <a:r>
              <a:rPr lang="en-US" sz="2000" dirty="0">
                <a:solidFill>
                  <a:schemeClr val="tx2"/>
                </a:solidFill>
              </a:rPr>
              <a:t>, provided that the project contributes to the STEP objectives and that it has been assessed as eligible and complying with the minimum quality requirements defined in a call for proposals.</a:t>
            </a:r>
          </a:p>
          <a:p>
            <a:r>
              <a:rPr lang="en-US" sz="2000" dirty="0">
                <a:solidFill>
                  <a:schemeClr val="tx2"/>
                </a:solidFill>
              </a:rPr>
              <a:t>The STEP Seal will enhance access to EU funding, notably by </a:t>
            </a:r>
            <a:r>
              <a:rPr lang="en-US" sz="2000" b="1" u="sng" dirty="0">
                <a:solidFill>
                  <a:schemeClr val="tx2"/>
                </a:solidFill>
              </a:rPr>
              <a:t>facilitating alternative cumulative or combined funding from several EU budget instruments</a:t>
            </a:r>
            <a:r>
              <a:rPr lang="en-US" sz="2000" dirty="0">
                <a:solidFill>
                  <a:schemeClr val="tx2"/>
                </a:solidFill>
              </a:rPr>
              <a:t>. For instance, Member States can grant support from Cohesion policy funds to projects having been awarded a STEP Seal directly, without any additional selection procedures.</a:t>
            </a:r>
          </a:p>
          <a:p>
            <a:pPr marL="0" indent="0">
              <a:buNone/>
            </a:pPr>
            <a:endParaRPr lang="en-US" sz="2000" dirty="0">
              <a:solidFill>
                <a:schemeClr val="tx2"/>
              </a:solidFill>
            </a:endParaRPr>
          </a:p>
          <a:p>
            <a:pPr marL="0" indent="0">
              <a:buNone/>
            </a:pPr>
            <a:r>
              <a:rPr lang="en-US" sz="2000" dirty="0">
                <a:solidFill>
                  <a:schemeClr val="tx2"/>
                </a:solidFill>
              </a:rPr>
              <a:t>More info available at </a:t>
            </a:r>
            <a:r>
              <a:rPr lang="fr-FR" sz="2000" dirty="0">
                <a:solidFill>
                  <a:schemeClr val="tx2"/>
                </a:solidFill>
                <a:hlinkClick r:id="rId3"/>
              </a:rPr>
              <a:t>Strategic Technologies for Europe Platform</a:t>
            </a:r>
            <a:endParaRPr lang="en-US" sz="2000" dirty="0">
              <a:solidFill>
                <a:schemeClr val="tx2"/>
              </a:solidFill>
            </a:endParaRPr>
          </a:p>
        </p:txBody>
      </p:sp>
    </p:spTree>
    <p:extLst>
      <p:ext uri="{BB962C8B-B14F-4D97-AF65-F5344CB8AC3E}">
        <p14:creationId xmlns:p14="http://schemas.microsoft.com/office/powerpoint/2010/main" val="2911589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20"/>
          <p:cNvSpPr txBox="1">
            <a:spLocks noGrp="1"/>
          </p:cNvSpPr>
          <p:nvPr>
            <p:ph type="sldNum" idx="12"/>
          </p:nvPr>
        </p:nvSpPr>
        <p:spPr>
          <a:xfrm>
            <a:off x="715108" y="6131286"/>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GB"/>
              <a:t>49</a:t>
            </a:fld>
            <a:endParaRPr dirty="0"/>
          </a:p>
        </p:txBody>
      </p:sp>
      <p:sp>
        <p:nvSpPr>
          <p:cNvPr id="443" name="Google Shape;443;p20"/>
          <p:cNvSpPr txBox="1">
            <a:spLocks noGrp="1"/>
          </p:cNvSpPr>
          <p:nvPr>
            <p:ph type="ctrTitle"/>
          </p:nvPr>
        </p:nvSpPr>
        <p:spPr>
          <a:xfrm>
            <a:off x="1077013" y="1122363"/>
            <a:ext cx="10156297" cy="1240348"/>
          </a:xfrm>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2"/>
              </a:buClr>
              <a:buSzPts val="6000"/>
              <a:buFont typeface="Arial"/>
              <a:buNone/>
            </a:pPr>
            <a:r>
              <a:rPr lang="en-GB"/>
              <a:t>Thank you</a:t>
            </a:r>
            <a:endParaRPr/>
          </a:p>
        </p:txBody>
      </p:sp>
      <p:pic>
        <p:nvPicPr>
          <p:cNvPr id="444" name="Google Shape;444;p2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30524" y="4040561"/>
            <a:ext cx="1023496" cy="358097"/>
          </a:xfrm>
          <a:prstGeom prst="rect">
            <a:avLst/>
          </a:prstGeom>
          <a:noFill/>
          <a:ln>
            <a:noFill/>
          </a:ln>
        </p:spPr>
      </p:pic>
      <p:sp>
        <p:nvSpPr>
          <p:cNvPr id="445" name="Google Shape;445;p20"/>
          <p:cNvSpPr txBox="1"/>
          <p:nvPr/>
        </p:nvSpPr>
        <p:spPr>
          <a:xfrm>
            <a:off x="735992" y="4479624"/>
            <a:ext cx="8941016"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50" b="1" dirty="0">
                <a:solidFill>
                  <a:srgbClr val="767676"/>
                </a:solidFill>
                <a:latin typeface="Arial"/>
                <a:ea typeface="Arial"/>
                <a:cs typeface="Arial"/>
                <a:sym typeface="Arial"/>
              </a:rPr>
              <a:t>© European Union 2023</a:t>
            </a:r>
            <a:endParaRPr dirty="0"/>
          </a:p>
          <a:p>
            <a:pPr marL="0" marR="0" lvl="0" indent="0" algn="l" rtl="0">
              <a:spcBef>
                <a:spcPts val="1800"/>
              </a:spcBef>
              <a:spcAft>
                <a:spcPts val="0"/>
              </a:spcAft>
              <a:buNone/>
            </a:pPr>
            <a:r>
              <a:rPr lang="en-GB" sz="1050" dirty="0">
                <a:solidFill>
                  <a:srgbClr val="767676"/>
                </a:solidFill>
                <a:latin typeface="Arial"/>
                <a:ea typeface="Arial"/>
                <a:cs typeface="Arial"/>
                <a:sym typeface="Arial"/>
              </a:rPr>
              <a:t>Unless otherwise noted the reuse of this presentation is authorised under the </a:t>
            </a:r>
            <a:r>
              <a:rPr lang="en-GB" sz="1050" u="sng" dirty="0">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CC BY 4.0</a:t>
            </a:r>
            <a:r>
              <a:rPr lang="en-GB" sz="1050" dirty="0">
                <a:solidFill>
                  <a:srgbClr val="7F7F7F"/>
                </a:solidFill>
                <a:latin typeface="Arial"/>
                <a:ea typeface="Arial"/>
                <a:cs typeface="Arial"/>
                <a:sym typeface="Arial"/>
              </a:rPr>
              <a:t> </a:t>
            </a:r>
            <a:r>
              <a:rPr lang="en-GB" sz="1050" dirty="0">
                <a:solidFill>
                  <a:srgbClr val="767676"/>
                </a:solidFill>
                <a:latin typeface="Arial"/>
                <a:ea typeface="Arial"/>
                <a:cs typeface="Arial"/>
                <a:sym typeface="Arial"/>
              </a:rPr>
              <a:t>license. For any use or reproduction of elements that are not owned by the EU, permission may need to be sought directly from the respective right holders.</a:t>
            </a:r>
            <a:endParaRPr dirty="0"/>
          </a:p>
          <a:p>
            <a:pPr marL="0" marR="0" lvl="0" indent="0" algn="l" rtl="0">
              <a:spcBef>
                <a:spcPts val="1800"/>
              </a:spcBef>
              <a:spcAft>
                <a:spcPts val="0"/>
              </a:spcAft>
              <a:buNone/>
            </a:pPr>
            <a:r>
              <a:rPr lang="en-GB" sz="1050" dirty="0">
                <a:solidFill>
                  <a:srgbClr val="767676"/>
                </a:solidFill>
                <a:latin typeface="Arial"/>
                <a:ea typeface="Arial"/>
                <a:cs typeface="Arial"/>
                <a:sym typeface="Arial"/>
              </a:rPr>
              <a:t>Slide </a:t>
            </a:r>
            <a:r>
              <a:rPr lang="en-GB" sz="1050" dirty="0">
                <a:solidFill>
                  <a:srgbClr val="CE3A1C"/>
                </a:solidFill>
                <a:latin typeface="Arial"/>
                <a:ea typeface="Arial"/>
                <a:cs typeface="Arial"/>
                <a:sym typeface="Arial"/>
              </a:rPr>
              <a:t>xx: element concerned</a:t>
            </a:r>
            <a:r>
              <a:rPr lang="en-GB" sz="1050" dirty="0">
                <a:solidFill>
                  <a:srgbClr val="767676"/>
                </a:solidFill>
                <a:latin typeface="Arial"/>
                <a:ea typeface="Arial"/>
                <a:cs typeface="Arial"/>
                <a:sym typeface="Arial"/>
              </a:rPr>
              <a:t>, source: </a:t>
            </a:r>
            <a:r>
              <a:rPr lang="en-GB" sz="1050" dirty="0">
                <a:solidFill>
                  <a:srgbClr val="CE3A1C"/>
                </a:solidFill>
                <a:latin typeface="Arial"/>
                <a:ea typeface="Arial"/>
                <a:cs typeface="Arial"/>
                <a:sym typeface="Arial"/>
              </a:rPr>
              <a:t>e.g. Fotolia.com</a:t>
            </a:r>
            <a:r>
              <a:rPr lang="en-GB" sz="1050" dirty="0">
                <a:solidFill>
                  <a:srgbClr val="767676"/>
                </a:solidFill>
                <a:latin typeface="Arial"/>
                <a:ea typeface="Arial"/>
                <a:cs typeface="Arial"/>
                <a:sym typeface="Arial"/>
              </a:rPr>
              <a:t>; </a:t>
            </a:r>
            <a:r>
              <a:rPr lang="en-GB" sz="1050" dirty="0">
                <a:solidFill>
                  <a:srgbClr val="CE3A1C"/>
                </a:solidFill>
                <a:latin typeface="Arial"/>
                <a:ea typeface="Arial"/>
                <a:cs typeface="Arial"/>
                <a:sym typeface="Arial"/>
              </a:rPr>
              <a:t>Slide xx: element concerned</a:t>
            </a:r>
            <a:r>
              <a:rPr lang="en-GB" sz="1050" dirty="0">
                <a:solidFill>
                  <a:srgbClr val="767676"/>
                </a:solidFill>
                <a:latin typeface="Arial"/>
                <a:ea typeface="Arial"/>
                <a:cs typeface="Arial"/>
                <a:sym typeface="Arial"/>
              </a:rPr>
              <a:t>, source: </a:t>
            </a:r>
            <a:r>
              <a:rPr lang="en-GB" sz="1050" dirty="0">
                <a:solidFill>
                  <a:srgbClr val="CE3A1C"/>
                </a:solidFill>
                <a:latin typeface="Arial"/>
                <a:ea typeface="Arial"/>
                <a:cs typeface="Arial"/>
                <a:sym typeface="Arial"/>
              </a:rPr>
              <a:t>e.g. iStock.com</a:t>
            </a:r>
            <a:endParaRPr sz="1050" dirty="0">
              <a:solidFill>
                <a:srgbClr val="CE3A1C"/>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335C8C2-70E3-846B-5425-B118D7F1F772}"/>
              </a:ext>
            </a:extLst>
          </p:cNvPr>
          <p:cNvSpPr/>
          <p:nvPr/>
        </p:nvSpPr>
        <p:spPr>
          <a:xfrm>
            <a:off x="0" y="0"/>
            <a:ext cx="12192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3" name="object 3">
            <a:extLst>
              <a:ext uri="{FF2B5EF4-FFF2-40B4-BE49-F238E27FC236}">
                <a16:creationId xmlns:a16="http://schemas.microsoft.com/office/drawing/2014/main" id="{1CA66DBE-A597-CDD3-3917-9A49A0315C5A}"/>
              </a:ext>
            </a:extLst>
          </p:cNvPr>
          <p:cNvSpPr txBox="1">
            <a:spLocks/>
          </p:cNvSpPr>
          <p:nvPr/>
        </p:nvSpPr>
        <p:spPr>
          <a:xfrm>
            <a:off x="1004551" y="635142"/>
            <a:ext cx="5005388" cy="644407"/>
          </a:xfrm>
          <a:prstGeom prst="rect">
            <a:avLst/>
          </a:prstGeom>
        </p:spPr>
        <p:txBody>
          <a:bodyPr vert="horz" wrap="square" lIns="0" tIns="9525" rIns="0" bIns="0" rtlCol="0" anchor="t">
            <a:spAutoFit/>
          </a:bodyPr>
          <a:lstStyle>
            <a:lvl1pPr>
              <a:defRPr sz="4650" b="0" i="0">
                <a:solidFill>
                  <a:srgbClr val="004296"/>
                </a:solidFill>
                <a:latin typeface="Arial"/>
                <a:ea typeface="+mj-ea"/>
                <a:cs typeface="Arial"/>
              </a:defRPr>
            </a:lvl1pPr>
          </a:lstStyle>
          <a:p>
            <a:pPr marL="9525">
              <a:spcBef>
                <a:spcPts val="75"/>
              </a:spcBef>
            </a:pPr>
            <a:r>
              <a:rPr lang="nl-BE" sz="4125" kern="0" dirty="0">
                <a:solidFill>
                  <a:schemeClr val="bg1"/>
                </a:solidFill>
              </a:rPr>
              <a:t>Our Agency</a:t>
            </a:r>
            <a:endParaRPr lang="en-US" sz="4125" kern="0" dirty="0">
              <a:solidFill>
                <a:schemeClr val="bg1"/>
              </a:solidFill>
            </a:endParaRPr>
          </a:p>
        </p:txBody>
      </p:sp>
      <p:sp>
        <p:nvSpPr>
          <p:cNvPr id="4" name="object 4">
            <a:extLst>
              <a:ext uri="{FF2B5EF4-FFF2-40B4-BE49-F238E27FC236}">
                <a16:creationId xmlns:a16="http://schemas.microsoft.com/office/drawing/2014/main" id="{080FB06A-62AF-2824-627C-E25CA0CCA5EA}"/>
              </a:ext>
            </a:extLst>
          </p:cNvPr>
          <p:cNvSpPr/>
          <p:nvPr/>
        </p:nvSpPr>
        <p:spPr>
          <a:xfrm>
            <a:off x="781050" y="0"/>
            <a:ext cx="0" cy="1216343"/>
          </a:xfrm>
          <a:custGeom>
            <a:avLst/>
            <a:gdLst/>
            <a:ahLst/>
            <a:cxnLst/>
            <a:rect l="l" t="t" r="r" b="b"/>
            <a:pathLst>
              <a:path h="1621790">
                <a:moveTo>
                  <a:pt x="0" y="1621561"/>
                </a:moveTo>
                <a:lnTo>
                  <a:pt x="0" y="0"/>
                </a:lnTo>
              </a:path>
            </a:pathLst>
          </a:custGeom>
          <a:ln w="38100">
            <a:solidFill>
              <a:srgbClr val="FFC001"/>
            </a:solidFill>
          </a:ln>
        </p:spPr>
        <p:txBody>
          <a:bodyPr wrap="square" lIns="0" tIns="0" rIns="0" bIns="0" rtlCol="0"/>
          <a:lstStyle/>
          <a:p>
            <a:endParaRPr sz="1350"/>
          </a:p>
        </p:txBody>
      </p:sp>
      <p:pic>
        <p:nvPicPr>
          <p:cNvPr id="5" name="Graphic 4">
            <a:extLst>
              <a:ext uri="{FF2B5EF4-FFF2-40B4-BE49-F238E27FC236}">
                <a16:creationId xmlns:a16="http://schemas.microsoft.com/office/drawing/2014/main" id="{742CF08F-3B61-CACF-362B-968F634B5500}"/>
              </a:ext>
            </a:extLst>
          </p:cNvPr>
          <p:cNvPicPr>
            <a:picLocks noChangeAspect="1"/>
          </p:cNvPicPr>
          <p:nvPr/>
        </p:nvPicPr>
        <p:blipFill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l="22202" r="5305"/>
          <a:stretch/>
        </p:blipFill>
        <p:spPr>
          <a:xfrm>
            <a:off x="1" y="3200400"/>
            <a:ext cx="12191999" cy="4602305"/>
          </a:xfrm>
          <a:prstGeom prst="rect">
            <a:avLst/>
          </a:prstGeom>
        </p:spPr>
      </p:pic>
      <p:sp>
        <p:nvSpPr>
          <p:cNvPr id="6" name="object 7">
            <a:extLst>
              <a:ext uri="{FF2B5EF4-FFF2-40B4-BE49-F238E27FC236}">
                <a16:creationId xmlns:a16="http://schemas.microsoft.com/office/drawing/2014/main" id="{011C76E8-9076-98A9-9956-2379DF6952A4}"/>
              </a:ext>
            </a:extLst>
          </p:cNvPr>
          <p:cNvSpPr txBox="1"/>
          <p:nvPr/>
        </p:nvSpPr>
        <p:spPr>
          <a:xfrm>
            <a:off x="723901" y="4114800"/>
            <a:ext cx="1432718" cy="240450"/>
          </a:xfrm>
          <a:prstGeom prst="rect">
            <a:avLst/>
          </a:prstGeom>
        </p:spPr>
        <p:txBody>
          <a:bodyPr vert="horz" wrap="square" lIns="0" tIns="9525" rIns="0" bIns="0" rtlCol="0">
            <a:spAutoFit/>
          </a:bodyPr>
          <a:lstStyle/>
          <a:p>
            <a:pPr marL="9525">
              <a:spcBef>
                <a:spcPts val="75"/>
              </a:spcBef>
            </a:pPr>
            <a:r>
              <a:rPr lang="nl-BE" sz="1500" spc="-64" dirty="0">
                <a:solidFill>
                  <a:srgbClr val="D0E7FF"/>
                </a:solidFill>
                <a:latin typeface="Arial"/>
                <a:cs typeface="Arial"/>
              </a:rPr>
              <a:t>Health</a:t>
            </a:r>
            <a:endParaRPr sz="1500" dirty="0">
              <a:solidFill>
                <a:srgbClr val="D0E7FF"/>
              </a:solidFill>
              <a:latin typeface="Arial"/>
              <a:cs typeface="Arial"/>
            </a:endParaRPr>
          </a:p>
        </p:txBody>
      </p:sp>
      <p:sp>
        <p:nvSpPr>
          <p:cNvPr id="7" name="object 7">
            <a:extLst>
              <a:ext uri="{FF2B5EF4-FFF2-40B4-BE49-F238E27FC236}">
                <a16:creationId xmlns:a16="http://schemas.microsoft.com/office/drawing/2014/main" id="{C2B7A163-B25B-04A2-C974-EF12465FE294}"/>
              </a:ext>
            </a:extLst>
          </p:cNvPr>
          <p:cNvSpPr txBox="1"/>
          <p:nvPr/>
        </p:nvSpPr>
        <p:spPr>
          <a:xfrm>
            <a:off x="4602796" y="4114800"/>
            <a:ext cx="1432718" cy="240450"/>
          </a:xfrm>
          <a:prstGeom prst="rect">
            <a:avLst/>
          </a:prstGeom>
        </p:spPr>
        <p:txBody>
          <a:bodyPr vert="horz" wrap="square" lIns="0" tIns="9525" rIns="0" bIns="0" rtlCol="0">
            <a:spAutoFit/>
          </a:bodyPr>
          <a:lstStyle/>
          <a:p>
            <a:pPr marL="9525">
              <a:spcBef>
                <a:spcPts val="75"/>
              </a:spcBef>
            </a:pPr>
            <a:r>
              <a:rPr lang="nl-BE" sz="1500" spc="-64" dirty="0">
                <a:solidFill>
                  <a:srgbClr val="D0E7FF"/>
                </a:solidFill>
                <a:latin typeface="Arial"/>
                <a:cs typeface="Arial"/>
              </a:rPr>
              <a:t>Food</a:t>
            </a:r>
            <a:endParaRPr sz="1500" dirty="0">
              <a:solidFill>
                <a:srgbClr val="D0E7FF"/>
              </a:solidFill>
              <a:latin typeface="Arial"/>
              <a:cs typeface="Arial"/>
            </a:endParaRPr>
          </a:p>
        </p:txBody>
      </p:sp>
      <p:sp>
        <p:nvSpPr>
          <p:cNvPr id="8" name="object 7">
            <a:extLst>
              <a:ext uri="{FF2B5EF4-FFF2-40B4-BE49-F238E27FC236}">
                <a16:creationId xmlns:a16="http://schemas.microsoft.com/office/drawing/2014/main" id="{0AC6506D-3C10-7B48-4FC0-96677FB8B50C}"/>
              </a:ext>
            </a:extLst>
          </p:cNvPr>
          <p:cNvSpPr txBox="1"/>
          <p:nvPr/>
        </p:nvSpPr>
        <p:spPr>
          <a:xfrm>
            <a:off x="8481691" y="4114800"/>
            <a:ext cx="1432718" cy="240450"/>
          </a:xfrm>
          <a:prstGeom prst="rect">
            <a:avLst/>
          </a:prstGeom>
        </p:spPr>
        <p:txBody>
          <a:bodyPr vert="horz" wrap="square" lIns="0" tIns="9525" rIns="0" bIns="0" rtlCol="0">
            <a:spAutoFit/>
          </a:bodyPr>
          <a:lstStyle/>
          <a:p>
            <a:pPr marL="9525">
              <a:spcBef>
                <a:spcPts val="75"/>
              </a:spcBef>
            </a:pPr>
            <a:r>
              <a:rPr lang="nl-BE" sz="1500" spc="-64" dirty="0">
                <a:solidFill>
                  <a:srgbClr val="D0E7FF"/>
                </a:solidFill>
                <a:latin typeface="Arial"/>
                <a:cs typeface="Arial"/>
              </a:rPr>
              <a:t>Industry</a:t>
            </a:r>
            <a:endParaRPr sz="1500" dirty="0">
              <a:solidFill>
                <a:srgbClr val="D0E7FF"/>
              </a:solidFill>
              <a:latin typeface="Arial"/>
              <a:cs typeface="Arial"/>
            </a:endParaRPr>
          </a:p>
        </p:txBody>
      </p:sp>
      <p:sp>
        <p:nvSpPr>
          <p:cNvPr id="9" name="object 7">
            <a:extLst>
              <a:ext uri="{FF2B5EF4-FFF2-40B4-BE49-F238E27FC236}">
                <a16:creationId xmlns:a16="http://schemas.microsoft.com/office/drawing/2014/main" id="{9098B058-A1DD-BE63-605F-6AEE9C020FDF}"/>
              </a:ext>
            </a:extLst>
          </p:cNvPr>
          <p:cNvSpPr txBox="1"/>
          <p:nvPr/>
        </p:nvSpPr>
        <p:spPr>
          <a:xfrm>
            <a:off x="6781801" y="6000750"/>
            <a:ext cx="1432718" cy="240450"/>
          </a:xfrm>
          <a:prstGeom prst="rect">
            <a:avLst/>
          </a:prstGeom>
        </p:spPr>
        <p:txBody>
          <a:bodyPr vert="horz" wrap="square" lIns="0" tIns="9525" rIns="0" bIns="0" rtlCol="0">
            <a:spAutoFit/>
          </a:bodyPr>
          <a:lstStyle/>
          <a:p>
            <a:pPr marL="9525">
              <a:spcBef>
                <a:spcPts val="75"/>
              </a:spcBef>
            </a:pPr>
            <a:r>
              <a:rPr lang="nl-BE" sz="1500" spc="-64" dirty="0">
                <a:solidFill>
                  <a:srgbClr val="D0E7FF"/>
                </a:solidFill>
                <a:latin typeface="Arial"/>
                <a:cs typeface="Arial"/>
              </a:rPr>
              <a:t>Space</a:t>
            </a:r>
            <a:endParaRPr sz="1500" dirty="0">
              <a:solidFill>
                <a:srgbClr val="D0E7FF"/>
              </a:solidFill>
              <a:latin typeface="Arial"/>
              <a:cs typeface="Arial"/>
            </a:endParaRPr>
          </a:p>
        </p:txBody>
      </p:sp>
      <p:sp>
        <p:nvSpPr>
          <p:cNvPr id="10" name="object 7">
            <a:extLst>
              <a:ext uri="{FF2B5EF4-FFF2-40B4-BE49-F238E27FC236}">
                <a16:creationId xmlns:a16="http://schemas.microsoft.com/office/drawing/2014/main" id="{C705EB07-DCC6-9D26-B232-E8F4EB0EBD79}"/>
              </a:ext>
            </a:extLst>
          </p:cNvPr>
          <p:cNvSpPr txBox="1"/>
          <p:nvPr/>
        </p:nvSpPr>
        <p:spPr>
          <a:xfrm>
            <a:off x="10610851" y="6000750"/>
            <a:ext cx="1432718" cy="240450"/>
          </a:xfrm>
          <a:prstGeom prst="rect">
            <a:avLst/>
          </a:prstGeom>
        </p:spPr>
        <p:txBody>
          <a:bodyPr vert="horz" wrap="square" lIns="0" tIns="9525" rIns="0" bIns="0" rtlCol="0">
            <a:spAutoFit/>
          </a:bodyPr>
          <a:lstStyle/>
          <a:p>
            <a:pPr marL="9525">
              <a:spcBef>
                <a:spcPts val="75"/>
              </a:spcBef>
            </a:pPr>
            <a:r>
              <a:rPr lang="nl-BE" sz="1500" spc="-64" dirty="0">
                <a:solidFill>
                  <a:srgbClr val="D0E7FF"/>
                </a:solidFill>
                <a:latin typeface="Arial"/>
                <a:cs typeface="Arial"/>
              </a:rPr>
              <a:t>Digital</a:t>
            </a:r>
            <a:endParaRPr sz="1500" dirty="0">
              <a:solidFill>
                <a:srgbClr val="D0E7FF"/>
              </a:solidFill>
              <a:latin typeface="Arial"/>
              <a:cs typeface="Arial"/>
            </a:endParaRPr>
          </a:p>
        </p:txBody>
      </p:sp>
      <p:sp>
        <p:nvSpPr>
          <p:cNvPr id="11" name="object 9">
            <a:extLst>
              <a:ext uri="{FF2B5EF4-FFF2-40B4-BE49-F238E27FC236}">
                <a16:creationId xmlns:a16="http://schemas.microsoft.com/office/drawing/2014/main" id="{FB43B8C1-8FD7-FC3E-910D-A4D1652158D0}"/>
              </a:ext>
            </a:extLst>
          </p:cNvPr>
          <p:cNvSpPr txBox="1"/>
          <p:nvPr/>
        </p:nvSpPr>
        <p:spPr>
          <a:xfrm>
            <a:off x="5067300" y="1612051"/>
            <a:ext cx="6115050" cy="1625445"/>
          </a:xfrm>
          <a:prstGeom prst="rect">
            <a:avLst/>
          </a:prstGeom>
        </p:spPr>
        <p:txBody>
          <a:bodyPr vert="horz" wrap="square" lIns="0" tIns="9525" rIns="0" bIns="0" rtlCol="0">
            <a:spAutoFit/>
          </a:bodyPr>
          <a:lstStyle/>
          <a:p>
            <a:pPr marL="9525" marR="3810">
              <a:spcBef>
                <a:spcPts val="75"/>
              </a:spcBef>
            </a:pPr>
            <a:r>
              <a:rPr lang="en-GB" sz="2100" spc="-4" dirty="0">
                <a:solidFill>
                  <a:schemeClr val="bg1"/>
                </a:solidFill>
                <a:latin typeface="Arial"/>
                <a:cs typeface="Arial"/>
              </a:rPr>
              <a:t>The European Health and Digital Executive Agency (HaDEA) implements European programmes and initiatives on behalf of the European Commission, by managing projects that are related to health, digital, food, industry and space.</a:t>
            </a:r>
          </a:p>
        </p:txBody>
      </p:sp>
      <p:cxnSp>
        <p:nvCxnSpPr>
          <p:cNvPr id="12" name="Straight Connector 11">
            <a:extLst>
              <a:ext uri="{FF2B5EF4-FFF2-40B4-BE49-F238E27FC236}">
                <a16:creationId xmlns:a16="http://schemas.microsoft.com/office/drawing/2014/main" id="{B5EB8F5E-F208-2CBF-D8F8-F8CDF92C4F9D}"/>
              </a:ext>
            </a:extLst>
          </p:cNvPr>
          <p:cNvCxnSpPr/>
          <p:nvPr/>
        </p:nvCxnSpPr>
        <p:spPr>
          <a:xfrm>
            <a:off x="4920457" y="1675512"/>
            <a:ext cx="0" cy="1498523"/>
          </a:xfrm>
          <a:prstGeom prst="line">
            <a:avLst/>
          </a:prstGeom>
          <a:ln w="38100">
            <a:solidFill>
              <a:srgbClr val="FFC00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4503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val 46">
            <a:extLst>
              <a:ext uri="{FF2B5EF4-FFF2-40B4-BE49-F238E27FC236}">
                <a16:creationId xmlns:a16="http://schemas.microsoft.com/office/drawing/2014/main" id="{C9DE3EB7-7801-7909-49F4-5932B78E5C18}"/>
              </a:ext>
            </a:extLst>
          </p:cNvPr>
          <p:cNvSpPr/>
          <p:nvPr/>
        </p:nvSpPr>
        <p:spPr>
          <a:xfrm>
            <a:off x="2586989" y="1095400"/>
            <a:ext cx="6983038" cy="6921175"/>
          </a:xfrm>
          <a:prstGeom prst="ellipse">
            <a:avLst/>
          </a:prstGeom>
          <a:noFill/>
          <a:ln w="127000">
            <a:solidFill>
              <a:srgbClr val="D0E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8" name="Title 2">
            <a:extLst>
              <a:ext uri="{FF2B5EF4-FFF2-40B4-BE49-F238E27FC236}">
                <a16:creationId xmlns:a16="http://schemas.microsoft.com/office/drawing/2014/main" id="{CAA50E4F-7FCA-E922-B6F6-E056FBBE746A}"/>
              </a:ext>
            </a:extLst>
          </p:cNvPr>
          <p:cNvSpPr txBox="1">
            <a:spLocks/>
          </p:cNvSpPr>
          <p:nvPr/>
        </p:nvSpPr>
        <p:spPr>
          <a:xfrm>
            <a:off x="929376" y="-49337"/>
            <a:ext cx="5346978" cy="782357"/>
          </a:xfrm>
          <a:prstGeom prst="rect">
            <a:avLst/>
          </a:prstGeom>
        </p:spPr>
        <p:txBody>
          <a:bodyPr vert="horz" lIns="68580" tIns="34290" rIns="68580" bIns="0" rtlCol="0" anchor="b" anchorCtr="0">
            <a:noAutofit/>
          </a:bodyPr>
          <a:lstStyle>
            <a:lvl1pPr algn="l" defTabSz="1219170" rtl="0" eaLnBrk="1" latinLnBrk="0" hangingPunct="1">
              <a:lnSpc>
                <a:spcPct val="90000"/>
              </a:lnSpc>
              <a:spcBef>
                <a:spcPct val="0"/>
              </a:spcBef>
              <a:buNone/>
              <a:defRPr sz="5300" kern="1200">
                <a:solidFill>
                  <a:schemeClr val="tx2"/>
                </a:solidFill>
                <a:latin typeface="+mj-lt"/>
                <a:ea typeface="+mj-ea"/>
                <a:cs typeface="+mj-cs"/>
              </a:defRPr>
            </a:lvl1pPr>
          </a:lstStyle>
          <a:p>
            <a:r>
              <a:rPr lang="en-US" sz="4000" kern="0" dirty="0">
                <a:ea typeface="+mj-lt"/>
                <a:cs typeface="+mj-lt"/>
              </a:rPr>
              <a:t>Our parent DGs</a:t>
            </a:r>
            <a:endParaRPr lang="en-US" sz="4000" dirty="0">
              <a:solidFill>
                <a:srgbClr val="034EA2"/>
              </a:solidFill>
              <a:ea typeface="+mn-ea"/>
            </a:endParaRPr>
          </a:p>
        </p:txBody>
      </p:sp>
      <p:sp>
        <p:nvSpPr>
          <p:cNvPr id="50" name="Oval 49">
            <a:extLst>
              <a:ext uri="{FF2B5EF4-FFF2-40B4-BE49-F238E27FC236}">
                <a16:creationId xmlns:a16="http://schemas.microsoft.com/office/drawing/2014/main" id="{0F2C9B32-226C-1FE7-F0F4-0B6D433D8472}"/>
              </a:ext>
            </a:extLst>
          </p:cNvPr>
          <p:cNvSpPr/>
          <p:nvPr/>
        </p:nvSpPr>
        <p:spPr>
          <a:xfrm>
            <a:off x="4267200" y="701588"/>
            <a:ext cx="1718824" cy="1718824"/>
          </a:xfrm>
          <a:prstGeom prst="ellipse">
            <a:avLst/>
          </a:prstGeom>
          <a:solidFill>
            <a:srgbClr val="D0E7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1" name="Oval 50">
            <a:extLst>
              <a:ext uri="{FF2B5EF4-FFF2-40B4-BE49-F238E27FC236}">
                <a16:creationId xmlns:a16="http://schemas.microsoft.com/office/drawing/2014/main" id="{6A112DD0-6FB4-BEC8-E00D-DCEACB8D0B9F}"/>
              </a:ext>
            </a:extLst>
          </p:cNvPr>
          <p:cNvSpPr/>
          <p:nvPr/>
        </p:nvSpPr>
        <p:spPr>
          <a:xfrm>
            <a:off x="8757111" y="3768141"/>
            <a:ext cx="1628782" cy="1718824"/>
          </a:xfrm>
          <a:prstGeom prst="ellipse">
            <a:avLst/>
          </a:prstGeom>
          <a:solidFill>
            <a:srgbClr val="D0E7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2" name="Oval 51">
            <a:extLst>
              <a:ext uri="{FF2B5EF4-FFF2-40B4-BE49-F238E27FC236}">
                <a16:creationId xmlns:a16="http://schemas.microsoft.com/office/drawing/2014/main" id="{4826E2FF-90E0-4C9B-DEEC-61019B051026}"/>
              </a:ext>
            </a:extLst>
          </p:cNvPr>
          <p:cNvSpPr/>
          <p:nvPr/>
        </p:nvSpPr>
        <p:spPr>
          <a:xfrm rot="18000000">
            <a:off x="2469974" y="1818398"/>
            <a:ext cx="1718824" cy="1628782"/>
          </a:xfrm>
          <a:prstGeom prst="ellipse">
            <a:avLst/>
          </a:prstGeom>
          <a:solidFill>
            <a:srgbClr val="D0E7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3" name="Oval 52">
            <a:extLst>
              <a:ext uri="{FF2B5EF4-FFF2-40B4-BE49-F238E27FC236}">
                <a16:creationId xmlns:a16="http://schemas.microsoft.com/office/drawing/2014/main" id="{F8C61102-7DA1-C815-355B-19FA16D762DD}"/>
              </a:ext>
            </a:extLst>
          </p:cNvPr>
          <p:cNvSpPr/>
          <p:nvPr/>
        </p:nvSpPr>
        <p:spPr>
          <a:xfrm rot="18000000">
            <a:off x="7991180" y="1829848"/>
            <a:ext cx="1718824" cy="1628782"/>
          </a:xfrm>
          <a:prstGeom prst="ellipse">
            <a:avLst/>
          </a:prstGeom>
          <a:solidFill>
            <a:srgbClr val="D0E7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4" name="Oval 53">
            <a:extLst>
              <a:ext uri="{FF2B5EF4-FFF2-40B4-BE49-F238E27FC236}">
                <a16:creationId xmlns:a16="http://schemas.microsoft.com/office/drawing/2014/main" id="{AF16AA17-B02E-C805-27FF-694A25338939}"/>
              </a:ext>
            </a:extLst>
          </p:cNvPr>
          <p:cNvSpPr/>
          <p:nvPr/>
        </p:nvSpPr>
        <p:spPr>
          <a:xfrm rot="3600000">
            <a:off x="6296268" y="750093"/>
            <a:ext cx="1718824" cy="1718824"/>
          </a:xfrm>
          <a:prstGeom prst="ellipse">
            <a:avLst/>
          </a:prstGeom>
          <a:solidFill>
            <a:srgbClr val="D0E7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5" name="Oval 54">
            <a:extLst>
              <a:ext uri="{FF2B5EF4-FFF2-40B4-BE49-F238E27FC236}">
                <a16:creationId xmlns:a16="http://schemas.microsoft.com/office/drawing/2014/main" id="{E3EFD578-0D1A-B740-1FF6-5CE1F188E59F}"/>
              </a:ext>
            </a:extLst>
          </p:cNvPr>
          <p:cNvSpPr/>
          <p:nvPr/>
        </p:nvSpPr>
        <p:spPr>
          <a:xfrm rot="3600000">
            <a:off x="1781418" y="3748631"/>
            <a:ext cx="1718824" cy="1718824"/>
          </a:xfrm>
          <a:prstGeom prst="ellipse">
            <a:avLst/>
          </a:prstGeom>
          <a:solidFill>
            <a:srgbClr val="D0E7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6" name="TextBox 55">
            <a:extLst>
              <a:ext uri="{FF2B5EF4-FFF2-40B4-BE49-F238E27FC236}">
                <a16:creationId xmlns:a16="http://schemas.microsoft.com/office/drawing/2014/main" id="{7C0C36F1-0DAB-C5AA-0DCC-49E63B57E63E}"/>
              </a:ext>
            </a:extLst>
          </p:cNvPr>
          <p:cNvSpPr txBox="1"/>
          <p:nvPr/>
        </p:nvSpPr>
        <p:spPr>
          <a:xfrm>
            <a:off x="4539020" y="1209574"/>
            <a:ext cx="1114383" cy="738664"/>
          </a:xfrm>
          <a:prstGeom prst="rect">
            <a:avLst/>
          </a:prstGeom>
          <a:noFill/>
        </p:spPr>
        <p:txBody>
          <a:bodyPr wrap="square">
            <a:spAutoFit/>
          </a:bodyPr>
          <a:lstStyle/>
          <a:p>
            <a:pPr algn="ctr"/>
            <a:r>
              <a:rPr lang="en-GB" sz="2100" b="1" dirty="0">
                <a:solidFill>
                  <a:srgbClr val="034EA2"/>
                </a:solidFill>
              </a:rPr>
              <a:t>SANTE</a:t>
            </a:r>
          </a:p>
          <a:p>
            <a:pPr algn="ctr" defTabSz="685800">
              <a:defRPr/>
            </a:pPr>
            <a:r>
              <a:rPr lang="en-GB" sz="1050" dirty="0">
                <a:solidFill>
                  <a:srgbClr val="034EA2"/>
                </a:solidFill>
                <a:latin typeface="Arial"/>
              </a:rPr>
              <a:t>Health &amp; Food Safety</a:t>
            </a:r>
            <a:endParaRPr lang="en-GB" sz="1050" dirty="0">
              <a:solidFill>
                <a:srgbClr val="4D4D4D"/>
              </a:solidFill>
              <a:latin typeface="Arial"/>
            </a:endParaRPr>
          </a:p>
        </p:txBody>
      </p:sp>
      <p:sp>
        <p:nvSpPr>
          <p:cNvPr id="57" name="TextBox 56">
            <a:extLst>
              <a:ext uri="{FF2B5EF4-FFF2-40B4-BE49-F238E27FC236}">
                <a16:creationId xmlns:a16="http://schemas.microsoft.com/office/drawing/2014/main" id="{CA38C879-781C-0EBF-FE3E-807C96F9CC66}"/>
              </a:ext>
            </a:extLst>
          </p:cNvPr>
          <p:cNvSpPr txBox="1"/>
          <p:nvPr/>
        </p:nvSpPr>
        <p:spPr>
          <a:xfrm>
            <a:off x="2507296" y="2218442"/>
            <a:ext cx="1628782" cy="1384995"/>
          </a:xfrm>
          <a:prstGeom prst="rect">
            <a:avLst/>
          </a:prstGeom>
          <a:noFill/>
        </p:spPr>
        <p:txBody>
          <a:bodyPr wrap="square">
            <a:spAutoFit/>
          </a:bodyPr>
          <a:lstStyle/>
          <a:p>
            <a:pPr algn="ctr"/>
            <a:r>
              <a:rPr lang="en-GB" sz="2100" b="1" dirty="0">
                <a:solidFill>
                  <a:srgbClr val="034EA2"/>
                </a:solidFill>
              </a:rPr>
              <a:t>GROW</a:t>
            </a:r>
          </a:p>
          <a:p>
            <a:pPr algn="ctr" defTabSz="685800">
              <a:defRPr/>
            </a:pPr>
            <a:r>
              <a:rPr lang="en-GB" sz="1050" dirty="0">
                <a:solidFill>
                  <a:srgbClr val="034EA2"/>
                </a:solidFill>
                <a:latin typeface="Arial"/>
              </a:rPr>
              <a:t>Internal Market, Industry, </a:t>
            </a:r>
          </a:p>
          <a:p>
            <a:pPr algn="ctr" defTabSz="685800">
              <a:defRPr/>
            </a:pPr>
            <a:r>
              <a:rPr lang="en-GB" sz="1050" dirty="0">
                <a:solidFill>
                  <a:srgbClr val="034EA2"/>
                </a:solidFill>
                <a:latin typeface="Arial"/>
              </a:rPr>
              <a:t>Entrepreneurship </a:t>
            </a:r>
          </a:p>
          <a:p>
            <a:pPr algn="ctr" defTabSz="685800">
              <a:defRPr/>
            </a:pPr>
            <a:r>
              <a:rPr lang="en-GB" sz="1050" dirty="0">
                <a:solidFill>
                  <a:srgbClr val="034EA2"/>
                </a:solidFill>
                <a:latin typeface="Arial"/>
              </a:rPr>
              <a:t>and SMEs</a:t>
            </a:r>
          </a:p>
          <a:p>
            <a:pPr algn="ctr"/>
            <a:endParaRPr lang="en-GB" sz="2100" dirty="0"/>
          </a:p>
        </p:txBody>
      </p:sp>
      <p:sp>
        <p:nvSpPr>
          <p:cNvPr id="58" name="TextBox 57">
            <a:extLst>
              <a:ext uri="{FF2B5EF4-FFF2-40B4-BE49-F238E27FC236}">
                <a16:creationId xmlns:a16="http://schemas.microsoft.com/office/drawing/2014/main" id="{A1C38807-3B3C-CFA5-1427-527420BFB766}"/>
              </a:ext>
            </a:extLst>
          </p:cNvPr>
          <p:cNvSpPr txBox="1"/>
          <p:nvPr/>
        </p:nvSpPr>
        <p:spPr>
          <a:xfrm>
            <a:off x="1813161" y="4073230"/>
            <a:ext cx="1542886" cy="1384995"/>
          </a:xfrm>
          <a:prstGeom prst="rect">
            <a:avLst/>
          </a:prstGeom>
          <a:noFill/>
        </p:spPr>
        <p:txBody>
          <a:bodyPr wrap="square">
            <a:spAutoFit/>
          </a:bodyPr>
          <a:lstStyle/>
          <a:p>
            <a:pPr algn="ctr"/>
            <a:r>
              <a:rPr lang="en-GB" sz="2100" b="1" dirty="0">
                <a:solidFill>
                  <a:srgbClr val="034EA2"/>
                </a:solidFill>
              </a:rPr>
              <a:t>HERA</a:t>
            </a:r>
          </a:p>
          <a:p>
            <a:pPr algn="ctr" defTabSz="685800">
              <a:defRPr/>
            </a:pPr>
            <a:r>
              <a:rPr lang="en-GB" sz="1050" dirty="0">
                <a:solidFill>
                  <a:srgbClr val="034EA2"/>
                </a:solidFill>
                <a:latin typeface="Arial"/>
              </a:rPr>
              <a:t>European Health Emergency Preparedness and Response Authority</a:t>
            </a:r>
          </a:p>
          <a:p>
            <a:pPr algn="ctr"/>
            <a:endParaRPr lang="en-GB" sz="2100" dirty="0"/>
          </a:p>
        </p:txBody>
      </p:sp>
      <p:pic>
        <p:nvPicPr>
          <p:cNvPr id="59" name="Picture 58">
            <a:extLst>
              <a:ext uri="{FF2B5EF4-FFF2-40B4-BE49-F238E27FC236}">
                <a16:creationId xmlns:a16="http://schemas.microsoft.com/office/drawing/2014/main" id="{570856D7-5E34-68C7-ED34-C38883395AFF}"/>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3000" contrast="8000"/>
                    </a14:imgEffect>
                  </a14:imgLayer>
                </a14:imgProps>
              </a:ext>
              <a:ext uri="{28A0092B-C50C-407E-A947-70E740481C1C}">
                <a14:useLocalDpi xmlns:a14="http://schemas.microsoft.com/office/drawing/2010/main"/>
              </a:ext>
            </a:extLst>
          </a:blip>
          <a:srcRect/>
          <a:stretch/>
        </p:blipFill>
        <p:spPr>
          <a:xfrm>
            <a:off x="4192548" y="2758944"/>
            <a:ext cx="3932632" cy="3932632"/>
          </a:xfrm>
          <a:prstGeom prst="ellipse">
            <a:avLst/>
          </a:prstGeom>
        </p:spPr>
      </p:pic>
      <p:sp>
        <p:nvSpPr>
          <p:cNvPr id="60" name="TextBox 59">
            <a:extLst>
              <a:ext uri="{FF2B5EF4-FFF2-40B4-BE49-F238E27FC236}">
                <a16:creationId xmlns:a16="http://schemas.microsoft.com/office/drawing/2014/main" id="{8765971E-3978-986C-31F1-FBAD03A17DC4}"/>
              </a:ext>
            </a:extLst>
          </p:cNvPr>
          <p:cNvSpPr txBox="1"/>
          <p:nvPr/>
        </p:nvSpPr>
        <p:spPr>
          <a:xfrm>
            <a:off x="6629551" y="1209574"/>
            <a:ext cx="1024034" cy="1061829"/>
          </a:xfrm>
          <a:prstGeom prst="rect">
            <a:avLst/>
          </a:prstGeom>
          <a:noFill/>
        </p:spPr>
        <p:txBody>
          <a:bodyPr wrap="square">
            <a:spAutoFit/>
          </a:bodyPr>
          <a:lstStyle/>
          <a:p>
            <a:pPr algn="ctr"/>
            <a:r>
              <a:rPr lang="en-GB" sz="2100" b="1" dirty="0">
                <a:solidFill>
                  <a:srgbClr val="034EA2"/>
                </a:solidFill>
              </a:rPr>
              <a:t>RTD</a:t>
            </a:r>
          </a:p>
          <a:p>
            <a:pPr algn="ctr" defTabSz="685800">
              <a:defRPr/>
            </a:pPr>
            <a:r>
              <a:rPr lang="en-GB" sz="1050" dirty="0">
                <a:solidFill>
                  <a:srgbClr val="034EA2"/>
                </a:solidFill>
                <a:latin typeface="Arial"/>
              </a:rPr>
              <a:t>Research &amp; Innovation</a:t>
            </a:r>
          </a:p>
          <a:p>
            <a:pPr algn="ctr"/>
            <a:endParaRPr lang="en-GB" sz="2100" dirty="0"/>
          </a:p>
        </p:txBody>
      </p:sp>
      <p:sp>
        <p:nvSpPr>
          <p:cNvPr id="61" name="TextBox 60">
            <a:extLst>
              <a:ext uri="{FF2B5EF4-FFF2-40B4-BE49-F238E27FC236}">
                <a16:creationId xmlns:a16="http://schemas.microsoft.com/office/drawing/2014/main" id="{B002BE96-2ABA-1CC1-7A07-9FC8006F169B}"/>
              </a:ext>
            </a:extLst>
          </p:cNvPr>
          <p:cNvSpPr txBox="1"/>
          <p:nvPr/>
        </p:nvSpPr>
        <p:spPr>
          <a:xfrm>
            <a:off x="8363452" y="2285177"/>
            <a:ext cx="1024034" cy="900246"/>
          </a:xfrm>
          <a:prstGeom prst="rect">
            <a:avLst/>
          </a:prstGeom>
          <a:noFill/>
        </p:spPr>
        <p:txBody>
          <a:bodyPr wrap="square">
            <a:spAutoFit/>
          </a:bodyPr>
          <a:lstStyle/>
          <a:p>
            <a:pPr algn="ctr"/>
            <a:r>
              <a:rPr lang="en-GB" sz="2100" b="1" dirty="0">
                <a:solidFill>
                  <a:srgbClr val="034EA2"/>
                </a:solidFill>
              </a:rPr>
              <a:t>DEFIS</a:t>
            </a:r>
          </a:p>
          <a:p>
            <a:pPr algn="ctr" defTabSz="685800">
              <a:defRPr/>
            </a:pPr>
            <a:r>
              <a:rPr lang="en-GB" sz="1050" dirty="0">
                <a:solidFill>
                  <a:srgbClr val="034EA2"/>
                </a:solidFill>
                <a:latin typeface="Arial"/>
              </a:rPr>
              <a:t>Defence Industry &amp; Space</a:t>
            </a:r>
          </a:p>
        </p:txBody>
      </p:sp>
      <p:sp>
        <p:nvSpPr>
          <p:cNvPr id="62" name="TextBox 61">
            <a:extLst>
              <a:ext uri="{FF2B5EF4-FFF2-40B4-BE49-F238E27FC236}">
                <a16:creationId xmlns:a16="http://schemas.microsoft.com/office/drawing/2014/main" id="{AB5D9A4A-6544-B8EC-6FA1-3089C866C302}"/>
              </a:ext>
            </a:extLst>
          </p:cNvPr>
          <p:cNvSpPr txBox="1"/>
          <p:nvPr/>
        </p:nvSpPr>
        <p:spPr>
          <a:xfrm>
            <a:off x="8982936" y="4073230"/>
            <a:ext cx="1200791" cy="1384995"/>
          </a:xfrm>
          <a:prstGeom prst="rect">
            <a:avLst/>
          </a:prstGeom>
          <a:noFill/>
        </p:spPr>
        <p:txBody>
          <a:bodyPr wrap="square">
            <a:spAutoFit/>
          </a:bodyPr>
          <a:lstStyle/>
          <a:p>
            <a:pPr algn="ctr"/>
            <a:r>
              <a:rPr lang="en-GB" sz="2100" b="1" dirty="0">
                <a:solidFill>
                  <a:srgbClr val="034EA2"/>
                </a:solidFill>
              </a:rPr>
              <a:t>CNECT</a:t>
            </a:r>
          </a:p>
          <a:p>
            <a:pPr algn="ctr" defTabSz="685800">
              <a:defRPr/>
            </a:pPr>
            <a:r>
              <a:rPr lang="en-GB" sz="1050" dirty="0">
                <a:solidFill>
                  <a:srgbClr val="034EA2"/>
                </a:solidFill>
                <a:latin typeface="Arial"/>
              </a:rPr>
              <a:t>Communications Networks, </a:t>
            </a:r>
          </a:p>
          <a:p>
            <a:pPr algn="ctr" defTabSz="685800">
              <a:defRPr/>
            </a:pPr>
            <a:r>
              <a:rPr lang="en-GB" sz="1050" dirty="0">
                <a:solidFill>
                  <a:srgbClr val="034EA2"/>
                </a:solidFill>
                <a:latin typeface="Arial"/>
              </a:rPr>
              <a:t>Content &amp; Technology</a:t>
            </a:r>
          </a:p>
          <a:p>
            <a:pPr algn="ctr"/>
            <a:endParaRPr lang="en-GB" sz="2100" dirty="0"/>
          </a:p>
        </p:txBody>
      </p:sp>
      <p:sp>
        <p:nvSpPr>
          <p:cNvPr id="63" name="Title 2">
            <a:extLst>
              <a:ext uri="{FF2B5EF4-FFF2-40B4-BE49-F238E27FC236}">
                <a16:creationId xmlns:a16="http://schemas.microsoft.com/office/drawing/2014/main" id="{EA15DF86-2FBE-C635-3993-74BABC94EA86}"/>
              </a:ext>
            </a:extLst>
          </p:cNvPr>
          <p:cNvSpPr txBox="1">
            <a:spLocks/>
          </p:cNvSpPr>
          <p:nvPr/>
        </p:nvSpPr>
        <p:spPr>
          <a:xfrm>
            <a:off x="4363134" y="5132556"/>
            <a:ext cx="3405634" cy="1069541"/>
          </a:xfrm>
          <a:prstGeom prst="rect">
            <a:avLst/>
          </a:prstGeom>
        </p:spPr>
        <p:txBody>
          <a:bodyPr vert="horz" lIns="68580" tIns="34290" rIns="68580" bIns="0" rtlCol="0" anchor="b" anchorCtr="0">
            <a:noAutofit/>
          </a:bodyPr>
          <a:lstStyle>
            <a:lvl1pPr algn="l" defTabSz="1219170" rtl="0" eaLnBrk="1" latinLnBrk="0" hangingPunct="1">
              <a:lnSpc>
                <a:spcPct val="90000"/>
              </a:lnSpc>
              <a:spcBef>
                <a:spcPct val="0"/>
              </a:spcBef>
              <a:buNone/>
              <a:defRPr sz="5300" kern="1200">
                <a:solidFill>
                  <a:schemeClr val="tx2"/>
                </a:solidFill>
                <a:latin typeface="+mj-lt"/>
                <a:ea typeface="+mj-ea"/>
                <a:cs typeface="+mj-cs"/>
              </a:defRPr>
            </a:lvl1pPr>
          </a:lstStyle>
          <a:p>
            <a:pPr algn="ctr"/>
            <a:r>
              <a:rPr lang="en-US" sz="3000" b="1" kern="0" dirty="0">
                <a:solidFill>
                  <a:schemeClr val="bg1"/>
                </a:solidFill>
                <a:effectLst>
                  <a:outerShdw blurRad="356138" dist="90837" dir="5400000" sx="98000" sy="98000" algn="t" rotWithShape="0">
                    <a:prstClr val="black">
                      <a:alpha val="54000"/>
                    </a:prstClr>
                  </a:outerShdw>
                </a:effectLst>
                <a:ea typeface="+mj-lt"/>
                <a:cs typeface="+mj-lt"/>
              </a:rPr>
              <a:t>HaDEA</a:t>
            </a:r>
            <a:endParaRPr lang="en-US" sz="2700" b="1" dirty="0">
              <a:solidFill>
                <a:schemeClr val="bg1"/>
              </a:solidFill>
              <a:effectLst>
                <a:outerShdw blurRad="356138" dist="90837" dir="5400000" sx="98000" sy="98000" algn="t" rotWithShape="0">
                  <a:prstClr val="black">
                    <a:alpha val="54000"/>
                  </a:prstClr>
                </a:outerShdw>
              </a:effectLst>
              <a:ea typeface="+mn-ea"/>
            </a:endParaRPr>
          </a:p>
        </p:txBody>
      </p:sp>
    </p:spTree>
    <p:extLst>
      <p:ext uri="{BB962C8B-B14F-4D97-AF65-F5344CB8AC3E}">
        <p14:creationId xmlns:p14="http://schemas.microsoft.com/office/powerpoint/2010/main" val="127371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dirty="0"/>
              <a:t>What we do</a:t>
            </a:r>
            <a:endParaRPr lang="en-US" dirty="0"/>
          </a:p>
        </p:txBody>
      </p:sp>
    </p:spTree>
    <p:extLst>
      <p:ext uri="{BB962C8B-B14F-4D97-AF65-F5344CB8AC3E}">
        <p14:creationId xmlns:p14="http://schemas.microsoft.com/office/powerpoint/2010/main" val="958128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2">
            <a:extLst>
              <a:ext uri="{FF2B5EF4-FFF2-40B4-BE49-F238E27FC236}">
                <a16:creationId xmlns:a16="http://schemas.microsoft.com/office/drawing/2014/main" id="{3F05A3D3-AB08-5CF5-DCED-C5D333EFF8AA}"/>
              </a:ext>
            </a:extLst>
          </p:cNvPr>
          <p:cNvSpPr>
            <a:spLocks noGrp="1"/>
          </p:cNvSpPr>
          <p:nvPr>
            <p:ph type="title"/>
          </p:nvPr>
        </p:nvSpPr>
        <p:spPr>
          <a:xfrm>
            <a:off x="970722" y="482861"/>
            <a:ext cx="8939632" cy="782357"/>
          </a:xfrm>
        </p:spPr>
        <p:txBody>
          <a:bodyPr/>
          <a:lstStyle/>
          <a:p>
            <a:r>
              <a:rPr lang="en-US" kern="0" dirty="0">
                <a:ea typeface="+mj-lt"/>
                <a:cs typeface="+mj-lt"/>
              </a:rPr>
              <a:t>The programmes we manage </a:t>
            </a:r>
            <a:endParaRPr lang="en-GB" dirty="0"/>
          </a:p>
        </p:txBody>
      </p:sp>
      <p:pic>
        <p:nvPicPr>
          <p:cNvPr id="34" name="Picture 33">
            <a:extLst>
              <a:ext uri="{FF2B5EF4-FFF2-40B4-BE49-F238E27FC236}">
                <a16:creationId xmlns:a16="http://schemas.microsoft.com/office/drawing/2014/main" id="{BDA13691-5ADD-C707-ABA1-F2287A92AA2E}"/>
              </a:ext>
            </a:extLst>
          </p:cNvPr>
          <p:cNvPicPr>
            <a:picLocks/>
          </p:cNvPicPr>
          <p:nvPr/>
        </p:nvPicPr>
        <p:blipFill rotWithShape="1">
          <a:blip r:embed="rId2" cstate="hqprint">
            <a:extLst>
              <a:ext uri="{28A0092B-C50C-407E-A947-70E740481C1C}">
                <a14:useLocalDpi xmlns:a14="http://schemas.microsoft.com/office/drawing/2010/main"/>
              </a:ext>
            </a:extLst>
          </a:blip>
          <a:srcRect/>
          <a:stretch/>
        </p:blipFill>
        <p:spPr>
          <a:xfrm>
            <a:off x="838201" y="1709662"/>
            <a:ext cx="1719338" cy="1719338"/>
          </a:xfrm>
          <a:prstGeom prst="ellipse">
            <a:avLst/>
          </a:prstGeom>
        </p:spPr>
      </p:pic>
      <p:pic>
        <p:nvPicPr>
          <p:cNvPr id="35" name="Picture 34">
            <a:extLst>
              <a:ext uri="{FF2B5EF4-FFF2-40B4-BE49-F238E27FC236}">
                <a16:creationId xmlns:a16="http://schemas.microsoft.com/office/drawing/2014/main" id="{7FF6D968-D0F0-74E5-FDCD-64C96B81BF5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037918" y="1709384"/>
            <a:ext cx="1714673" cy="1714673"/>
          </a:xfrm>
          <a:prstGeom prst="ellipse">
            <a:avLst/>
          </a:prstGeom>
        </p:spPr>
      </p:pic>
      <p:pic>
        <p:nvPicPr>
          <p:cNvPr id="36" name="Picture 35">
            <a:extLst>
              <a:ext uri="{FF2B5EF4-FFF2-40B4-BE49-F238E27FC236}">
                <a16:creationId xmlns:a16="http://schemas.microsoft.com/office/drawing/2014/main" id="{33C46B41-0114-47FD-8902-09C48F313C1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632424" y="1714326"/>
            <a:ext cx="1717556" cy="1717556"/>
          </a:xfrm>
          <a:prstGeom prst="ellipse">
            <a:avLst/>
          </a:prstGeom>
        </p:spPr>
      </p:pic>
      <p:sp>
        <p:nvSpPr>
          <p:cNvPr id="38" name="TextBox 37">
            <a:extLst>
              <a:ext uri="{FF2B5EF4-FFF2-40B4-BE49-F238E27FC236}">
                <a16:creationId xmlns:a16="http://schemas.microsoft.com/office/drawing/2014/main" id="{FC415EE8-42C5-5D3D-7516-09A08CBF6883}"/>
              </a:ext>
            </a:extLst>
          </p:cNvPr>
          <p:cNvSpPr txBox="1"/>
          <p:nvPr/>
        </p:nvSpPr>
        <p:spPr>
          <a:xfrm>
            <a:off x="715119" y="3928059"/>
            <a:ext cx="1976680" cy="1044581"/>
          </a:xfrm>
          <a:prstGeom prst="rect">
            <a:avLst/>
          </a:prstGeom>
          <a:noFill/>
        </p:spPr>
        <p:txBody>
          <a:bodyPr wrap="square" rtlCol="0">
            <a:spAutoFit/>
          </a:bodyPr>
          <a:lstStyle/>
          <a:p>
            <a:pPr algn="ctr"/>
            <a:r>
              <a:rPr lang="en-GB" dirty="0">
                <a:solidFill>
                  <a:srgbClr val="034EA2"/>
                </a:solidFill>
              </a:rPr>
              <a:t>EU4Health</a:t>
            </a:r>
          </a:p>
          <a:p>
            <a:pPr algn="ctr"/>
            <a:endParaRPr lang="en-GB" sz="788" dirty="0">
              <a:solidFill>
                <a:srgbClr val="034EA2"/>
              </a:solidFill>
            </a:endParaRPr>
          </a:p>
          <a:p>
            <a:pPr algn="ctr"/>
            <a:r>
              <a:rPr lang="en-GB" dirty="0">
                <a:solidFill>
                  <a:srgbClr val="034EA2"/>
                </a:solidFill>
              </a:rPr>
              <a:t>Horizon Europe – Health</a:t>
            </a:r>
          </a:p>
        </p:txBody>
      </p:sp>
      <p:sp>
        <p:nvSpPr>
          <p:cNvPr id="40" name="object 7">
            <a:extLst>
              <a:ext uri="{FF2B5EF4-FFF2-40B4-BE49-F238E27FC236}">
                <a16:creationId xmlns:a16="http://schemas.microsoft.com/office/drawing/2014/main" id="{1101F67C-20FF-4CEF-9E92-1DF57DF4B424}"/>
              </a:ext>
            </a:extLst>
          </p:cNvPr>
          <p:cNvSpPr txBox="1"/>
          <p:nvPr/>
        </p:nvSpPr>
        <p:spPr>
          <a:xfrm>
            <a:off x="987100" y="3595276"/>
            <a:ext cx="1432718" cy="332783"/>
          </a:xfrm>
          <a:prstGeom prst="rect">
            <a:avLst/>
          </a:prstGeom>
        </p:spPr>
        <p:txBody>
          <a:bodyPr vert="horz" wrap="square" lIns="0" tIns="9525" rIns="0" bIns="0" rtlCol="0">
            <a:spAutoFit/>
          </a:bodyPr>
          <a:lstStyle/>
          <a:p>
            <a:pPr marL="9525" algn="ctr">
              <a:spcBef>
                <a:spcPts val="75"/>
              </a:spcBef>
            </a:pPr>
            <a:r>
              <a:rPr lang="nl-BE" sz="2100" b="1" spc="-64" dirty="0">
                <a:solidFill>
                  <a:srgbClr val="154A92"/>
                </a:solidFill>
                <a:latin typeface="Arial"/>
                <a:cs typeface="Arial"/>
              </a:rPr>
              <a:t>Health</a:t>
            </a:r>
            <a:endParaRPr sz="2100" b="1" dirty="0">
              <a:latin typeface="Arial"/>
              <a:cs typeface="Arial"/>
            </a:endParaRPr>
          </a:p>
        </p:txBody>
      </p:sp>
      <p:sp>
        <p:nvSpPr>
          <p:cNvPr id="42" name="TextBox 41">
            <a:extLst>
              <a:ext uri="{FF2B5EF4-FFF2-40B4-BE49-F238E27FC236}">
                <a16:creationId xmlns:a16="http://schemas.microsoft.com/office/drawing/2014/main" id="{EE0BB75E-0092-CD74-3F82-8D97730D45FA}"/>
              </a:ext>
            </a:extLst>
          </p:cNvPr>
          <p:cNvSpPr txBox="1"/>
          <p:nvPr/>
        </p:nvSpPr>
        <p:spPr>
          <a:xfrm>
            <a:off x="2936100" y="3928059"/>
            <a:ext cx="1976680" cy="1200329"/>
          </a:xfrm>
          <a:prstGeom prst="rect">
            <a:avLst/>
          </a:prstGeom>
          <a:noFill/>
        </p:spPr>
        <p:txBody>
          <a:bodyPr wrap="square" rtlCol="0">
            <a:spAutoFit/>
          </a:bodyPr>
          <a:lstStyle/>
          <a:p>
            <a:pPr algn="ctr"/>
            <a:r>
              <a:rPr lang="en-GB" dirty="0">
                <a:solidFill>
                  <a:srgbClr val="034EA2"/>
                </a:solidFill>
              </a:rPr>
              <a:t>Single Market Programme (SMP): Food Safety</a:t>
            </a:r>
          </a:p>
        </p:txBody>
      </p:sp>
      <p:sp>
        <p:nvSpPr>
          <p:cNvPr id="44" name="object 7">
            <a:extLst>
              <a:ext uri="{FF2B5EF4-FFF2-40B4-BE49-F238E27FC236}">
                <a16:creationId xmlns:a16="http://schemas.microsoft.com/office/drawing/2014/main" id="{CB119A26-1AA7-D411-A167-919A28DC5560}"/>
              </a:ext>
            </a:extLst>
          </p:cNvPr>
          <p:cNvSpPr txBox="1"/>
          <p:nvPr/>
        </p:nvSpPr>
        <p:spPr>
          <a:xfrm>
            <a:off x="3208081" y="3595276"/>
            <a:ext cx="1432718" cy="332783"/>
          </a:xfrm>
          <a:prstGeom prst="rect">
            <a:avLst/>
          </a:prstGeom>
        </p:spPr>
        <p:txBody>
          <a:bodyPr vert="horz" wrap="square" lIns="0" tIns="9525" rIns="0" bIns="0" rtlCol="0">
            <a:spAutoFit/>
          </a:bodyPr>
          <a:lstStyle/>
          <a:p>
            <a:pPr marL="9525" algn="ctr">
              <a:spcBef>
                <a:spcPts val="75"/>
              </a:spcBef>
            </a:pPr>
            <a:r>
              <a:rPr lang="nl-BE" sz="2100" b="1" spc="-64" dirty="0">
                <a:solidFill>
                  <a:srgbClr val="154A92"/>
                </a:solidFill>
                <a:latin typeface="Arial"/>
                <a:cs typeface="Arial"/>
              </a:rPr>
              <a:t>Food</a:t>
            </a:r>
            <a:endParaRPr sz="2100" b="1" dirty="0">
              <a:latin typeface="Arial"/>
              <a:cs typeface="Arial"/>
            </a:endParaRPr>
          </a:p>
        </p:txBody>
      </p:sp>
      <p:pic>
        <p:nvPicPr>
          <p:cNvPr id="45" name="Picture 44">
            <a:extLst>
              <a:ext uri="{FF2B5EF4-FFF2-40B4-BE49-F238E27FC236}">
                <a16:creationId xmlns:a16="http://schemas.microsoft.com/office/drawing/2014/main" id="{AF1E3436-42F4-C753-5E47-89D0274A72B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437372" y="1714326"/>
            <a:ext cx="1714674" cy="1714674"/>
          </a:xfrm>
          <a:prstGeom prst="ellipse">
            <a:avLst/>
          </a:prstGeom>
        </p:spPr>
      </p:pic>
      <p:sp>
        <p:nvSpPr>
          <p:cNvPr id="46" name="TextBox 45">
            <a:extLst>
              <a:ext uri="{FF2B5EF4-FFF2-40B4-BE49-F238E27FC236}">
                <a16:creationId xmlns:a16="http://schemas.microsoft.com/office/drawing/2014/main" id="{31B4FA28-6D62-1F02-8B54-5060CDE70EFC}"/>
              </a:ext>
            </a:extLst>
          </p:cNvPr>
          <p:cNvSpPr txBox="1"/>
          <p:nvPr/>
        </p:nvSpPr>
        <p:spPr>
          <a:xfrm>
            <a:off x="7337286" y="3928060"/>
            <a:ext cx="1976680" cy="646331"/>
          </a:xfrm>
          <a:prstGeom prst="rect">
            <a:avLst/>
          </a:prstGeom>
          <a:noFill/>
        </p:spPr>
        <p:txBody>
          <a:bodyPr wrap="square" rtlCol="0">
            <a:spAutoFit/>
          </a:bodyPr>
          <a:lstStyle/>
          <a:p>
            <a:pPr algn="ctr"/>
            <a:r>
              <a:rPr lang="en-GB" dirty="0">
                <a:solidFill>
                  <a:srgbClr val="034EA2"/>
                </a:solidFill>
              </a:rPr>
              <a:t>Horizon Europe </a:t>
            </a:r>
          </a:p>
          <a:p>
            <a:pPr algn="ctr"/>
            <a:r>
              <a:rPr lang="en-GB" dirty="0">
                <a:solidFill>
                  <a:srgbClr val="034EA2"/>
                </a:solidFill>
              </a:rPr>
              <a:t>– Industry</a:t>
            </a:r>
          </a:p>
        </p:txBody>
      </p:sp>
      <p:sp>
        <p:nvSpPr>
          <p:cNvPr id="47" name="object 7">
            <a:extLst>
              <a:ext uri="{FF2B5EF4-FFF2-40B4-BE49-F238E27FC236}">
                <a16:creationId xmlns:a16="http://schemas.microsoft.com/office/drawing/2014/main" id="{1FEBB5C1-D5DC-A8C9-A50A-36EC49E03C4E}"/>
              </a:ext>
            </a:extLst>
          </p:cNvPr>
          <p:cNvSpPr txBox="1"/>
          <p:nvPr/>
        </p:nvSpPr>
        <p:spPr>
          <a:xfrm>
            <a:off x="7609267" y="3595276"/>
            <a:ext cx="1432718" cy="332783"/>
          </a:xfrm>
          <a:prstGeom prst="rect">
            <a:avLst/>
          </a:prstGeom>
        </p:spPr>
        <p:txBody>
          <a:bodyPr vert="horz" wrap="square" lIns="0" tIns="9525" rIns="0" bIns="0" rtlCol="0">
            <a:spAutoFit/>
          </a:bodyPr>
          <a:lstStyle/>
          <a:p>
            <a:pPr marL="9525" algn="ctr">
              <a:spcBef>
                <a:spcPts val="75"/>
              </a:spcBef>
            </a:pPr>
            <a:r>
              <a:rPr lang="nl-BE" sz="2100" b="1" spc="-64" dirty="0">
                <a:solidFill>
                  <a:srgbClr val="154A92"/>
                </a:solidFill>
                <a:latin typeface="Arial"/>
                <a:cs typeface="Arial"/>
              </a:rPr>
              <a:t>Industry</a:t>
            </a:r>
            <a:endParaRPr sz="2100" b="1" dirty="0">
              <a:latin typeface="Arial"/>
              <a:cs typeface="Arial"/>
            </a:endParaRPr>
          </a:p>
        </p:txBody>
      </p:sp>
      <p:pic>
        <p:nvPicPr>
          <p:cNvPr id="48" name="Picture 47">
            <a:extLst>
              <a:ext uri="{FF2B5EF4-FFF2-40B4-BE49-F238E27FC236}">
                <a16:creationId xmlns:a16="http://schemas.microsoft.com/office/drawing/2014/main" id="{837EEA34-A3A8-5B83-25C1-458484F02D7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232970" y="1704976"/>
            <a:ext cx="1724024" cy="1724024"/>
          </a:xfrm>
          <a:prstGeom prst="ellipse">
            <a:avLst/>
          </a:prstGeom>
        </p:spPr>
      </p:pic>
      <p:sp>
        <p:nvSpPr>
          <p:cNvPr id="49" name="TextBox 48">
            <a:extLst>
              <a:ext uri="{FF2B5EF4-FFF2-40B4-BE49-F238E27FC236}">
                <a16:creationId xmlns:a16="http://schemas.microsoft.com/office/drawing/2014/main" id="{7FEBF269-1C4F-9B9D-AB2C-9D312E1554F8}"/>
              </a:ext>
            </a:extLst>
          </p:cNvPr>
          <p:cNvSpPr txBox="1"/>
          <p:nvPr/>
        </p:nvSpPr>
        <p:spPr>
          <a:xfrm>
            <a:off x="4811115" y="3928059"/>
            <a:ext cx="2486834" cy="2273828"/>
          </a:xfrm>
          <a:prstGeom prst="rect">
            <a:avLst/>
          </a:prstGeom>
          <a:noFill/>
        </p:spPr>
        <p:txBody>
          <a:bodyPr wrap="square" rtlCol="0">
            <a:spAutoFit/>
          </a:bodyPr>
          <a:lstStyle/>
          <a:p>
            <a:pPr algn="ctr"/>
            <a:r>
              <a:rPr lang="en-GB" dirty="0">
                <a:solidFill>
                  <a:srgbClr val="034EA2"/>
                </a:solidFill>
              </a:rPr>
              <a:t>Horizon Europe – Digital</a:t>
            </a:r>
          </a:p>
          <a:p>
            <a:pPr algn="ctr"/>
            <a:endParaRPr lang="en-GB" sz="788" dirty="0">
              <a:solidFill>
                <a:srgbClr val="034EA2"/>
              </a:solidFill>
            </a:endParaRPr>
          </a:p>
          <a:p>
            <a:pPr algn="ctr"/>
            <a:r>
              <a:rPr lang="en-GB" dirty="0">
                <a:solidFill>
                  <a:srgbClr val="034EA2"/>
                </a:solidFill>
              </a:rPr>
              <a:t>Connecting Europe Facility – Digital</a:t>
            </a:r>
          </a:p>
          <a:p>
            <a:pPr algn="ctr"/>
            <a:endParaRPr lang="en-GB" sz="788" dirty="0">
              <a:solidFill>
                <a:srgbClr val="034EA2"/>
              </a:solidFill>
            </a:endParaRPr>
          </a:p>
          <a:p>
            <a:pPr algn="ctr"/>
            <a:r>
              <a:rPr lang="en-GB" dirty="0">
                <a:solidFill>
                  <a:srgbClr val="034EA2"/>
                </a:solidFill>
              </a:rPr>
              <a:t>Digital Europe Programme</a:t>
            </a:r>
          </a:p>
          <a:p>
            <a:pPr marL="214313" indent="-214313" algn="ctr">
              <a:buFont typeface="Arial" panose="020B0604020202020204" pitchFamily="34" charset="0"/>
              <a:buChar char="•"/>
            </a:pPr>
            <a:endParaRPr lang="en-GB" dirty="0">
              <a:solidFill>
                <a:srgbClr val="034EA2"/>
              </a:solidFill>
            </a:endParaRPr>
          </a:p>
        </p:txBody>
      </p:sp>
      <p:sp>
        <p:nvSpPr>
          <p:cNvPr id="50" name="object 7">
            <a:extLst>
              <a:ext uri="{FF2B5EF4-FFF2-40B4-BE49-F238E27FC236}">
                <a16:creationId xmlns:a16="http://schemas.microsoft.com/office/drawing/2014/main" id="{C962107A-5B6D-8F38-755D-91BFDFCF9D1A}"/>
              </a:ext>
            </a:extLst>
          </p:cNvPr>
          <p:cNvSpPr txBox="1"/>
          <p:nvPr/>
        </p:nvSpPr>
        <p:spPr>
          <a:xfrm>
            <a:off x="5338173" y="3595276"/>
            <a:ext cx="1432718" cy="332783"/>
          </a:xfrm>
          <a:prstGeom prst="rect">
            <a:avLst/>
          </a:prstGeom>
        </p:spPr>
        <p:txBody>
          <a:bodyPr vert="horz" wrap="square" lIns="0" tIns="9525" rIns="0" bIns="0" rtlCol="0">
            <a:spAutoFit/>
          </a:bodyPr>
          <a:lstStyle/>
          <a:p>
            <a:pPr marL="9525" algn="ctr">
              <a:spcBef>
                <a:spcPts val="75"/>
              </a:spcBef>
            </a:pPr>
            <a:r>
              <a:rPr lang="nl-BE" sz="2100" b="1" spc="-64" dirty="0">
                <a:solidFill>
                  <a:srgbClr val="154A92"/>
                </a:solidFill>
                <a:latin typeface="Arial"/>
                <a:cs typeface="Arial"/>
              </a:rPr>
              <a:t>Digital</a:t>
            </a:r>
            <a:endParaRPr sz="2100" b="1" dirty="0">
              <a:latin typeface="Arial"/>
              <a:cs typeface="Arial"/>
            </a:endParaRPr>
          </a:p>
        </p:txBody>
      </p:sp>
      <p:sp>
        <p:nvSpPr>
          <p:cNvPr id="51" name="TextBox 50">
            <a:extLst>
              <a:ext uri="{FF2B5EF4-FFF2-40B4-BE49-F238E27FC236}">
                <a16:creationId xmlns:a16="http://schemas.microsoft.com/office/drawing/2014/main" id="{BD0A2C57-4B63-C193-CD3E-950F0E5520D1}"/>
              </a:ext>
            </a:extLst>
          </p:cNvPr>
          <p:cNvSpPr txBox="1"/>
          <p:nvPr/>
        </p:nvSpPr>
        <p:spPr>
          <a:xfrm>
            <a:off x="9527880" y="3928060"/>
            <a:ext cx="1976680" cy="646331"/>
          </a:xfrm>
          <a:prstGeom prst="rect">
            <a:avLst/>
          </a:prstGeom>
          <a:noFill/>
        </p:spPr>
        <p:txBody>
          <a:bodyPr wrap="square" rtlCol="0">
            <a:spAutoFit/>
          </a:bodyPr>
          <a:lstStyle/>
          <a:p>
            <a:pPr algn="ctr"/>
            <a:r>
              <a:rPr lang="en-GB" dirty="0">
                <a:solidFill>
                  <a:srgbClr val="034EA2"/>
                </a:solidFill>
              </a:rPr>
              <a:t>Horizon Europe – Space</a:t>
            </a:r>
          </a:p>
        </p:txBody>
      </p:sp>
      <p:sp>
        <p:nvSpPr>
          <p:cNvPr id="52" name="object 7">
            <a:extLst>
              <a:ext uri="{FF2B5EF4-FFF2-40B4-BE49-F238E27FC236}">
                <a16:creationId xmlns:a16="http://schemas.microsoft.com/office/drawing/2014/main" id="{1F967D6B-D8D3-F4B0-69A0-7F40DAFE73FA}"/>
              </a:ext>
            </a:extLst>
          </p:cNvPr>
          <p:cNvSpPr txBox="1"/>
          <p:nvPr/>
        </p:nvSpPr>
        <p:spPr>
          <a:xfrm>
            <a:off x="9799861" y="3595276"/>
            <a:ext cx="1432718" cy="332783"/>
          </a:xfrm>
          <a:prstGeom prst="rect">
            <a:avLst/>
          </a:prstGeom>
        </p:spPr>
        <p:txBody>
          <a:bodyPr vert="horz" wrap="square" lIns="0" tIns="9525" rIns="0" bIns="0" rtlCol="0">
            <a:spAutoFit/>
          </a:bodyPr>
          <a:lstStyle/>
          <a:p>
            <a:pPr marL="9525" algn="ctr">
              <a:spcBef>
                <a:spcPts val="75"/>
              </a:spcBef>
            </a:pPr>
            <a:r>
              <a:rPr lang="nl-BE" sz="2100" b="1" spc="-64" dirty="0">
                <a:solidFill>
                  <a:srgbClr val="154A92"/>
                </a:solidFill>
                <a:latin typeface="Arial"/>
                <a:cs typeface="Arial"/>
              </a:rPr>
              <a:t>Space</a:t>
            </a:r>
            <a:endParaRPr sz="2100" b="1" dirty="0">
              <a:latin typeface="Arial"/>
              <a:cs typeface="Arial"/>
            </a:endParaRPr>
          </a:p>
        </p:txBody>
      </p:sp>
    </p:spTree>
    <p:extLst>
      <p:ext uri="{BB962C8B-B14F-4D97-AF65-F5344CB8AC3E}">
        <p14:creationId xmlns:p14="http://schemas.microsoft.com/office/powerpoint/2010/main" val="1729295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36F34AF-1068-12C2-7B12-DEE52BFF44B6}"/>
              </a:ext>
            </a:extLst>
          </p:cNvPr>
          <p:cNvSpPr>
            <a:spLocks noGrp="1"/>
          </p:cNvSpPr>
          <p:nvPr>
            <p:ph type="title"/>
          </p:nvPr>
        </p:nvSpPr>
        <p:spPr>
          <a:xfrm>
            <a:off x="935888" y="262357"/>
            <a:ext cx="10515600" cy="782357"/>
          </a:xfrm>
        </p:spPr>
        <p:txBody>
          <a:bodyPr/>
          <a:lstStyle/>
          <a:p>
            <a:r>
              <a:rPr lang="en-GB" dirty="0"/>
              <a:t>HaDEA’s beneficiaries</a:t>
            </a:r>
          </a:p>
        </p:txBody>
      </p:sp>
      <p:sp>
        <p:nvSpPr>
          <p:cNvPr id="5" name="TextBox 4">
            <a:extLst>
              <a:ext uri="{FF2B5EF4-FFF2-40B4-BE49-F238E27FC236}">
                <a16:creationId xmlns:a16="http://schemas.microsoft.com/office/drawing/2014/main" id="{DA3FA053-0C1D-C48A-FED4-E976834600E3}"/>
              </a:ext>
            </a:extLst>
          </p:cNvPr>
          <p:cNvSpPr txBox="1"/>
          <p:nvPr/>
        </p:nvSpPr>
        <p:spPr>
          <a:xfrm>
            <a:off x="1524363" y="3284920"/>
            <a:ext cx="1285628" cy="415498"/>
          </a:xfrm>
          <a:prstGeom prst="rect">
            <a:avLst/>
          </a:prstGeom>
          <a:noFill/>
        </p:spPr>
        <p:txBody>
          <a:bodyPr wrap="square">
            <a:spAutoFit/>
          </a:bodyPr>
          <a:lstStyle/>
          <a:p>
            <a:pPr algn="ctr"/>
            <a:r>
              <a:rPr lang="en-GB" sz="2100" spc="-64" dirty="0">
                <a:solidFill>
                  <a:srgbClr val="154A92"/>
                </a:solidFill>
                <a:latin typeface="Arial"/>
                <a:cs typeface="Arial"/>
              </a:rPr>
              <a:t>Industry</a:t>
            </a:r>
          </a:p>
        </p:txBody>
      </p:sp>
      <p:sp>
        <p:nvSpPr>
          <p:cNvPr id="6" name="TextBox 5">
            <a:extLst>
              <a:ext uri="{FF2B5EF4-FFF2-40B4-BE49-F238E27FC236}">
                <a16:creationId xmlns:a16="http://schemas.microsoft.com/office/drawing/2014/main" id="{200CFF57-E1FE-D996-AC0F-62C21D103202}"/>
              </a:ext>
            </a:extLst>
          </p:cNvPr>
          <p:cNvSpPr txBox="1"/>
          <p:nvPr/>
        </p:nvSpPr>
        <p:spPr>
          <a:xfrm>
            <a:off x="3439204" y="3284920"/>
            <a:ext cx="2475779" cy="415498"/>
          </a:xfrm>
          <a:prstGeom prst="rect">
            <a:avLst/>
          </a:prstGeom>
          <a:noFill/>
        </p:spPr>
        <p:txBody>
          <a:bodyPr wrap="square">
            <a:spAutoFit/>
          </a:bodyPr>
          <a:lstStyle/>
          <a:p>
            <a:pPr algn="ctr"/>
            <a:r>
              <a:rPr lang="en-GB" sz="2100" spc="-64" dirty="0">
                <a:solidFill>
                  <a:srgbClr val="154A92"/>
                </a:solidFill>
                <a:latin typeface="Arial"/>
                <a:cs typeface="Arial"/>
              </a:rPr>
              <a:t>Research institutes</a:t>
            </a:r>
          </a:p>
        </p:txBody>
      </p:sp>
      <p:sp>
        <p:nvSpPr>
          <p:cNvPr id="7" name="TextBox 6">
            <a:extLst>
              <a:ext uri="{FF2B5EF4-FFF2-40B4-BE49-F238E27FC236}">
                <a16:creationId xmlns:a16="http://schemas.microsoft.com/office/drawing/2014/main" id="{E8AF3171-50F3-5E66-7BBB-CBDDB2964B4E}"/>
              </a:ext>
            </a:extLst>
          </p:cNvPr>
          <p:cNvSpPr txBox="1"/>
          <p:nvPr/>
        </p:nvSpPr>
        <p:spPr>
          <a:xfrm>
            <a:off x="6485267" y="3284920"/>
            <a:ext cx="1635554" cy="415498"/>
          </a:xfrm>
          <a:prstGeom prst="rect">
            <a:avLst/>
          </a:prstGeom>
          <a:noFill/>
        </p:spPr>
        <p:txBody>
          <a:bodyPr wrap="square">
            <a:spAutoFit/>
          </a:bodyPr>
          <a:lstStyle/>
          <a:p>
            <a:pPr algn="ctr"/>
            <a:r>
              <a:rPr lang="en-GB" sz="2100" spc="-64" dirty="0">
                <a:solidFill>
                  <a:srgbClr val="154A92"/>
                </a:solidFill>
                <a:latin typeface="Arial"/>
                <a:cs typeface="Arial"/>
              </a:rPr>
              <a:t>Academia</a:t>
            </a:r>
          </a:p>
        </p:txBody>
      </p:sp>
      <p:sp>
        <p:nvSpPr>
          <p:cNvPr id="8" name="TextBox 7">
            <a:extLst>
              <a:ext uri="{FF2B5EF4-FFF2-40B4-BE49-F238E27FC236}">
                <a16:creationId xmlns:a16="http://schemas.microsoft.com/office/drawing/2014/main" id="{D1BF5228-83C8-8393-9764-224D0AFCE663}"/>
              </a:ext>
            </a:extLst>
          </p:cNvPr>
          <p:cNvSpPr txBox="1"/>
          <p:nvPr/>
        </p:nvSpPr>
        <p:spPr>
          <a:xfrm>
            <a:off x="2167177" y="5728168"/>
            <a:ext cx="2509916" cy="738664"/>
          </a:xfrm>
          <a:prstGeom prst="rect">
            <a:avLst/>
          </a:prstGeom>
          <a:noFill/>
        </p:spPr>
        <p:txBody>
          <a:bodyPr wrap="square">
            <a:spAutoFit/>
          </a:bodyPr>
          <a:lstStyle/>
          <a:p>
            <a:pPr algn="ctr"/>
            <a:r>
              <a:rPr lang="en-GB" sz="2100" spc="-64" dirty="0">
                <a:solidFill>
                  <a:srgbClr val="154A92"/>
                </a:solidFill>
                <a:latin typeface="Arial"/>
                <a:cs typeface="Arial"/>
              </a:rPr>
              <a:t>National, regional and local authorities</a:t>
            </a:r>
          </a:p>
        </p:txBody>
      </p:sp>
      <p:sp>
        <p:nvSpPr>
          <p:cNvPr id="9" name="TextBox 8">
            <a:extLst>
              <a:ext uri="{FF2B5EF4-FFF2-40B4-BE49-F238E27FC236}">
                <a16:creationId xmlns:a16="http://schemas.microsoft.com/office/drawing/2014/main" id="{466946BF-6102-0F07-730D-DD9D66E15C25}"/>
              </a:ext>
            </a:extLst>
          </p:cNvPr>
          <p:cNvSpPr txBox="1"/>
          <p:nvPr/>
        </p:nvSpPr>
        <p:spPr>
          <a:xfrm>
            <a:off x="8068353" y="5728168"/>
            <a:ext cx="1138317" cy="415498"/>
          </a:xfrm>
          <a:prstGeom prst="rect">
            <a:avLst/>
          </a:prstGeom>
          <a:noFill/>
        </p:spPr>
        <p:txBody>
          <a:bodyPr wrap="square">
            <a:spAutoFit/>
          </a:bodyPr>
          <a:lstStyle/>
          <a:p>
            <a:pPr algn="ctr"/>
            <a:r>
              <a:rPr lang="en-GB" sz="2100" spc="-64" dirty="0">
                <a:solidFill>
                  <a:srgbClr val="154A92"/>
                </a:solidFill>
                <a:latin typeface="Arial"/>
                <a:cs typeface="Arial"/>
              </a:rPr>
              <a:t>NGOs</a:t>
            </a:r>
          </a:p>
        </p:txBody>
      </p:sp>
      <p:sp>
        <p:nvSpPr>
          <p:cNvPr id="10" name="TextBox 9">
            <a:extLst>
              <a:ext uri="{FF2B5EF4-FFF2-40B4-BE49-F238E27FC236}">
                <a16:creationId xmlns:a16="http://schemas.microsoft.com/office/drawing/2014/main" id="{26A58578-4A6A-1155-CE09-A3929B92AEA4}"/>
              </a:ext>
            </a:extLst>
          </p:cNvPr>
          <p:cNvSpPr txBox="1"/>
          <p:nvPr/>
        </p:nvSpPr>
        <p:spPr>
          <a:xfrm>
            <a:off x="4852184" y="5728168"/>
            <a:ext cx="2509916" cy="738664"/>
          </a:xfrm>
          <a:prstGeom prst="rect">
            <a:avLst/>
          </a:prstGeom>
          <a:noFill/>
        </p:spPr>
        <p:txBody>
          <a:bodyPr wrap="square">
            <a:spAutoFit/>
          </a:bodyPr>
          <a:lstStyle/>
          <a:p>
            <a:pPr algn="ctr"/>
            <a:r>
              <a:rPr lang="en-GB" sz="2100" spc="-64" dirty="0">
                <a:solidFill>
                  <a:srgbClr val="154A92"/>
                </a:solidFill>
                <a:latin typeface="Arial"/>
                <a:cs typeface="Arial"/>
              </a:rPr>
              <a:t>Representatives </a:t>
            </a:r>
            <a:br>
              <a:rPr lang="en-GB" sz="2100" spc="-64" dirty="0">
                <a:solidFill>
                  <a:srgbClr val="154A92"/>
                </a:solidFill>
                <a:latin typeface="Arial"/>
                <a:cs typeface="Arial"/>
              </a:rPr>
            </a:br>
            <a:r>
              <a:rPr lang="en-GB" sz="2100" spc="-64" dirty="0">
                <a:solidFill>
                  <a:srgbClr val="154A92"/>
                </a:solidFill>
                <a:latin typeface="Arial"/>
                <a:cs typeface="Arial"/>
              </a:rPr>
              <a:t>of civil society</a:t>
            </a:r>
          </a:p>
        </p:txBody>
      </p:sp>
      <p:sp>
        <p:nvSpPr>
          <p:cNvPr id="11" name="TextBox 10">
            <a:extLst>
              <a:ext uri="{FF2B5EF4-FFF2-40B4-BE49-F238E27FC236}">
                <a16:creationId xmlns:a16="http://schemas.microsoft.com/office/drawing/2014/main" id="{43968E8F-F48A-E83B-C91E-D5A80A227929}"/>
              </a:ext>
            </a:extLst>
          </p:cNvPr>
          <p:cNvSpPr txBox="1"/>
          <p:nvPr/>
        </p:nvSpPr>
        <p:spPr>
          <a:xfrm>
            <a:off x="8774040" y="3284920"/>
            <a:ext cx="2236861" cy="738664"/>
          </a:xfrm>
          <a:prstGeom prst="rect">
            <a:avLst/>
          </a:prstGeom>
          <a:noFill/>
        </p:spPr>
        <p:txBody>
          <a:bodyPr wrap="square">
            <a:spAutoFit/>
          </a:bodyPr>
          <a:lstStyle/>
          <a:p>
            <a:pPr algn="ctr"/>
            <a:r>
              <a:rPr lang="en-GB" sz="2100" spc="-64" dirty="0">
                <a:solidFill>
                  <a:srgbClr val="154A92"/>
                </a:solidFill>
                <a:latin typeface="Arial"/>
                <a:cs typeface="Arial"/>
              </a:rPr>
              <a:t>International </a:t>
            </a:r>
          </a:p>
          <a:p>
            <a:pPr algn="ctr"/>
            <a:r>
              <a:rPr lang="en-GB" sz="2100" spc="-64" dirty="0">
                <a:solidFill>
                  <a:srgbClr val="154A92"/>
                </a:solidFill>
                <a:latin typeface="Arial"/>
                <a:cs typeface="Arial"/>
              </a:rPr>
              <a:t>organisations</a:t>
            </a:r>
          </a:p>
        </p:txBody>
      </p:sp>
      <p:pic>
        <p:nvPicPr>
          <p:cNvPr id="12" name="Picture 11">
            <a:extLst>
              <a:ext uri="{FF2B5EF4-FFF2-40B4-BE49-F238E27FC236}">
                <a16:creationId xmlns:a16="http://schemas.microsoft.com/office/drawing/2014/main" id="{E7B04727-ED2C-45E2-3AD2-5C5B2C6E7D3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307615" y="1507653"/>
            <a:ext cx="1719124" cy="1719124"/>
          </a:xfrm>
          <a:prstGeom prst="ellipse">
            <a:avLst/>
          </a:prstGeom>
        </p:spPr>
      </p:pic>
      <p:pic>
        <p:nvPicPr>
          <p:cNvPr id="13" name="Picture 12">
            <a:extLst>
              <a:ext uri="{FF2B5EF4-FFF2-40B4-BE49-F238E27FC236}">
                <a16:creationId xmlns:a16="http://schemas.microsoft.com/office/drawing/2014/main" id="{E573625E-4479-6F03-EAF5-0E692FD4573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854055" y="1507653"/>
            <a:ext cx="1719124" cy="1719124"/>
          </a:xfrm>
          <a:prstGeom prst="ellipse">
            <a:avLst/>
          </a:prstGeom>
        </p:spPr>
      </p:pic>
      <p:pic>
        <p:nvPicPr>
          <p:cNvPr id="14" name="Picture 13">
            <a:extLst>
              <a:ext uri="{FF2B5EF4-FFF2-40B4-BE49-F238E27FC236}">
                <a16:creationId xmlns:a16="http://schemas.microsoft.com/office/drawing/2014/main" id="{69BC33E2-9624-D4E1-E249-58C081AFC5B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443482" y="1507653"/>
            <a:ext cx="1719124" cy="1719124"/>
          </a:xfrm>
          <a:prstGeom prst="ellipse">
            <a:avLst/>
          </a:prstGeom>
        </p:spPr>
      </p:pic>
      <p:pic>
        <p:nvPicPr>
          <p:cNvPr id="15" name="Picture 14">
            <a:extLst>
              <a:ext uri="{FF2B5EF4-FFF2-40B4-BE49-F238E27FC236}">
                <a16:creationId xmlns:a16="http://schemas.microsoft.com/office/drawing/2014/main" id="{EE112163-B476-3DE0-6C54-515C741221F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365"/>
          <a:stretch/>
        </p:blipFill>
        <p:spPr>
          <a:xfrm>
            <a:off x="9032907" y="1507653"/>
            <a:ext cx="1719124" cy="1719124"/>
          </a:xfrm>
          <a:prstGeom prst="ellipse">
            <a:avLst/>
          </a:prstGeom>
        </p:spPr>
      </p:pic>
      <p:pic>
        <p:nvPicPr>
          <p:cNvPr id="16" name="Picture 15">
            <a:extLst>
              <a:ext uri="{FF2B5EF4-FFF2-40B4-BE49-F238E27FC236}">
                <a16:creationId xmlns:a16="http://schemas.microsoft.com/office/drawing/2014/main" id="{EA577E1E-C2F3-3FF4-5956-6F565E3E3DA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792099" y="3866819"/>
            <a:ext cx="1725868" cy="1725868"/>
          </a:xfrm>
          <a:prstGeom prst="ellipse">
            <a:avLst/>
          </a:prstGeom>
        </p:spPr>
      </p:pic>
      <p:pic>
        <p:nvPicPr>
          <p:cNvPr id="17" name="Picture 16">
            <a:extLst>
              <a:ext uri="{FF2B5EF4-FFF2-40B4-BE49-F238E27FC236}">
                <a16:creationId xmlns:a16="http://schemas.microsoft.com/office/drawing/2014/main" id="{347AFA0F-9AA4-7C4E-FCB6-A6EC2A4ED860}"/>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184903" y="3864448"/>
            <a:ext cx="1726365" cy="1726365"/>
          </a:xfrm>
          <a:prstGeom prst="ellipse">
            <a:avLst/>
          </a:prstGeom>
        </p:spPr>
      </p:pic>
      <p:pic>
        <p:nvPicPr>
          <p:cNvPr id="18" name="Picture 17">
            <a:extLst>
              <a:ext uri="{FF2B5EF4-FFF2-40B4-BE49-F238E27FC236}">
                <a16:creationId xmlns:a16="http://schemas.microsoft.com/office/drawing/2014/main" id="{121F3C66-5BE6-A821-4A3B-55C4205F90F9}"/>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2548698" y="3843939"/>
            <a:ext cx="1746873" cy="1746873"/>
          </a:xfrm>
          <a:prstGeom prst="ellipse">
            <a:avLst/>
          </a:prstGeom>
        </p:spPr>
      </p:pic>
    </p:spTree>
    <p:extLst>
      <p:ext uri="{BB962C8B-B14F-4D97-AF65-F5344CB8AC3E}">
        <p14:creationId xmlns:p14="http://schemas.microsoft.com/office/powerpoint/2010/main" val="2081943639"/>
      </p:ext>
    </p:extLst>
  </p:cSld>
  <p:clrMapOvr>
    <a:masterClrMapping/>
  </p:clrMapOvr>
</p:sld>
</file>

<file path=ppt/theme/theme1.xml><?xml version="1.0" encoding="utf-8"?>
<a:theme xmlns:a="http://schemas.openxmlformats.org/drawingml/2006/main" name="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2022</TotalTime>
  <Words>2612</Words>
  <Application>Microsoft Office PowerPoint</Application>
  <PresentationFormat>Widescreen</PresentationFormat>
  <Paragraphs>365</Paragraphs>
  <Slides>49</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Arial</vt:lpstr>
      <vt:lpstr>Arial</vt:lpstr>
      <vt:lpstr>Calibri</vt:lpstr>
      <vt:lpstr>Times New Roman</vt:lpstr>
      <vt:lpstr>Verdana</vt:lpstr>
      <vt:lpstr>Wingdings</vt:lpstr>
      <vt:lpstr>Office Theme</vt:lpstr>
      <vt:lpstr>2021-2027 EU4Health Programme  </vt:lpstr>
      <vt:lpstr>EU4Health Work Programme 2024 Action Grants (HERA) (EU4H-2024-PJ-01) </vt:lpstr>
      <vt:lpstr>Who we are</vt:lpstr>
      <vt:lpstr>EC vs EAs</vt:lpstr>
      <vt:lpstr>PowerPoint Presentation</vt:lpstr>
      <vt:lpstr>PowerPoint Presentation</vt:lpstr>
      <vt:lpstr>What we do</vt:lpstr>
      <vt:lpstr>The programmes we manage </vt:lpstr>
      <vt:lpstr>HaDEA’s beneficiaries</vt:lpstr>
      <vt:lpstr>Projects funded and services purchased by HaDEA</vt:lpstr>
      <vt:lpstr>Project management lifecycles </vt:lpstr>
      <vt:lpstr>How to participate</vt:lpstr>
      <vt:lpstr>PowerPoint Presentation</vt:lpstr>
      <vt:lpstr>PowerPoint Presentation</vt:lpstr>
      <vt:lpstr>Grant procedures</vt:lpstr>
      <vt:lpstr>Timetable and deadlines</vt:lpstr>
      <vt:lpstr>PowerPoint Presentation</vt:lpstr>
      <vt:lpstr>Topic conditions and documents</vt:lpstr>
      <vt:lpstr>Start submission</vt:lpstr>
      <vt:lpstr>PowerPoint Presentation</vt:lpstr>
      <vt:lpstr>PowerPoint Presentation</vt:lpstr>
      <vt:lpstr>Structure of the proposal</vt:lpstr>
      <vt:lpstr>Structure</vt:lpstr>
      <vt:lpstr>PowerPoint Presentation</vt:lpstr>
      <vt:lpstr>Part A – Administrative Forms (on-line)</vt:lpstr>
      <vt:lpstr>Part B – Technical description (I)</vt:lpstr>
      <vt:lpstr>Part B – Technical description (II) </vt:lpstr>
      <vt:lpstr>Part B – Technical description (III) </vt:lpstr>
      <vt:lpstr>Recommended Structure of a proposal</vt:lpstr>
      <vt:lpstr>Detailed budget table (Tpl_Detailed_Budget_Table(EU4H).xlsx)</vt:lpstr>
      <vt:lpstr>PowerPoint Presentation</vt:lpstr>
      <vt:lpstr>Evaluation</vt:lpstr>
      <vt:lpstr>PowerPoint Presentation</vt:lpstr>
      <vt:lpstr>Award Criteria (I)</vt:lpstr>
      <vt:lpstr>Award Criteria (II)</vt:lpstr>
      <vt:lpstr>Grant Agreement Preparation</vt:lpstr>
      <vt:lpstr>Grant Agreement Preparation (GAP) (I)</vt:lpstr>
      <vt:lpstr>Grant Agreement Preparation (GAP) (II)</vt:lpstr>
      <vt:lpstr>Grant Agreement Preparation (GAP) (III)</vt:lpstr>
      <vt:lpstr>Description of the Action (DoA) (Part A and B)</vt:lpstr>
      <vt:lpstr>Tasks of the Coordinator</vt:lpstr>
      <vt:lpstr>PowerPoint Presentation</vt:lpstr>
      <vt:lpstr>STEP</vt:lpstr>
      <vt:lpstr>STEP</vt:lpstr>
      <vt:lpstr>How does it work? (I)</vt:lpstr>
      <vt:lpstr>How does it work? (II)</vt:lpstr>
      <vt:lpstr>STEP seal</vt:lpstr>
      <vt:lpstr>Who can benefit and why is it helpful?</vt:lpstr>
      <vt:lpstr>Thank you</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Administrative aspects of action grants</dc:title>
  <dc:creator>SIMONE Giuseppe (HADEA)</dc:creator>
  <cp:lastModifiedBy>SIMONE Giuseppe (HADEA)</cp:lastModifiedBy>
  <cp:revision>39</cp:revision>
  <dcterms:created xsi:type="dcterms:W3CDTF">2022-10-13T08:36:50Z</dcterms:created>
  <dcterms:modified xsi:type="dcterms:W3CDTF">2024-05-29T07:25:58Z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2022-10-19T07:29:52Z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a3b933ad-44fa-4a61-b461-14be4d75e624</vt:lpwstr>
  </property>
  <property fmtid="{D5CDD505-2E9C-101B-9397-08002B2CF9AE}" pid="8" name="MSIP_Label_6bd9ddd1-4d20-43f6-abfa-fc3c07406f94_ContentBits">
    <vt:lpwstr>0</vt:lpwstr>
  </property>
</Properties>
</file>