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  <p:sldMasterId id="2147483675" r:id="rId5"/>
  </p:sldMasterIdLst>
  <p:notesMasterIdLst>
    <p:notesMasterId r:id="rId20"/>
  </p:notesMasterIdLst>
  <p:handoutMasterIdLst>
    <p:handoutMasterId r:id="rId21"/>
  </p:handoutMasterIdLst>
  <p:sldIdLst>
    <p:sldId id="261" r:id="rId6"/>
    <p:sldId id="281" r:id="rId7"/>
    <p:sldId id="282" r:id="rId8"/>
    <p:sldId id="283" r:id="rId9"/>
    <p:sldId id="284" r:id="rId10"/>
    <p:sldId id="285" r:id="rId11"/>
    <p:sldId id="287" r:id="rId12"/>
    <p:sldId id="275" r:id="rId13"/>
    <p:sldId id="262" r:id="rId14"/>
    <p:sldId id="276" r:id="rId15"/>
    <p:sldId id="277" r:id="rId16"/>
    <p:sldId id="279" r:id="rId17"/>
    <p:sldId id="280" r:id="rId18"/>
    <p:sldId id="272" r:id="rId19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B22"/>
    <a:srgbClr val="F5F5F5"/>
    <a:srgbClr val="0065A2"/>
    <a:srgbClr val="663300"/>
    <a:srgbClr val="FFD624"/>
    <a:srgbClr val="2C2F1D"/>
    <a:srgbClr val="FDE7D7"/>
    <a:srgbClr val="FEF2E8"/>
    <a:srgbClr val="0F5494"/>
    <a:srgbClr val="AFC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1" autoAdjust="0"/>
    <p:restoredTop sz="94660"/>
  </p:normalViewPr>
  <p:slideViewPr>
    <p:cSldViewPr>
      <p:cViewPr varScale="1">
        <p:scale>
          <a:sx n="71" d="100"/>
          <a:sy n="71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2" tIns="45785" rIns="91572" bIns="4578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4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2" tIns="45785" rIns="91572" bIns="4578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2" tIns="45785" rIns="91572" bIns="4578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4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2" tIns="45785" rIns="91572" bIns="4578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077C6DE-A789-4AAB-87BE-A924DDA2AD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4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2" tIns="45785" rIns="91572" bIns="4578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4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2" tIns="45785" rIns="91572" bIns="4578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5" y="4723169"/>
            <a:ext cx="5445126" cy="4475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2" tIns="45785" rIns="91572" bIns="45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2" tIns="45785" rIns="91572" bIns="4578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4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2" tIns="45785" rIns="91572" bIns="4578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3A0A35F-4F92-49E4-9F04-766A330FD3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277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098000"/>
            <a:ext cx="9144000" cy="5760000"/>
          </a:xfrm>
          <a:prstGeom prst="rect">
            <a:avLst/>
          </a:prstGeom>
          <a:solidFill>
            <a:srgbClr val="F5F5F5"/>
          </a:solidFill>
          <a:ln w="730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10" descr="en-quadri_smal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307975"/>
            <a:ext cx="159385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484784"/>
            <a:ext cx="9144000" cy="2232248"/>
          </a:xfrm>
        </p:spPr>
        <p:txBody>
          <a:bodyPr wrap="square" lIns="0" tIns="0" rIns="0" bIns="0" anchor="ctr" anchorCtr="0"/>
          <a:lstStyle>
            <a:lvl1pPr indent="0" algn="ctr">
              <a:defRPr sz="30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add title…Verdana 36pts</a:t>
            </a:r>
            <a:br>
              <a:rPr lang="en-US" dirty="0" smtClean="0"/>
            </a:br>
            <a:r>
              <a:rPr lang="en-US" dirty="0" smtClean="0"/>
              <a:t>Subtitle here (</a:t>
            </a:r>
            <a:r>
              <a:rPr lang="en-US" dirty="0" err="1" smtClean="0"/>
              <a:t>verdana</a:t>
            </a:r>
            <a:r>
              <a:rPr lang="en-US" dirty="0" smtClean="0"/>
              <a:t> 30pts – not bold)</a:t>
            </a:r>
            <a:endParaRPr lang="en-GB" dirty="0"/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6084168" y="6165304"/>
            <a:ext cx="2736304" cy="260361"/>
          </a:xfrm>
        </p:spPr>
        <p:txBody>
          <a:bodyPr/>
          <a:lstStyle>
            <a:lvl1pPr marL="0" indent="0" algn="r">
              <a:buNone/>
              <a:defRPr sz="1000" b="1" i="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fr-BE" dirty="0" smtClean="0"/>
              <a:t>Click to </a:t>
            </a:r>
            <a:r>
              <a:rPr lang="fr-BE" dirty="0" err="1" smtClean="0"/>
              <a:t>add</a:t>
            </a:r>
            <a:r>
              <a:rPr lang="fr-BE" dirty="0" smtClean="0"/>
              <a:t> date - </a:t>
            </a:r>
            <a:r>
              <a:rPr lang="fr-BE" dirty="0" err="1" smtClean="0"/>
              <a:t>verdana</a:t>
            </a:r>
            <a:r>
              <a:rPr lang="fr-BE" dirty="0" smtClean="0"/>
              <a:t>, 10pts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5496" y="4365104"/>
            <a:ext cx="4320853" cy="431800"/>
          </a:xfrm>
        </p:spPr>
        <p:txBody>
          <a:bodyPr/>
          <a:lstStyle>
            <a:lvl1pPr marL="0" indent="0" algn="r">
              <a:buNone/>
              <a:defRPr sz="1600"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fr-BE" dirty="0" smtClean="0"/>
              <a:t>Click to </a:t>
            </a:r>
            <a:r>
              <a:rPr lang="fr-BE" dirty="0" err="1" smtClean="0"/>
              <a:t>add</a:t>
            </a:r>
            <a:r>
              <a:rPr lang="fr-BE" dirty="0" smtClean="0"/>
              <a:t> </a:t>
            </a:r>
            <a:r>
              <a:rPr lang="fr-BE" dirty="0" err="1" smtClean="0"/>
              <a:t>name</a:t>
            </a:r>
            <a:r>
              <a:rPr lang="fr-BE" dirty="0" smtClean="0"/>
              <a:t>…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16016" y="3861048"/>
            <a:ext cx="3979862" cy="1657350"/>
          </a:xfrm>
        </p:spPr>
        <p:txBody>
          <a:bodyPr/>
          <a:lstStyle>
            <a:lvl1pPr marL="0" indent="0">
              <a:buNone/>
              <a:defRPr sz="8800" b="1" i="0">
                <a:solidFill>
                  <a:srgbClr val="F47B22"/>
                </a:solidFill>
              </a:defRPr>
            </a:lvl1pPr>
          </a:lstStyle>
          <a:p>
            <a:pPr lvl="0"/>
            <a:r>
              <a:rPr lang="fr-BE" dirty="0" smtClean="0"/>
              <a:t>BTSF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95536" y="4941888"/>
            <a:ext cx="3960564" cy="1223416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algn="r"/>
            <a:r>
              <a:rPr lang="fr-BE" sz="1000" b="0" dirty="0" smtClean="0">
                <a:solidFill>
                  <a:schemeClr val="bg1">
                    <a:lumMod val="50000"/>
                  </a:schemeClr>
                </a:solidFill>
              </a:rPr>
              <a:t>Click to </a:t>
            </a:r>
            <a:r>
              <a:rPr lang="fr-BE" sz="1000" b="0" dirty="0" err="1" smtClean="0">
                <a:solidFill>
                  <a:schemeClr val="bg1">
                    <a:lumMod val="50000"/>
                  </a:schemeClr>
                </a:solidFill>
              </a:rPr>
              <a:t>add</a:t>
            </a:r>
            <a:r>
              <a:rPr lang="fr-BE" sz="10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BE" sz="1000" b="0" dirty="0" err="1" smtClean="0">
                <a:solidFill>
                  <a:schemeClr val="bg1">
                    <a:lumMod val="50000"/>
                  </a:schemeClr>
                </a:solidFill>
              </a:rPr>
              <a:t>disclaimer</a:t>
            </a:r>
            <a:r>
              <a:rPr lang="fr-BE" sz="1000" b="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en-GB" sz="1000" b="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2894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62895"/>
            <a:ext cx="5111750" cy="3898354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>
              <a:buClr>
                <a:srgbClr val="F47B22"/>
              </a:buClr>
              <a:defRPr sz="28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4945"/>
            <a:ext cx="3008313" cy="2736304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9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baseline="0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baseline="0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baseline="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00807"/>
            <a:ext cx="5486400" cy="3026767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9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12776"/>
            <a:ext cx="8229600" cy="9366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buClr>
                <a:srgbClr val="F47B22"/>
              </a:buCl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8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725190"/>
            <a:ext cx="2058988" cy="4440114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5190"/>
            <a:ext cx="6029325" cy="4440114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buClr>
                <a:srgbClr val="F47B22"/>
              </a:buCl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8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098000"/>
            <a:ext cx="9144000" cy="5760000"/>
          </a:xfrm>
          <a:prstGeom prst="rect">
            <a:avLst/>
          </a:prstGeom>
          <a:solidFill>
            <a:srgbClr val="F5F5F5"/>
          </a:solidFill>
          <a:ln w="730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5" name="Picture 10" descr="en-quadri_smal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307975"/>
            <a:ext cx="159385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484784"/>
            <a:ext cx="9144000" cy="2232248"/>
          </a:xfrm>
        </p:spPr>
        <p:txBody>
          <a:bodyPr wrap="square" lIns="0" tIns="0" rIns="0" bIns="0" anchor="ctr" anchorCtr="0"/>
          <a:lstStyle>
            <a:lvl1pPr indent="0" algn="ctr">
              <a:defRPr sz="30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add title…Verdana 36pts</a:t>
            </a:r>
            <a:br>
              <a:rPr lang="en-US" dirty="0" smtClean="0"/>
            </a:br>
            <a:r>
              <a:rPr lang="en-US" dirty="0" smtClean="0"/>
              <a:t>Subtitle here (</a:t>
            </a:r>
            <a:r>
              <a:rPr lang="en-US" dirty="0" err="1" smtClean="0"/>
              <a:t>verdana</a:t>
            </a:r>
            <a:r>
              <a:rPr lang="en-US" dirty="0" smtClean="0"/>
              <a:t> 30pts – not bold)</a:t>
            </a:r>
            <a:endParaRPr lang="en-GB" dirty="0"/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6084168" y="6165304"/>
            <a:ext cx="2736304" cy="260361"/>
          </a:xfrm>
        </p:spPr>
        <p:txBody>
          <a:bodyPr/>
          <a:lstStyle>
            <a:lvl1pPr marL="0" indent="0" algn="r">
              <a:buNone/>
              <a:defRPr sz="1000" b="1" i="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fr-BE" dirty="0" smtClean="0"/>
              <a:t>Click to </a:t>
            </a:r>
            <a:r>
              <a:rPr lang="fr-BE" dirty="0" err="1" smtClean="0"/>
              <a:t>add</a:t>
            </a:r>
            <a:r>
              <a:rPr lang="fr-BE" dirty="0" smtClean="0"/>
              <a:t> date - </a:t>
            </a:r>
            <a:r>
              <a:rPr lang="fr-BE" dirty="0" err="1" smtClean="0"/>
              <a:t>verdana</a:t>
            </a:r>
            <a:r>
              <a:rPr lang="fr-BE" dirty="0" smtClean="0"/>
              <a:t>, 10pts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5496" y="4365104"/>
            <a:ext cx="4320853" cy="431800"/>
          </a:xfrm>
        </p:spPr>
        <p:txBody>
          <a:bodyPr/>
          <a:lstStyle>
            <a:lvl1pPr marL="0" indent="0" algn="r">
              <a:buNone/>
              <a:defRPr sz="1600"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fr-BE" dirty="0" smtClean="0"/>
              <a:t>Click to </a:t>
            </a:r>
            <a:r>
              <a:rPr lang="fr-BE" dirty="0" err="1" smtClean="0"/>
              <a:t>add</a:t>
            </a:r>
            <a:r>
              <a:rPr lang="fr-BE" dirty="0" smtClean="0"/>
              <a:t> </a:t>
            </a:r>
            <a:r>
              <a:rPr lang="fr-BE" dirty="0" err="1" smtClean="0"/>
              <a:t>name</a:t>
            </a:r>
            <a:r>
              <a:rPr lang="fr-BE" dirty="0" smtClean="0"/>
              <a:t>…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16016" y="3861048"/>
            <a:ext cx="3979862" cy="1657350"/>
          </a:xfrm>
        </p:spPr>
        <p:txBody>
          <a:bodyPr/>
          <a:lstStyle>
            <a:lvl1pPr marL="0" indent="0">
              <a:buNone/>
              <a:defRPr sz="8800" b="1" i="0">
                <a:solidFill>
                  <a:srgbClr val="F47B22"/>
                </a:solidFill>
              </a:defRPr>
            </a:lvl1pPr>
          </a:lstStyle>
          <a:p>
            <a:pPr lvl="0"/>
            <a:r>
              <a:rPr lang="fr-BE" dirty="0" smtClean="0"/>
              <a:t>BTSF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95536" y="4941888"/>
            <a:ext cx="3960564" cy="1223416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algn="r"/>
            <a:r>
              <a:rPr lang="fr-BE" sz="1000" b="0" dirty="0" smtClean="0">
                <a:solidFill>
                  <a:schemeClr val="bg1">
                    <a:lumMod val="50000"/>
                  </a:schemeClr>
                </a:solidFill>
              </a:rPr>
              <a:t>Click to </a:t>
            </a:r>
            <a:r>
              <a:rPr lang="fr-BE" sz="1000" b="0" dirty="0" err="1" smtClean="0">
                <a:solidFill>
                  <a:schemeClr val="bg1">
                    <a:lumMod val="50000"/>
                  </a:schemeClr>
                </a:solidFill>
              </a:rPr>
              <a:t>add</a:t>
            </a:r>
            <a:r>
              <a:rPr lang="fr-BE" sz="10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BE" sz="1000" b="0" dirty="0" err="1" smtClean="0">
                <a:solidFill>
                  <a:schemeClr val="bg1">
                    <a:lumMod val="50000"/>
                  </a:schemeClr>
                </a:solidFill>
              </a:rPr>
              <a:t>disclaimer</a:t>
            </a:r>
            <a:r>
              <a:rPr lang="fr-BE" sz="1000" b="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en-GB" sz="1000" b="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711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6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29894" y="1556271"/>
            <a:ext cx="3798490" cy="936625"/>
          </a:xfrm>
        </p:spPr>
        <p:txBody>
          <a:bodyPr anchor="ctr" anchorCtr="0"/>
          <a:lstStyle>
            <a:lvl1pPr marL="0" indent="0" algn="l">
              <a:buFontTx/>
              <a:buNone/>
              <a:defRPr sz="2400" baseline="0">
                <a:solidFill>
                  <a:srgbClr val="F47B22"/>
                </a:solidFill>
              </a:defRPr>
            </a:lvl1pPr>
          </a:lstStyle>
          <a:p>
            <a:r>
              <a:rPr lang="en-US" dirty="0" smtClean="0"/>
              <a:t>Click to add title </a:t>
            </a:r>
            <a:r>
              <a:rPr lang="en-US" dirty="0" err="1" smtClean="0"/>
              <a:t>verdana</a:t>
            </a:r>
            <a:r>
              <a:rPr lang="en-US" dirty="0" smtClean="0"/>
              <a:t> 24pt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229894" y="2565400"/>
            <a:ext cx="3798000" cy="3743325"/>
          </a:xfrm>
        </p:spPr>
        <p:txBody>
          <a:bodyPr/>
          <a:lstStyle>
            <a:lvl1pPr marL="0" indent="0">
              <a:buFontTx/>
              <a:buNone/>
              <a:defRPr sz="1200" i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0"/>
            <a:r>
              <a:rPr lang="en-US" dirty="0" smtClean="0"/>
              <a:t>Verdana 14pt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989013"/>
            <a:ext cx="4230688" cy="5868987"/>
          </a:xfrm>
        </p:spPr>
        <p:txBody>
          <a:bodyPr anchor="ctr"/>
          <a:lstStyle>
            <a:lvl1pPr algn="r">
              <a:defRPr sz="1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fr-BE" smtClean="0"/>
              <a:t>This </a:t>
            </a:r>
            <a:r>
              <a:rPr lang="fr-BE" err="1" smtClean="0"/>
              <a:t>is</a:t>
            </a:r>
            <a:r>
              <a:rPr lang="fr-BE" smtClean="0"/>
              <a:t> an image </a:t>
            </a:r>
            <a:r>
              <a:rPr lang="fr-BE" err="1" smtClean="0"/>
              <a:t>holder</a:t>
            </a:r>
            <a:r>
              <a:rPr lang="fr-BE" smtClean="0"/>
              <a:t> for a </a:t>
            </a:r>
            <a:r>
              <a:rPr lang="fr-BE" err="1" smtClean="0"/>
              <a:t>slide</a:t>
            </a:r>
            <a:r>
              <a:rPr lang="fr-BE" smtClean="0"/>
              <a:t> </a:t>
            </a:r>
            <a:r>
              <a:rPr lang="fr-BE" err="1" smtClean="0"/>
              <a:t>with</a:t>
            </a:r>
            <a:r>
              <a:rPr lang="fr-BE" smtClean="0"/>
              <a:t> an illustration on the </a:t>
            </a:r>
            <a:r>
              <a:rPr lang="fr-BE" err="1" smtClean="0"/>
              <a:t>left</a:t>
            </a:r>
            <a:r>
              <a:rPr lang="fr-BE" smtClean="0"/>
              <a:t>.</a:t>
            </a:r>
          </a:p>
          <a:p>
            <a:r>
              <a:rPr lang="fr-BE" smtClean="0"/>
              <a:t>Click to </a:t>
            </a:r>
            <a:r>
              <a:rPr lang="fr-BE" err="1" smtClean="0"/>
              <a:t>add</a:t>
            </a:r>
            <a:r>
              <a:rPr lang="fr-BE" smtClean="0"/>
              <a:t> </a:t>
            </a:r>
            <a:r>
              <a:rPr lang="fr-BE" err="1" smtClean="0"/>
              <a:t>picture</a:t>
            </a:r>
            <a:r>
              <a:rPr lang="fr-BE" smtClean="0"/>
              <a:t>…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138227"/>
            <a:ext cx="4734594" cy="158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532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6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5616" y="1628800"/>
            <a:ext cx="3798000" cy="936625"/>
          </a:xfrm>
        </p:spPr>
        <p:txBody>
          <a:bodyPr/>
          <a:lstStyle>
            <a:lvl1pPr algn="r">
              <a:defRPr sz="2400">
                <a:solidFill>
                  <a:srgbClr val="F47B2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br>
              <a:rPr lang="en-US" dirty="0" smtClean="0"/>
            </a:br>
            <a:r>
              <a:rPr lang="en-US" dirty="0" err="1" smtClean="0"/>
              <a:t>verdana</a:t>
            </a:r>
            <a:r>
              <a:rPr lang="en-US" dirty="0" smtClean="0"/>
              <a:t> 24pt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50962" y="2671193"/>
            <a:ext cx="3798000" cy="3600450"/>
          </a:xfrm>
        </p:spPr>
        <p:txBody>
          <a:bodyPr/>
          <a:lstStyle>
            <a:lvl1pPr algn="r">
              <a:defRPr sz="1200" i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0"/>
            <a:r>
              <a:rPr lang="en-US" dirty="0" err="1" smtClean="0"/>
              <a:t>verdana</a:t>
            </a:r>
            <a:r>
              <a:rPr lang="en-US" dirty="0" smtClean="0"/>
              <a:t> 14pt</a:t>
            </a:r>
            <a:endParaRPr lang="en-GB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913312" y="989013"/>
            <a:ext cx="4230688" cy="5868987"/>
          </a:xfrm>
        </p:spPr>
        <p:txBody>
          <a:bodyPr anchor="ctr"/>
          <a:lstStyle>
            <a:lvl1pPr>
              <a:defRPr sz="1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fr-BE" smtClean="0"/>
              <a:t>This </a:t>
            </a:r>
            <a:r>
              <a:rPr lang="fr-BE" err="1" smtClean="0"/>
              <a:t>is</a:t>
            </a:r>
            <a:r>
              <a:rPr lang="fr-BE" smtClean="0"/>
              <a:t> an image </a:t>
            </a:r>
            <a:r>
              <a:rPr lang="fr-BE" err="1" smtClean="0"/>
              <a:t>holder</a:t>
            </a:r>
            <a:r>
              <a:rPr lang="fr-BE" smtClean="0"/>
              <a:t> for a </a:t>
            </a:r>
            <a:r>
              <a:rPr lang="fr-BE" err="1" smtClean="0"/>
              <a:t>slide</a:t>
            </a:r>
            <a:r>
              <a:rPr lang="fr-BE" smtClean="0"/>
              <a:t> </a:t>
            </a:r>
            <a:r>
              <a:rPr lang="fr-BE" err="1" smtClean="0"/>
              <a:t>with</a:t>
            </a:r>
            <a:r>
              <a:rPr lang="fr-BE" smtClean="0"/>
              <a:t> an illustration on the right.</a:t>
            </a:r>
          </a:p>
          <a:p>
            <a:r>
              <a:rPr lang="fr-BE" smtClean="0"/>
              <a:t>Click to </a:t>
            </a:r>
            <a:r>
              <a:rPr lang="fr-BE" err="1" smtClean="0"/>
              <a:t>add</a:t>
            </a:r>
            <a:r>
              <a:rPr lang="fr-BE" smtClean="0"/>
              <a:t> </a:t>
            </a:r>
            <a:r>
              <a:rPr lang="fr-BE" err="1" smtClean="0"/>
              <a:t>picture</a:t>
            </a:r>
            <a:r>
              <a:rPr lang="fr-BE" smtClean="0"/>
              <a:t>…</a:t>
            </a:r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210235"/>
            <a:ext cx="4734594" cy="158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39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098000"/>
            <a:ext cx="9144000" cy="5760000"/>
          </a:xfrm>
          <a:prstGeom prst="rect">
            <a:avLst/>
          </a:prstGeom>
          <a:solidFill>
            <a:srgbClr val="F5F5F5"/>
          </a:solidFill>
          <a:ln w="730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5" name="Picture 10" descr="en-quadri_smal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307975"/>
            <a:ext cx="159385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4917439"/>
            <a:ext cx="4355976" cy="48834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fr-BE" sz="1400" smtClean="0">
                <a:solidFill>
                  <a:srgbClr val="F47B22"/>
                </a:solidFill>
              </a:rPr>
              <a:t>Better Training for Safer Food</a:t>
            </a:r>
          </a:p>
          <a:p>
            <a:pPr algn="r"/>
            <a:r>
              <a:rPr lang="fr-BE" sz="1800" smtClean="0">
                <a:solidFill>
                  <a:srgbClr val="F47B22"/>
                </a:solidFill>
              </a:rPr>
              <a:t>BTSF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88024" y="2780928"/>
            <a:ext cx="4248472" cy="648394"/>
          </a:xfrm>
        </p:spPr>
        <p:txBody>
          <a:bodyPr/>
          <a:lstStyle>
            <a:lvl1pPr marL="0" indent="0" algn="l">
              <a:buNone/>
              <a:defRPr sz="1400" b="1" i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fr-BE" dirty="0" err="1" smtClean="0"/>
              <a:t>Contractor</a:t>
            </a:r>
            <a:r>
              <a:rPr lang="fr-BE" dirty="0" smtClean="0"/>
              <a:t> contact </a:t>
            </a:r>
            <a:r>
              <a:rPr lang="fr-BE" dirty="0" err="1" smtClean="0"/>
              <a:t>details</a:t>
            </a:r>
            <a:endParaRPr lang="fr-BE" dirty="0" smtClean="0"/>
          </a:p>
          <a:p>
            <a:pPr lvl="0"/>
            <a:r>
              <a:rPr lang="fr-BE" dirty="0" smtClean="0"/>
              <a:t>Name - </a:t>
            </a:r>
            <a:r>
              <a:rPr lang="fr-BE" dirty="0" err="1" smtClean="0"/>
              <a:t>Verdana</a:t>
            </a:r>
            <a:r>
              <a:rPr lang="fr-BE" dirty="0" smtClean="0"/>
              <a:t> 16pt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809108" y="3599760"/>
            <a:ext cx="4227388" cy="1053376"/>
          </a:xfrm>
        </p:spPr>
        <p:txBody>
          <a:bodyPr/>
          <a:lstStyle>
            <a:lvl1pPr marL="0" indent="0" algn="l">
              <a:buNone/>
              <a:defRPr sz="1000" i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fr-BE" dirty="0" err="1" smtClean="0"/>
              <a:t>Address</a:t>
            </a:r>
            <a:r>
              <a:rPr lang="fr-BE" dirty="0" smtClean="0"/>
              <a:t>, Phone, Email, </a:t>
            </a:r>
            <a:r>
              <a:rPr lang="fr-BE" dirty="0" err="1" smtClean="0"/>
              <a:t>Website</a:t>
            </a:r>
            <a:r>
              <a:rPr lang="fr-BE" dirty="0" smtClean="0"/>
              <a:t>…</a:t>
            </a:r>
            <a:endParaRPr lang="en-GB" dirty="0"/>
          </a:p>
        </p:txBody>
      </p:sp>
      <p:cxnSp>
        <p:nvCxnSpPr>
          <p:cNvPr id="15" name="Straight Connector 14"/>
          <p:cNvCxnSpPr/>
          <p:nvPr userDrawn="1"/>
        </p:nvCxnSpPr>
        <p:spPr bwMode="auto">
          <a:xfrm>
            <a:off x="0" y="472514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1700213"/>
            <a:ext cx="8928992" cy="865187"/>
          </a:xfrm>
        </p:spPr>
        <p:txBody>
          <a:bodyPr/>
          <a:lstStyle>
            <a:lvl1pPr marL="0" indent="0" algn="ctr">
              <a:buNone/>
              <a:defRPr sz="110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disclaimer…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676" y="5446291"/>
            <a:ext cx="4051300" cy="935037"/>
          </a:xfrm>
        </p:spPr>
        <p:txBody>
          <a:bodyPr/>
          <a:lstStyle>
            <a:lvl1pPr algn="r">
              <a:defRPr sz="1000" b="0" i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GB" dirty="0" smtClean="0"/>
              <a:t>European Commission</a:t>
            </a:r>
            <a:br>
              <a:rPr lang="en-GB" dirty="0" smtClean="0"/>
            </a:br>
            <a:r>
              <a:rPr lang="en-GB" dirty="0" smtClean="0"/>
              <a:t>Consumers, Health and Food Executive Agency</a:t>
            </a:r>
            <a:br>
              <a:rPr lang="en-GB" dirty="0" smtClean="0"/>
            </a:br>
            <a:r>
              <a:rPr lang="en-GB" dirty="0" smtClean="0"/>
              <a:t>DRB A3/042</a:t>
            </a:r>
            <a:br>
              <a:rPr lang="en-GB" dirty="0" smtClean="0"/>
            </a:br>
            <a:r>
              <a:rPr lang="en-GB" dirty="0" smtClean="0"/>
              <a:t>L-2920 Luxembourg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2105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844824"/>
            <a:ext cx="7772400" cy="2376265"/>
          </a:xfrm>
        </p:spPr>
        <p:txBody>
          <a:bodyPr anchor="t"/>
          <a:lstStyle>
            <a:lvl1pPr algn="ctr">
              <a:defRPr sz="3600" b="1" cap="none" baseline="0">
                <a:solidFill>
                  <a:srgbClr val="F47B22"/>
                </a:solidFill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Click to add title</a:t>
            </a:r>
            <a:br>
              <a:rPr lang="en-US" dirty="0" smtClean="0"/>
            </a:br>
            <a:r>
              <a:rPr lang="en-US" dirty="0" smtClean="0"/>
              <a:t>Verdana 36pt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5576" y="4509119"/>
            <a:ext cx="7772400" cy="1368153"/>
          </a:xfrm>
          <a:ln>
            <a:noFill/>
          </a:ln>
        </p:spPr>
        <p:txBody>
          <a:bodyPr anchor="t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Tx/>
              <a:buNone/>
              <a:tabLst/>
              <a:defRPr sz="1400" i="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Section description</a:t>
            </a:r>
          </a:p>
          <a:p>
            <a:pPr lvl="0"/>
            <a:r>
              <a:rPr lang="en-US" dirty="0" smtClean="0"/>
              <a:t>Click to add text</a:t>
            </a:r>
          </a:p>
          <a:p>
            <a:pPr lvl="0"/>
            <a:r>
              <a:rPr lang="en-US" dirty="0" err="1" smtClean="0"/>
              <a:t>verdana</a:t>
            </a:r>
            <a:r>
              <a:rPr lang="en-US" dirty="0" smtClean="0"/>
              <a:t> 20pt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8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20888"/>
            <a:ext cx="8676456" cy="29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11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12776"/>
            <a:ext cx="8229600" cy="936625"/>
          </a:xfr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4904"/>
            <a:ext cx="4038600" cy="3633788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4904"/>
            <a:ext cx="4038600" cy="3633788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9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279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6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29894" y="1556271"/>
            <a:ext cx="3798490" cy="936625"/>
          </a:xfrm>
        </p:spPr>
        <p:txBody>
          <a:bodyPr anchor="ctr" anchorCtr="0"/>
          <a:lstStyle>
            <a:lvl1pPr marL="0" indent="0" algn="l">
              <a:buFontTx/>
              <a:buNone/>
              <a:defRPr sz="2400" baseline="0">
                <a:solidFill>
                  <a:srgbClr val="F47B22"/>
                </a:solidFill>
              </a:defRPr>
            </a:lvl1pPr>
          </a:lstStyle>
          <a:p>
            <a:r>
              <a:rPr lang="en-US" dirty="0" smtClean="0"/>
              <a:t>Click to add title </a:t>
            </a:r>
            <a:r>
              <a:rPr lang="en-US" dirty="0" err="1" smtClean="0"/>
              <a:t>verdana</a:t>
            </a:r>
            <a:r>
              <a:rPr lang="en-US" dirty="0" smtClean="0"/>
              <a:t> 24pt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229894" y="2565400"/>
            <a:ext cx="3798000" cy="3743325"/>
          </a:xfrm>
        </p:spPr>
        <p:txBody>
          <a:bodyPr/>
          <a:lstStyle>
            <a:lvl1pPr marL="0" indent="0">
              <a:buFontTx/>
              <a:buNone/>
              <a:defRPr sz="1200" i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0"/>
            <a:r>
              <a:rPr lang="en-US" dirty="0" smtClean="0"/>
              <a:t>Verdana 14pt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989013"/>
            <a:ext cx="4230688" cy="5868987"/>
          </a:xfrm>
        </p:spPr>
        <p:txBody>
          <a:bodyPr anchor="ctr"/>
          <a:lstStyle>
            <a:lvl1pPr algn="r">
              <a:defRPr sz="1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fr-BE" dirty="0" smtClean="0"/>
              <a:t>This </a:t>
            </a:r>
            <a:r>
              <a:rPr lang="fr-BE" dirty="0" err="1" smtClean="0"/>
              <a:t>is</a:t>
            </a:r>
            <a:r>
              <a:rPr lang="fr-BE" dirty="0" smtClean="0"/>
              <a:t> an image </a:t>
            </a:r>
            <a:r>
              <a:rPr lang="fr-BE" dirty="0" err="1" smtClean="0"/>
              <a:t>holder</a:t>
            </a:r>
            <a:r>
              <a:rPr lang="fr-BE" dirty="0" smtClean="0"/>
              <a:t> for a </a:t>
            </a:r>
            <a:r>
              <a:rPr lang="fr-BE" dirty="0" err="1" smtClean="0"/>
              <a:t>slide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an illustration on the </a:t>
            </a:r>
            <a:r>
              <a:rPr lang="fr-BE" dirty="0" err="1" smtClean="0"/>
              <a:t>left</a:t>
            </a:r>
            <a:r>
              <a:rPr lang="fr-BE" dirty="0" smtClean="0"/>
              <a:t>.</a:t>
            </a:r>
          </a:p>
          <a:p>
            <a:r>
              <a:rPr lang="fr-BE" dirty="0" smtClean="0"/>
              <a:t>Click to </a:t>
            </a:r>
            <a:r>
              <a:rPr lang="fr-BE" dirty="0" err="1" smtClean="0"/>
              <a:t>add</a:t>
            </a:r>
            <a:r>
              <a:rPr lang="fr-BE" dirty="0" smtClean="0"/>
              <a:t> </a:t>
            </a:r>
            <a:r>
              <a:rPr lang="fr-BE" dirty="0" err="1" smtClean="0"/>
              <a:t>picture</a:t>
            </a:r>
            <a:r>
              <a:rPr lang="fr-BE" dirty="0" smtClean="0"/>
              <a:t>…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138227"/>
            <a:ext cx="4734594" cy="15869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143000"/>
          </a:xfr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8927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037"/>
            <a:ext cx="4040188" cy="2478261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88927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529037"/>
            <a:ext cx="4041775" cy="2478261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11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54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84784"/>
            <a:ext cx="8229600" cy="936625"/>
          </a:xfr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7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219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7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-108520" y="1700808"/>
            <a:ext cx="9144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3900" spc="-300" smtClean="0">
                <a:solidFill>
                  <a:srgbClr val="FDE7D7"/>
                </a:solidFill>
              </a:rPr>
              <a:t>BTSF</a:t>
            </a:r>
            <a:endParaRPr lang="en-GB" sz="23900" spc="-300" err="1" smtClean="0">
              <a:solidFill>
                <a:srgbClr val="FDE7D7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1628775"/>
            <a:ext cx="8640762" cy="4392613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457200" indent="0" algn="l">
              <a:buNone/>
              <a:defRPr>
                <a:latin typeface="+mj-lt"/>
              </a:defRPr>
            </a:lvl2pPr>
            <a:lvl3pPr marL="914400" indent="0" algn="l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1371600" indent="0" algn="l">
              <a:buNone/>
              <a:defRPr>
                <a:latin typeface="+mj-lt"/>
              </a:defRPr>
            </a:lvl4pPr>
            <a:lvl5pPr marL="1828800" indent="0" algn="l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075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2894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62895"/>
            <a:ext cx="5111750" cy="3898354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>
              <a:buClr>
                <a:srgbClr val="F47B22"/>
              </a:buClr>
              <a:defRPr sz="28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4945"/>
            <a:ext cx="3008313" cy="2736304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9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 smtClean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33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00807"/>
            <a:ext cx="5486400" cy="3026767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9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488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12776"/>
            <a:ext cx="8229600" cy="9366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buClr>
                <a:srgbClr val="F47B22"/>
              </a:buCl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8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504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725190"/>
            <a:ext cx="2058988" cy="4440114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5190"/>
            <a:ext cx="6029325" cy="4440114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buClr>
                <a:srgbClr val="F47B22"/>
              </a:buCl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8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632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6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5616" y="1628800"/>
            <a:ext cx="3798000" cy="936625"/>
          </a:xfrm>
        </p:spPr>
        <p:txBody>
          <a:bodyPr/>
          <a:lstStyle>
            <a:lvl1pPr algn="r">
              <a:defRPr sz="2400">
                <a:solidFill>
                  <a:srgbClr val="F47B2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br>
              <a:rPr lang="en-US" dirty="0" smtClean="0"/>
            </a:br>
            <a:r>
              <a:rPr lang="en-US" dirty="0" err="1" smtClean="0"/>
              <a:t>verdana</a:t>
            </a:r>
            <a:r>
              <a:rPr lang="en-US" dirty="0" smtClean="0"/>
              <a:t> 24pt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50962" y="2671193"/>
            <a:ext cx="3798000" cy="3600450"/>
          </a:xfrm>
        </p:spPr>
        <p:txBody>
          <a:bodyPr/>
          <a:lstStyle>
            <a:lvl1pPr algn="r">
              <a:defRPr sz="1200" i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0"/>
            <a:r>
              <a:rPr lang="en-US" dirty="0" err="1" smtClean="0"/>
              <a:t>verdana</a:t>
            </a:r>
            <a:r>
              <a:rPr lang="en-US" dirty="0" smtClean="0"/>
              <a:t> 14pt</a:t>
            </a:r>
            <a:endParaRPr lang="en-GB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913312" y="989013"/>
            <a:ext cx="4230688" cy="5868987"/>
          </a:xfrm>
        </p:spPr>
        <p:txBody>
          <a:bodyPr anchor="ctr"/>
          <a:lstStyle>
            <a:lvl1pPr>
              <a:defRPr sz="1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fr-BE" dirty="0" smtClean="0"/>
              <a:t>This </a:t>
            </a:r>
            <a:r>
              <a:rPr lang="fr-BE" dirty="0" err="1" smtClean="0"/>
              <a:t>is</a:t>
            </a:r>
            <a:r>
              <a:rPr lang="fr-BE" dirty="0" smtClean="0"/>
              <a:t> an image </a:t>
            </a:r>
            <a:r>
              <a:rPr lang="fr-BE" dirty="0" err="1" smtClean="0"/>
              <a:t>holder</a:t>
            </a:r>
            <a:r>
              <a:rPr lang="fr-BE" dirty="0" smtClean="0"/>
              <a:t> for a </a:t>
            </a:r>
            <a:r>
              <a:rPr lang="fr-BE" dirty="0" err="1" smtClean="0"/>
              <a:t>slide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an illustration on the right.</a:t>
            </a:r>
          </a:p>
          <a:p>
            <a:r>
              <a:rPr lang="fr-BE" dirty="0" smtClean="0"/>
              <a:t>Click to </a:t>
            </a:r>
            <a:r>
              <a:rPr lang="fr-BE" dirty="0" err="1" smtClean="0"/>
              <a:t>add</a:t>
            </a:r>
            <a:r>
              <a:rPr lang="fr-BE" dirty="0" smtClean="0"/>
              <a:t> </a:t>
            </a:r>
            <a:r>
              <a:rPr lang="fr-BE" dirty="0" err="1" smtClean="0"/>
              <a:t>picture</a:t>
            </a:r>
            <a:r>
              <a:rPr lang="fr-BE" dirty="0" smtClean="0"/>
              <a:t>…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210235"/>
            <a:ext cx="4734594" cy="158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918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098000"/>
            <a:ext cx="9144000" cy="5760000"/>
          </a:xfrm>
          <a:prstGeom prst="rect">
            <a:avLst/>
          </a:prstGeom>
          <a:solidFill>
            <a:srgbClr val="F5F5F5"/>
          </a:solidFill>
          <a:ln w="730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10" descr="en-quadri_smal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307975"/>
            <a:ext cx="159385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4917439"/>
            <a:ext cx="4355976" cy="48834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fr-BE" sz="1400" b="1" i="0" dirty="0" err="1" smtClean="0">
                <a:solidFill>
                  <a:srgbClr val="F47B22"/>
                </a:solidFill>
              </a:rPr>
              <a:t>Better</a:t>
            </a:r>
            <a:r>
              <a:rPr lang="fr-BE" sz="1400" b="1" i="0" dirty="0" smtClean="0">
                <a:solidFill>
                  <a:srgbClr val="F47B22"/>
                </a:solidFill>
              </a:rPr>
              <a:t> Training for </a:t>
            </a:r>
            <a:r>
              <a:rPr lang="fr-BE" sz="1400" b="1" i="0" dirty="0" err="1" smtClean="0">
                <a:solidFill>
                  <a:srgbClr val="F47B22"/>
                </a:solidFill>
              </a:rPr>
              <a:t>Safer</a:t>
            </a:r>
            <a:r>
              <a:rPr lang="fr-BE" sz="1400" b="1" i="0" dirty="0" smtClean="0">
                <a:solidFill>
                  <a:srgbClr val="F47B22"/>
                </a:solidFill>
              </a:rPr>
              <a:t> Food</a:t>
            </a:r>
          </a:p>
          <a:p>
            <a:pPr algn="r"/>
            <a:r>
              <a:rPr lang="fr-BE" sz="1800" b="1" i="0" dirty="0" smtClean="0">
                <a:solidFill>
                  <a:srgbClr val="F47B22"/>
                </a:solidFill>
              </a:rPr>
              <a:t>BTSF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88024" y="2780928"/>
            <a:ext cx="4248472" cy="648394"/>
          </a:xfrm>
        </p:spPr>
        <p:txBody>
          <a:bodyPr/>
          <a:lstStyle>
            <a:lvl1pPr marL="0" indent="0" algn="l">
              <a:buNone/>
              <a:defRPr sz="1400" b="1" i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fr-BE" dirty="0" err="1" smtClean="0"/>
              <a:t>Contractor</a:t>
            </a:r>
            <a:r>
              <a:rPr lang="fr-BE" dirty="0" smtClean="0"/>
              <a:t> contact </a:t>
            </a:r>
            <a:r>
              <a:rPr lang="fr-BE" dirty="0" err="1" smtClean="0"/>
              <a:t>details</a:t>
            </a:r>
            <a:endParaRPr lang="fr-BE" dirty="0" smtClean="0"/>
          </a:p>
          <a:p>
            <a:pPr lvl="0"/>
            <a:r>
              <a:rPr lang="fr-BE" dirty="0" smtClean="0"/>
              <a:t>Name - </a:t>
            </a:r>
            <a:r>
              <a:rPr lang="fr-BE" dirty="0" err="1" smtClean="0"/>
              <a:t>Verdana</a:t>
            </a:r>
            <a:r>
              <a:rPr lang="fr-BE" dirty="0" smtClean="0"/>
              <a:t> 16pt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809108" y="3599760"/>
            <a:ext cx="4227388" cy="1053376"/>
          </a:xfrm>
        </p:spPr>
        <p:txBody>
          <a:bodyPr/>
          <a:lstStyle>
            <a:lvl1pPr marL="0" indent="0" algn="l">
              <a:buNone/>
              <a:defRPr sz="1000" i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fr-BE" dirty="0" err="1" smtClean="0"/>
              <a:t>Address</a:t>
            </a:r>
            <a:r>
              <a:rPr lang="fr-BE" dirty="0" smtClean="0"/>
              <a:t>, Phone, Email, </a:t>
            </a:r>
            <a:r>
              <a:rPr lang="fr-BE" dirty="0" err="1" smtClean="0"/>
              <a:t>Website</a:t>
            </a:r>
            <a:r>
              <a:rPr lang="fr-BE" dirty="0" smtClean="0"/>
              <a:t>…</a:t>
            </a:r>
            <a:endParaRPr lang="en-GB" dirty="0"/>
          </a:p>
        </p:txBody>
      </p:sp>
      <p:cxnSp>
        <p:nvCxnSpPr>
          <p:cNvPr id="15" name="Straight Connector 14"/>
          <p:cNvCxnSpPr/>
          <p:nvPr userDrawn="1"/>
        </p:nvCxnSpPr>
        <p:spPr bwMode="auto">
          <a:xfrm>
            <a:off x="0" y="472514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1700213"/>
            <a:ext cx="8928992" cy="865187"/>
          </a:xfrm>
        </p:spPr>
        <p:txBody>
          <a:bodyPr/>
          <a:lstStyle>
            <a:lvl1pPr marL="0" indent="0" algn="ctr">
              <a:buNone/>
              <a:defRPr sz="110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disclaimer…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676" y="5446291"/>
            <a:ext cx="4051300" cy="935037"/>
          </a:xfrm>
        </p:spPr>
        <p:txBody>
          <a:bodyPr/>
          <a:lstStyle>
            <a:lvl1pPr algn="r">
              <a:defRPr sz="1000" b="0" i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GB" dirty="0" smtClean="0"/>
              <a:t>European Commission</a:t>
            </a:r>
            <a:br>
              <a:rPr lang="en-GB" dirty="0" smtClean="0"/>
            </a:br>
            <a:r>
              <a:rPr lang="en-GB" dirty="0" smtClean="0"/>
              <a:t>Consumers, Health and Food Executive Agency</a:t>
            </a:r>
            <a:br>
              <a:rPr lang="en-GB" dirty="0" smtClean="0"/>
            </a:br>
            <a:r>
              <a:rPr lang="en-GB" dirty="0" smtClean="0"/>
              <a:t>DRB A3/042</a:t>
            </a:r>
            <a:br>
              <a:rPr lang="en-GB" dirty="0" smtClean="0"/>
            </a:br>
            <a:r>
              <a:rPr lang="en-GB" dirty="0" smtClean="0"/>
              <a:t>L-2920 Luxembourg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7538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844824"/>
            <a:ext cx="7772400" cy="2376265"/>
          </a:xfrm>
        </p:spPr>
        <p:txBody>
          <a:bodyPr anchor="t"/>
          <a:lstStyle>
            <a:lvl1pPr algn="ctr">
              <a:defRPr sz="3600" b="1" cap="none" baseline="0">
                <a:solidFill>
                  <a:srgbClr val="F47B22"/>
                </a:solidFill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Click to add title</a:t>
            </a:r>
            <a:br>
              <a:rPr lang="en-US" dirty="0" smtClean="0"/>
            </a:br>
            <a:r>
              <a:rPr lang="en-US" dirty="0" smtClean="0"/>
              <a:t>Verdana 36pt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5576" y="4509119"/>
            <a:ext cx="7772400" cy="1368153"/>
          </a:xfrm>
          <a:ln>
            <a:noFill/>
          </a:ln>
        </p:spPr>
        <p:txBody>
          <a:bodyPr anchor="t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Tx/>
              <a:buNone/>
              <a:tabLst/>
              <a:defRPr sz="1400" i="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Section description</a:t>
            </a:r>
          </a:p>
          <a:p>
            <a:pPr lvl="0"/>
            <a:r>
              <a:rPr lang="en-US" dirty="0" smtClean="0"/>
              <a:t>Click to add text</a:t>
            </a:r>
          </a:p>
          <a:p>
            <a:pPr lvl="0"/>
            <a:r>
              <a:rPr lang="en-US" dirty="0" err="1" smtClean="0"/>
              <a:t>verdana</a:t>
            </a:r>
            <a:r>
              <a:rPr lang="en-US" dirty="0" smtClean="0"/>
              <a:t> 20pt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8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algn="l"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20888"/>
            <a:ext cx="8676456" cy="2914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12776"/>
            <a:ext cx="8229600" cy="936625"/>
          </a:xfr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4904"/>
            <a:ext cx="4038600" cy="3633788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4904"/>
            <a:ext cx="4038600" cy="3633788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9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143000"/>
          </a:xfr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8927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037"/>
            <a:ext cx="4040188" cy="2478261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88927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529037"/>
            <a:ext cx="4041775" cy="2478261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11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84784"/>
            <a:ext cx="8229600" cy="936625"/>
          </a:xfr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7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7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TextBox 2"/>
          <p:cNvSpPr txBox="1"/>
          <p:nvPr userDrawn="1"/>
        </p:nvSpPr>
        <p:spPr>
          <a:xfrm>
            <a:off x="-108520" y="1700808"/>
            <a:ext cx="9144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3900" b="1" spc="-300" dirty="0" smtClean="0">
                <a:solidFill>
                  <a:srgbClr val="FDE7D7"/>
                </a:solidFill>
              </a:rPr>
              <a:t>BTSF</a:t>
            </a:r>
            <a:endParaRPr lang="en-GB" sz="23900" b="1" spc="-300" dirty="0" err="1" smtClean="0">
              <a:solidFill>
                <a:srgbClr val="FDE7D7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1628775"/>
            <a:ext cx="8640762" cy="4392613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457200" indent="0" algn="l">
              <a:buNone/>
              <a:defRPr>
                <a:latin typeface="+mj-lt"/>
              </a:defRPr>
            </a:lvl2pPr>
            <a:lvl3pPr marL="914400" indent="0" algn="l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1371600" indent="0" algn="l">
              <a:buNone/>
              <a:defRPr>
                <a:latin typeface="+mj-lt"/>
              </a:defRPr>
            </a:lvl4pPr>
            <a:lvl5pPr marL="1828800" indent="0" algn="l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433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Et dolor fragum</a:t>
            </a:r>
            <a:endParaRPr lang="en-GB" smtClean="0"/>
          </a:p>
          <a:p>
            <a:pPr lvl="1"/>
            <a:r>
              <a:rPr lang="en-GB" smtClean="0"/>
              <a:t>Et dolor fragum</a:t>
            </a:r>
          </a:p>
          <a:p>
            <a:pPr lvl="2"/>
            <a:r>
              <a:rPr lang="en-GB" smtClean="0"/>
              <a:t>- Et dolor fragum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72" r:id="rId3"/>
    <p:sldLayoutId id="2147483673" r:id="rId4"/>
    <p:sldLayoutId id="2147483662" r:id="rId5"/>
    <p:sldLayoutId id="2147483663" r:id="rId6"/>
    <p:sldLayoutId id="2147483664" r:id="rId7"/>
    <p:sldLayoutId id="2147483665" r:id="rId8"/>
    <p:sldLayoutId id="2147483674" r:id="rId9"/>
    <p:sldLayoutId id="2147483667" r:id="rId10"/>
    <p:sldLayoutId id="2147483668" r:id="rId11"/>
    <p:sldLayoutId id="2147483669" r:id="rId12"/>
    <p:sldLayoutId id="2147483670" r:id="rId13"/>
  </p:sldLayoutIdLst>
  <p:hf hdr="0" ftr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Et dolor fragum</a:t>
            </a:r>
            <a:endParaRPr lang="en-GB" smtClean="0"/>
          </a:p>
          <a:p>
            <a:pPr lvl="1"/>
            <a:r>
              <a:rPr lang="en-GB" smtClean="0"/>
              <a:t>Et dolor fragum</a:t>
            </a:r>
          </a:p>
          <a:p>
            <a:pPr lvl="2"/>
            <a:r>
              <a:rPr lang="en-GB" smtClean="0"/>
              <a:t>- Et dolor fragum</a:t>
            </a:r>
          </a:p>
        </p:txBody>
      </p:sp>
    </p:spTree>
    <p:extLst>
      <p:ext uri="{BB962C8B-B14F-4D97-AF65-F5344CB8AC3E}">
        <p14:creationId xmlns:p14="http://schemas.microsoft.com/office/powerpoint/2010/main" val="303709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iming>
    <p:tnLst>
      <p:par>
        <p:cTn id="1" dur="indefinite" restart="never" nodeType="tmRoot"/>
      </p:par>
    </p:tnLst>
  </p:timing>
  <p:hf hdr="0" ftr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412776"/>
            <a:ext cx="8207896" cy="2232248"/>
          </a:xfrm>
        </p:spPr>
        <p:txBody>
          <a:bodyPr/>
          <a:lstStyle/>
          <a:p>
            <a:pPr algn="r"/>
            <a:r>
              <a:rPr lang="fr-BE" sz="3600" dirty="0" err="1" smtClean="0">
                <a:solidFill>
                  <a:srgbClr val="F47B22"/>
                </a:solidFill>
              </a:rPr>
              <a:t>B</a:t>
            </a:r>
            <a:r>
              <a:rPr lang="fr-BE" sz="3600" dirty="0" err="1" smtClean="0"/>
              <a:t>etter</a:t>
            </a:r>
            <a:r>
              <a:rPr lang="fr-BE" sz="3600" dirty="0" smtClean="0"/>
              <a:t> </a:t>
            </a:r>
            <a:r>
              <a:rPr lang="fr-BE" sz="3600" dirty="0" smtClean="0">
                <a:solidFill>
                  <a:srgbClr val="F47B22"/>
                </a:solidFill>
              </a:rPr>
              <a:t>T</a:t>
            </a:r>
            <a:r>
              <a:rPr lang="fr-BE" sz="3600" dirty="0" smtClean="0"/>
              <a:t>raining for </a:t>
            </a:r>
            <a:r>
              <a:rPr lang="fr-BE" sz="3600" dirty="0" err="1" smtClean="0">
                <a:solidFill>
                  <a:srgbClr val="F47B22"/>
                </a:solidFill>
              </a:rPr>
              <a:t>S</a:t>
            </a:r>
            <a:r>
              <a:rPr lang="fr-BE" sz="3600" dirty="0" err="1" smtClean="0"/>
              <a:t>afer</a:t>
            </a:r>
            <a:r>
              <a:rPr lang="fr-BE" sz="3600" dirty="0" smtClean="0"/>
              <a:t> </a:t>
            </a:r>
            <a:r>
              <a:rPr lang="fr-BE" sz="3600" dirty="0" smtClean="0">
                <a:solidFill>
                  <a:srgbClr val="F47B22"/>
                </a:solidFill>
              </a:rPr>
              <a:t>F</a:t>
            </a:r>
            <a:r>
              <a:rPr lang="fr-BE" sz="3600" dirty="0" smtClean="0"/>
              <a:t>ood</a:t>
            </a:r>
            <a:br>
              <a:rPr lang="fr-BE" sz="3600" dirty="0" smtClean="0"/>
            </a:br>
            <a:r>
              <a:rPr lang="fr-BE" b="0" i="1" dirty="0" smtClean="0"/>
              <a:t>Initiative</a:t>
            </a:r>
            <a:endParaRPr lang="en-GB" b="0" i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084168" y="5805264"/>
            <a:ext cx="2736304" cy="260361"/>
          </a:xfrm>
        </p:spPr>
        <p:txBody>
          <a:bodyPr/>
          <a:lstStyle/>
          <a:p>
            <a:r>
              <a:rPr lang="fr-BE" dirty="0" smtClean="0"/>
              <a:t>Luxembourg, </a:t>
            </a:r>
            <a:r>
              <a:rPr lang="fr-BE" dirty="0" smtClean="0">
                <a:solidFill>
                  <a:schemeClr val="tx1"/>
                </a:solidFill>
              </a:rPr>
              <a:t>11 </a:t>
            </a:r>
            <a:r>
              <a:rPr lang="fr-BE" dirty="0" err="1" smtClean="0">
                <a:solidFill>
                  <a:schemeClr val="tx1"/>
                </a:solidFill>
              </a:rPr>
              <a:t>September</a:t>
            </a:r>
            <a:r>
              <a:rPr lang="fr-BE" dirty="0" smtClean="0">
                <a:solidFill>
                  <a:schemeClr val="tx1"/>
                </a:solidFill>
              </a:rPr>
              <a:t> 2019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5496" y="3717032"/>
            <a:ext cx="4320853" cy="792088"/>
          </a:xfrm>
        </p:spPr>
        <p:txBody>
          <a:bodyPr/>
          <a:lstStyle/>
          <a:p>
            <a:r>
              <a:rPr lang="fr-LU" sz="3200" dirty="0" smtClean="0"/>
              <a:t>Reports and </a:t>
            </a:r>
            <a:r>
              <a:rPr lang="en-GB" sz="3200" dirty="0" smtClean="0"/>
              <a:t>Payments</a:t>
            </a:r>
            <a:endParaRPr lang="en-GB" sz="3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716016" y="3501008"/>
            <a:ext cx="3979862" cy="1657350"/>
          </a:xfrm>
        </p:spPr>
        <p:txBody>
          <a:bodyPr/>
          <a:lstStyle/>
          <a:p>
            <a:r>
              <a:rPr lang="fr-BE" dirty="0" err="1" smtClean="0"/>
              <a:t>BTSF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 algn="r">
              <a:buClr>
                <a:srgbClr val="FFFFFF"/>
              </a:buClr>
            </a:pPr>
            <a:endParaRPr lang="fr-BE" sz="1800" b="1" i="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0" algn="r">
              <a:buClr>
                <a:srgbClr val="FFFFFF"/>
              </a:buClr>
            </a:pPr>
            <a:r>
              <a:rPr lang="fr-BE" sz="1800" b="1" i="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BTSF </a:t>
            </a:r>
            <a:r>
              <a:rPr lang="fr-BE" sz="1800" b="1" i="0" dirty="0">
                <a:solidFill>
                  <a:srgbClr val="000000">
                    <a:lumMod val="75000"/>
                    <a:lumOff val="25000"/>
                  </a:srgbClr>
                </a:solidFill>
              </a:rPr>
              <a:t>INFO DAY </a:t>
            </a:r>
            <a:r>
              <a:rPr lang="fr-BE" sz="1800" b="1" i="0" dirty="0" smtClean="0">
                <a:solidFill>
                  <a:schemeClr val="tx1"/>
                </a:solidFill>
              </a:rPr>
              <a:t>2019</a:t>
            </a:r>
            <a:endParaRPr lang="fr-BE" sz="1800" b="1" i="0" dirty="0">
              <a:solidFill>
                <a:schemeClr val="tx1"/>
              </a:solidFill>
            </a:endParaRPr>
          </a:p>
          <a:p>
            <a:pPr algn="r"/>
            <a:r>
              <a:rPr lang="fr-BE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Chafea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42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1340768"/>
            <a:ext cx="7772400" cy="792087"/>
          </a:xfrm>
        </p:spPr>
        <p:txBody>
          <a:bodyPr/>
          <a:lstStyle/>
          <a:p>
            <a:r>
              <a:rPr lang="en-GB" dirty="0" smtClean="0"/>
              <a:t>Balance payment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55576" y="2132856"/>
            <a:ext cx="7772400" cy="432048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1. </a:t>
            </a:r>
            <a:r>
              <a:rPr lang="en-GB" sz="2400" b="1" dirty="0" smtClean="0">
                <a:solidFill>
                  <a:schemeClr val="tx1"/>
                </a:solidFill>
              </a:rPr>
              <a:t>Final report </a:t>
            </a:r>
            <a:r>
              <a:rPr lang="en-GB" sz="2400" dirty="0" smtClean="0">
                <a:solidFill>
                  <a:schemeClr val="tx1"/>
                </a:solidFill>
              </a:rPr>
              <a:t>technically accepted, all PowerPoint </a:t>
            </a:r>
            <a:r>
              <a:rPr lang="en-GB" sz="2400" b="1" dirty="0" smtClean="0">
                <a:solidFill>
                  <a:schemeClr val="tx1"/>
                </a:solidFill>
              </a:rPr>
              <a:t>presentations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and other training </a:t>
            </a:r>
            <a:r>
              <a:rPr lang="en-GB" sz="2400" dirty="0" smtClean="0">
                <a:solidFill>
                  <a:schemeClr val="tx1"/>
                </a:solidFill>
              </a:rPr>
              <a:t>material on CIRCABC</a:t>
            </a:r>
            <a:endParaRPr lang="en-GB" sz="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2. Send </a:t>
            </a:r>
            <a:r>
              <a:rPr lang="en-GB" sz="2400" b="1" dirty="0" smtClean="0">
                <a:solidFill>
                  <a:schemeClr val="tx1"/>
                </a:solidFill>
              </a:rPr>
              <a:t>payment request </a:t>
            </a:r>
            <a:r>
              <a:rPr lang="en-GB" sz="2400" dirty="0" smtClean="0">
                <a:solidFill>
                  <a:schemeClr val="tx1"/>
                </a:solidFill>
              </a:rPr>
              <a:t>to </a:t>
            </a:r>
            <a:r>
              <a:rPr lang="en-GB" sz="2400" dirty="0" err="1" smtClean="0">
                <a:solidFill>
                  <a:schemeClr val="tx1"/>
                </a:solidFill>
              </a:rPr>
              <a:t>Chafea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3. Include </a:t>
            </a:r>
            <a:r>
              <a:rPr lang="en-GB" sz="2400" b="1" dirty="0" smtClean="0">
                <a:solidFill>
                  <a:schemeClr val="tx1"/>
                </a:solidFill>
              </a:rPr>
              <a:t>statement</a:t>
            </a:r>
            <a:r>
              <a:rPr lang="en-GB" sz="2400" dirty="0" smtClean="0">
                <a:solidFill>
                  <a:schemeClr val="tx1"/>
                </a:solidFill>
              </a:rPr>
              <a:t> of trained participants and </a:t>
            </a:r>
            <a:r>
              <a:rPr lang="en-GB" sz="2400" b="1" dirty="0" smtClean="0">
                <a:solidFill>
                  <a:schemeClr val="tx1"/>
                </a:solidFill>
              </a:rPr>
              <a:t>audit certificate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8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</a:rPr>
              <a:t>Payment in full if more than 95 % </a:t>
            </a:r>
            <a:r>
              <a:rPr lang="en-GB" sz="2400" b="1" dirty="0" smtClean="0">
                <a:solidFill>
                  <a:schemeClr val="tx1"/>
                </a:solidFill>
              </a:rPr>
              <a:t>of </a:t>
            </a:r>
            <a:r>
              <a:rPr lang="en-GB" sz="2400" b="1" dirty="0">
                <a:solidFill>
                  <a:schemeClr val="tx1"/>
                </a:solidFill>
              </a:rPr>
              <a:t>the requested number of participants were successfully trained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36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1412776"/>
            <a:ext cx="7772400" cy="792087"/>
          </a:xfrm>
        </p:spPr>
        <p:txBody>
          <a:bodyPr/>
          <a:lstStyle/>
          <a:p>
            <a:r>
              <a:rPr lang="fr-LU" dirty="0" smtClean="0"/>
              <a:t>Use of </a:t>
            </a:r>
            <a:r>
              <a:rPr lang="fr-LU" dirty="0" err="1" smtClean="0"/>
              <a:t>Contingency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65094" y="2276872"/>
            <a:ext cx="8064896" cy="3744416"/>
          </a:xfrm>
        </p:spPr>
        <p:txBody>
          <a:bodyPr/>
          <a:lstStyle/>
          <a:p>
            <a:pPr algn="l"/>
            <a:r>
              <a:rPr lang="fr-LU" sz="2400" u="sng" dirty="0" err="1" smtClean="0">
                <a:solidFill>
                  <a:schemeClr val="tx1"/>
                </a:solidFill>
              </a:rPr>
              <a:t>Before</a:t>
            </a:r>
            <a:r>
              <a:rPr lang="fr-LU" sz="2400" u="sng" dirty="0" smtClean="0">
                <a:solidFill>
                  <a:schemeClr val="tx1"/>
                </a:solidFill>
              </a:rPr>
              <a:t> the </a:t>
            </a:r>
            <a:r>
              <a:rPr lang="fr-LU" sz="2400" u="sng" dirty="0" err="1" smtClean="0">
                <a:solidFill>
                  <a:schemeClr val="tx1"/>
                </a:solidFill>
              </a:rPr>
              <a:t>activity</a:t>
            </a:r>
            <a:r>
              <a:rPr lang="fr-LU" sz="2400" u="sng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fr-LU" sz="2400" dirty="0" smtClean="0">
                <a:solidFill>
                  <a:schemeClr val="tx1"/>
                </a:solidFill>
              </a:rPr>
              <a:t>1. </a:t>
            </a:r>
            <a:r>
              <a:rPr lang="fr-LU" sz="2400" dirty="0" err="1" smtClean="0">
                <a:solidFill>
                  <a:schemeClr val="tx1"/>
                </a:solidFill>
              </a:rPr>
              <a:t>Request</a:t>
            </a:r>
            <a:r>
              <a:rPr lang="fr-LU" sz="2400" dirty="0" smtClean="0">
                <a:solidFill>
                  <a:schemeClr val="tx1"/>
                </a:solidFill>
              </a:rPr>
              <a:t> </a:t>
            </a:r>
            <a:r>
              <a:rPr lang="fr-LU" sz="2400" dirty="0" err="1" smtClean="0">
                <a:solidFill>
                  <a:schemeClr val="tx1"/>
                </a:solidFill>
              </a:rPr>
              <a:t>from</a:t>
            </a:r>
            <a:r>
              <a:rPr lang="fr-LU" sz="2400" dirty="0" smtClean="0">
                <a:solidFill>
                  <a:schemeClr val="tx1"/>
                </a:solidFill>
              </a:rPr>
              <a:t> </a:t>
            </a:r>
            <a:r>
              <a:rPr lang="fr-LU" sz="2400" dirty="0" err="1" smtClean="0">
                <a:solidFill>
                  <a:schemeClr val="tx1"/>
                </a:solidFill>
              </a:rPr>
              <a:t>Chafea</a:t>
            </a:r>
            <a:endParaRPr lang="fr-LU" sz="2400" dirty="0" smtClean="0">
              <a:solidFill>
                <a:schemeClr val="tx1"/>
              </a:solidFill>
            </a:endParaRPr>
          </a:p>
          <a:p>
            <a:pPr algn="l"/>
            <a:r>
              <a:rPr lang="fr-LU" sz="2400" dirty="0" smtClean="0">
                <a:solidFill>
                  <a:schemeClr val="tx1"/>
                </a:solidFill>
              </a:rPr>
              <a:t>2. </a:t>
            </a:r>
            <a:r>
              <a:rPr lang="fr-LU" sz="2400" dirty="0" err="1" smtClean="0">
                <a:solidFill>
                  <a:schemeClr val="tx1"/>
                </a:solidFill>
              </a:rPr>
              <a:t>Technical</a:t>
            </a:r>
            <a:r>
              <a:rPr lang="fr-LU" sz="2400" dirty="0" smtClean="0">
                <a:solidFill>
                  <a:schemeClr val="tx1"/>
                </a:solidFill>
              </a:rPr>
              <a:t> and </a:t>
            </a:r>
            <a:r>
              <a:rPr lang="fr-LU" sz="2400" dirty="0" err="1" smtClean="0">
                <a:solidFill>
                  <a:schemeClr val="tx1"/>
                </a:solidFill>
              </a:rPr>
              <a:t>financial</a:t>
            </a:r>
            <a:r>
              <a:rPr lang="fr-LU" sz="2400" dirty="0" smtClean="0">
                <a:solidFill>
                  <a:schemeClr val="tx1"/>
                </a:solidFill>
              </a:rPr>
              <a:t> </a:t>
            </a:r>
            <a:r>
              <a:rPr lang="fr-LU" sz="2400" dirty="0" err="1" smtClean="0">
                <a:solidFill>
                  <a:schemeClr val="tx1"/>
                </a:solidFill>
              </a:rPr>
              <a:t>offer</a:t>
            </a:r>
            <a:endParaRPr lang="fr-LU" sz="2400" dirty="0" smtClean="0">
              <a:solidFill>
                <a:schemeClr val="tx1"/>
              </a:solidFill>
            </a:endParaRPr>
          </a:p>
          <a:p>
            <a:pPr algn="l"/>
            <a:r>
              <a:rPr lang="fr-LU" sz="2400" dirty="0" smtClean="0">
                <a:solidFill>
                  <a:schemeClr val="tx1"/>
                </a:solidFill>
              </a:rPr>
              <a:t>3. </a:t>
            </a:r>
            <a:r>
              <a:rPr lang="fr-LU" sz="2400" dirty="0" err="1" smtClean="0">
                <a:solidFill>
                  <a:schemeClr val="tx1"/>
                </a:solidFill>
              </a:rPr>
              <a:t>Approval</a:t>
            </a:r>
            <a:r>
              <a:rPr lang="fr-LU" sz="2400" dirty="0" smtClean="0">
                <a:solidFill>
                  <a:schemeClr val="tx1"/>
                </a:solidFill>
              </a:rPr>
              <a:t> </a:t>
            </a:r>
            <a:r>
              <a:rPr lang="fr-LU" sz="2400" dirty="0" err="1" smtClean="0">
                <a:solidFill>
                  <a:schemeClr val="tx1"/>
                </a:solidFill>
              </a:rPr>
              <a:t>from</a:t>
            </a:r>
            <a:r>
              <a:rPr lang="fr-LU" sz="2400" dirty="0" smtClean="0">
                <a:solidFill>
                  <a:schemeClr val="tx1"/>
                </a:solidFill>
              </a:rPr>
              <a:t> </a:t>
            </a:r>
            <a:r>
              <a:rPr lang="fr-LU" sz="2400" dirty="0" err="1" smtClean="0">
                <a:solidFill>
                  <a:schemeClr val="tx1"/>
                </a:solidFill>
              </a:rPr>
              <a:t>Chafea</a:t>
            </a:r>
            <a:endParaRPr lang="fr-LU" sz="2400" dirty="0" smtClean="0">
              <a:solidFill>
                <a:schemeClr val="tx1"/>
              </a:solidFill>
            </a:endParaRPr>
          </a:p>
          <a:p>
            <a:pPr algn="l"/>
            <a:endParaRPr lang="fr-LU" sz="2400" dirty="0">
              <a:solidFill>
                <a:schemeClr val="tx1"/>
              </a:solidFill>
            </a:endParaRPr>
          </a:p>
          <a:p>
            <a:pPr algn="l"/>
            <a:r>
              <a:rPr lang="fr-LU" sz="2400" u="sng" dirty="0" err="1" smtClean="0">
                <a:solidFill>
                  <a:schemeClr val="tx1"/>
                </a:solidFill>
              </a:rPr>
              <a:t>After</a:t>
            </a:r>
            <a:r>
              <a:rPr lang="fr-LU" sz="2400" u="sng" dirty="0" smtClean="0">
                <a:solidFill>
                  <a:schemeClr val="tx1"/>
                </a:solidFill>
              </a:rPr>
              <a:t> the </a:t>
            </a:r>
            <a:r>
              <a:rPr lang="fr-LU" sz="2400" u="sng" dirty="0" err="1" smtClean="0">
                <a:solidFill>
                  <a:schemeClr val="tx1"/>
                </a:solidFill>
              </a:rPr>
              <a:t>activity</a:t>
            </a:r>
            <a:r>
              <a:rPr lang="fr-LU" sz="2400" u="sng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fr-LU" sz="2400" dirty="0" smtClean="0">
                <a:solidFill>
                  <a:schemeClr val="tx1"/>
                </a:solidFill>
              </a:rPr>
              <a:t>4. </a:t>
            </a:r>
            <a:r>
              <a:rPr lang="fr-LU" sz="2400" dirty="0" err="1" smtClean="0">
                <a:solidFill>
                  <a:schemeClr val="tx1"/>
                </a:solidFill>
              </a:rPr>
              <a:t>Submission</a:t>
            </a:r>
            <a:r>
              <a:rPr lang="fr-LU" sz="2400" dirty="0" smtClean="0">
                <a:solidFill>
                  <a:schemeClr val="tx1"/>
                </a:solidFill>
              </a:rPr>
              <a:t> of </a:t>
            </a:r>
            <a:r>
              <a:rPr lang="fr-LU" sz="2400" dirty="0" err="1" smtClean="0">
                <a:solidFill>
                  <a:schemeClr val="tx1"/>
                </a:solidFill>
              </a:rPr>
              <a:t>additional</a:t>
            </a:r>
            <a:r>
              <a:rPr lang="fr-LU" sz="2400" dirty="0" smtClean="0">
                <a:solidFill>
                  <a:schemeClr val="tx1"/>
                </a:solidFill>
              </a:rPr>
              <a:t> report</a:t>
            </a:r>
          </a:p>
          <a:p>
            <a:pPr algn="l"/>
            <a:r>
              <a:rPr lang="fr-LU" sz="2400" dirty="0" smtClean="0">
                <a:solidFill>
                  <a:schemeClr val="tx1"/>
                </a:solidFill>
              </a:rPr>
              <a:t>5. </a:t>
            </a:r>
            <a:r>
              <a:rPr lang="fr-LU" sz="2400" dirty="0" err="1" smtClean="0">
                <a:solidFill>
                  <a:schemeClr val="tx1"/>
                </a:solidFill>
              </a:rPr>
              <a:t>Acceptance</a:t>
            </a:r>
            <a:r>
              <a:rPr lang="fr-LU" sz="2400" dirty="0" smtClean="0">
                <a:solidFill>
                  <a:schemeClr val="tx1"/>
                </a:solidFill>
              </a:rPr>
              <a:t> </a:t>
            </a:r>
            <a:r>
              <a:rPr lang="fr-LU" sz="2400" dirty="0" err="1" smtClean="0">
                <a:solidFill>
                  <a:schemeClr val="tx1"/>
                </a:solidFill>
              </a:rPr>
              <a:t>from</a:t>
            </a:r>
            <a:r>
              <a:rPr lang="fr-LU" sz="2400" dirty="0" smtClean="0">
                <a:solidFill>
                  <a:schemeClr val="tx1"/>
                </a:solidFill>
              </a:rPr>
              <a:t> </a:t>
            </a:r>
            <a:r>
              <a:rPr lang="fr-LU" sz="2400" dirty="0" err="1" smtClean="0">
                <a:solidFill>
                  <a:schemeClr val="tx1"/>
                </a:solidFill>
              </a:rPr>
              <a:t>Chafea</a:t>
            </a:r>
            <a:endParaRPr lang="fr-LU" sz="2400" dirty="0" smtClean="0">
              <a:solidFill>
                <a:schemeClr val="tx1"/>
              </a:solidFill>
            </a:endParaRPr>
          </a:p>
          <a:p>
            <a:pPr algn="l"/>
            <a:r>
              <a:rPr lang="fr-LU" sz="2400" dirty="0" smtClean="0">
                <a:solidFill>
                  <a:schemeClr val="tx1"/>
                </a:solidFill>
              </a:rPr>
              <a:t>6. </a:t>
            </a:r>
            <a:r>
              <a:rPr lang="fr-LU" sz="2400" dirty="0" err="1" smtClean="0">
                <a:solidFill>
                  <a:schemeClr val="tx1"/>
                </a:solidFill>
              </a:rPr>
              <a:t>Sending</a:t>
            </a:r>
            <a:r>
              <a:rPr lang="fr-LU" sz="2400" dirty="0" smtClean="0">
                <a:solidFill>
                  <a:schemeClr val="tx1"/>
                </a:solidFill>
              </a:rPr>
              <a:t> </a:t>
            </a:r>
            <a:r>
              <a:rPr lang="fr-LU" sz="2400" dirty="0" err="1" smtClean="0">
                <a:solidFill>
                  <a:schemeClr val="tx1"/>
                </a:solidFill>
              </a:rPr>
              <a:t>request</a:t>
            </a:r>
            <a:r>
              <a:rPr lang="fr-LU" sz="2400" dirty="0" smtClean="0">
                <a:solidFill>
                  <a:schemeClr val="tx1"/>
                </a:solidFill>
              </a:rPr>
              <a:t> for </a:t>
            </a:r>
            <a:r>
              <a:rPr lang="fr-LU" sz="2400" dirty="0" err="1" smtClean="0">
                <a:solidFill>
                  <a:schemeClr val="tx1"/>
                </a:solidFill>
              </a:rPr>
              <a:t>contingency</a:t>
            </a:r>
            <a:r>
              <a:rPr lang="fr-LU" sz="2400" dirty="0" smtClean="0">
                <a:solidFill>
                  <a:schemeClr val="tx1"/>
                </a:solidFill>
              </a:rPr>
              <a:t> </a:t>
            </a:r>
            <a:r>
              <a:rPr lang="fr-LU" sz="2400" dirty="0" err="1" smtClean="0">
                <a:solidFill>
                  <a:schemeClr val="tx1"/>
                </a:solidFill>
              </a:rPr>
              <a:t>payment</a:t>
            </a:r>
            <a:endParaRPr lang="en-GB" sz="2400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420888"/>
            <a:ext cx="2664296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86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9894" y="1556271"/>
            <a:ext cx="4662586" cy="936625"/>
          </a:xfrm>
        </p:spPr>
        <p:txBody>
          <a:bodyPr/>
          <a:lstStyle/>
          <a:p>
            <a:r>
              <a:rPr lang="en-GB" sz="2800" dirty="0" smtClean="0"/>
              <a:t>Contingency payment</a:t>
            </a:r>
            <a:endParaRPr lang="en-GB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sz="1800" dirty="0" smtClean="0"/>
          </a:p>
          <a:p>
            <a:r>
              <a:rPr lang="en-GB" sz="3200" b="1" dirty="0" smtClean="0">
                <a:solidFill>
                  <a:schemeClr val="tx1"/>
                </a:solidFill>
              </a:rPr>
              <a:t>Only payments in line with the approval letter from </a:t>
            </a:r>
            <a:r>
              <a:rPr lang="en-GB" sz="3200" b="1" dirty="0" err="1" smtClean="0">
                <a:solidFill>
                  <a:schemeClr val="tx1"/>
                </a:solidFill>
              </a:rPr>
              <a:t>Chafea</a:t>
            </a:r>
            <a:r>
              <a:rPr lang="en-GB" sz="3200" b="1" dirty="0" smtClean="0">
                <a:solidFill>
                  <a:schemeClr val="tx1"/>
                </a:solidFill>
              </a:rPr>
              <a:t> can be done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2051" name="Picture 3" descr="C:\Users\juterud\AppData\Local\Temp\fire-engine-mimooh-01-30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3863854" cy="297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45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3568" y="1412776"/>
            <a:ext cx="4230048" cy="936625"/>
          </a:xfrm>
        </p:spPr>
        <p:txBody>
          <a:bodyPr/>
          <a:lstStyle/>
          <a:p>
            <a:r>
              <a:rPr lang="en-GB" sz="3200" dirty="0" smtClean="0"/>
              <a:t>Please pay attention:</a:t>
            </a:r>
            <a:endParaRPr lang="en-GB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83568" y="2924894"/>
            <a:ext cx="4230048" cy="2952378"/>
          </a:xfrm>
        </p:spPr>
        <p:txBody>
          <a:bodyPr/>
          <a:lstStyle/>
          <a:p>
            <a:pPr marL="0" indent="0" algn="l">
              <a:spcAft>
                <a:spcPts val="1200"/>
              </a:spcAft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- Send reports in time and payment request as soon as the report is accepted (also contingency!)</a:t>
            </a:r>
            <a:endParaRPr lang="fr-BE" sz="1700" dirty="0"/>
          </a:p>
          <a:p>
            <a:pPr marL="0" lvl="0" indent="0" algn="l">
              <a:spcAft>
                <a:spcPts val="1200"/>
              </a:spcAft>
              <a:buClr>
                <a:srgbClr val="FFFFFF"/>
              </a:buClr>
              <a:buNone/>
            </a:pPr>
            <a:r>
              <a:rPr lang="en-GB" sz="2400" dirty="0">
                <a:solidFill>
                  <a:srgbClr val="000000"/>
                </a:solidFill>
              </a:rPr>
              <a:t>- </a:t>
            </a:r>
            <a:r>
              <a:rPr lang="en-GB" sz="2400" b="1" dirty="0">
                <a:solidFill>
                  <a:srgbClr val="000000"/>
                </a:solidFill>
              </a:rPr>
              <a:t>Bank account as in the contract</a:t>
            </a:r>
          </a:p>
          <a:p>
            <a:pPr marL="0" indent="0" algn="l">
              <a:spcAft>
                <a:spcPts val="1200"/>
              </a:spcAft>
              <a:buNone/>
            </a:pPr>
            <a:endParaRPr lang="en-GB" sz="2400" b="1" dirty="0" smtClean="0">
              <a:solidFill>
                <a:schemeClr val="tx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3074" name="Picture 2" descr="C:\Users\juterud\AppData\Local\Temp\zeimusu-Warning-sign-80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708920"/>
            <a:ext cx="3330453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89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107504" y="1844229"/>
            <a:ext cx="8928992" cy="2016819"/>
          </a:xfrm>
        </p:spPr>
        <p:txBody>
          <a:bodyPr/>
          <a:lstStyle/>
          <a:p>
            <a:r>
              <a:rPr lang="fr-BE" sz="4800" dirty="0" smtClean="0">
                <a:solidFill>
                  <a:schemeClr val="tx1"/>
                </a:solidFill>
              </a:rPr>
              <a:t>THANK YOU </a:t>
            </a:r>
          </a:p>
          <a:p>
            <a:r>
              <a:rPr lang="fr-BE" sz="4800" dirty="0" smtClean="0">
                <a:solidFill>
                  <a:schemeClr val="tx1"/>
                </a:solidFill>
              </a:rPr>
              <a:t>FOR YOUR ATTENTION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European </a:t>
            </a:r>
            <a:r>
              <a:rPr lang="en-GB" dirty="0"/>
              <a:t>Commission</a:t>
            </a:r>
            <a:br>
              <a:rPr lang="en-GB" dirty="0"/>
            </a:br>
            <a:r>
              <a:rPr lang="en-GB" dirty="0"/>
              <a:t>Consumers, </a:t>
            </a:r>
            <a:r>
              <a:rPr lang="en-GB" dirty="0" smtClean="0"/>
              <a:t>Health, Agriculture </a:t>
            </a:r>
            <a:r>
              <a:rPr lang="en-GB" dirty="0"/>
              <a:t>and Food </a:t>
            </a:r>
            <a:r>
              <a:rPr lang="en-GB" dirty="0" smtClean="0"/>
              <a:t>Executive </a:t>
            </a:r>
            <a:r>
              <a:rPr lang="en-GB" dirty="0"/>
              <a:t>Agency</a:t>
            </a:r>
            <a:br>
              <a:rPr lang="en-GB" dirty="0"/>
            </a:br>
            <a:r>
              <a:rPr lang="en-GB" dirty="0" smtClean="0"/>
              <a:t>L-2920 </a:t>
            </a:r>
            <a:r>
              <a:rPr lang="en-GB" dirty="0"/>
              <a:t>Luxembourg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50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600" dirty="0" smtClean="0"/>
              <a:t>CONTENTS</a:t>
            </a:r>
            <a:endParaRPr lang="en-GB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LU" sz="2000" dirty="0" smtClean="0">
                <a:solidFill>
                  <a:schemeClr val="tx1"/>
                </a:solidFill>
              </a:rPr>
              <a:t>REPORTS</a:t>
            </a:r>
          </a:p>
          <a:p>
            <a:pPr marL="342900" indent="-342900">
              <a:buFontTx/>
              <a:buChar char="-"/>
            </a:pPr>
            <a:r>
              <a:rPr lang="en-GB" sz="2000" dirty="0" smtClean="0">
                <a:solidFill>
                  <a:schemeClr val="tx1"/>
                </a:solidFill>
              </a:rPr>
              <a:t>Timeline for reporting</a:t>
            </a:r>
          </a:p>
          <a:p>
            <a:pPr marL="342900" indent="-342900">
              <a:buFontTx/>
              <a:buChar char="-"/>
            </a:pPr>
            <a:r>
              <a:rPr lang="en-GB" sz="2000" dirty="0" smtClean="0">
                <a:solidFill>
                  <a:schemeClr val="tx1"/>
                </a:solidFill>
              </a:rPr>
              <a:t>How to submit a report</a:t>
            </a:r>
          </a:p>
          <a:p>
            <a:pPr marL="342900" indent="-342900">
              <a:buFontTx/>
              <a:buChar char="-"/>
            </a:pPr>
            <a:r>
              <a:rPr lang="fr-LU" sz="2000" dirty="0" smtClean="0">
                <a:solidFill>
                  <a:schemeClr val="tx1"/>
                </a:solidFill>
              </a:rPr>
              <a:t>CIRCABC</a:t>
            </a:r>
            <a:endParaRPr lang="en-GB" sz="2000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en-GB" sz="2000" dirty="0" smtClean="0">
                <a:solidFill>
                  <a:schemeClr val="tx1"/>
                </a:solidFill>
              </a:rPr>
              <a:t>Contents of reports</a:t>
            </a:r>
          </a:p>
          <a:p>
            <a:pPr marL="342900" indent="-342900">
              <a:buFontTx/>
              <a:buChar char="-"/>
            </a:pPr>
            <a:endParaRPr lang="en-GB" sz="2000" dirty="0" smtClean="0">
              <a:solidFill>
                <a:schemeClr val="tx1"/>
              </a:solidFill>
            </a:endParaRPr>
          </a:p>
          <a:p>
            <a:pPr lvl="0">
              <a:buClr>
                <a:srgbClr val="FFFFFF"/>
              </a:buClr>
            </a:pPr>
            <a:r>
              <a:rPr lang="fr-LU" sz="2000" dirty="0" smtClean="0">
                <a:solidFill>
                  <a:schemeClr val="tx1"/>
                </a:solidFill>
              </a:rPr>
              <a:t>PAYMENTS</a:t>
            </a:r>
          </a:p>
          <a:p>
            <a:pPr marL="342900" lvl="0" indent="-342900">
              <a:buClr>
                <a:srgbClr val="FFFFFF"/>
              </a:buClr>
              <a:buFontTx/>
              <a:buChar char="-"/>
            </a:pPr>
            <a:r>
              <a:rPr lang="fr-LU" sz="2000" dirty="0" smtClean="0">
                <a:solidFill>
                  <a:schemeClr val="tx1"/>
                </a:solidFill>
              </a:rPr>
              <a:t>Documents</a:t>
            </a:r>
          </a:p>
          <a:p>
            <a:pPr marL="342900" lvl="0" indent="-342900">
              <a:buClr>
                <a:srgbClr val="FFFFFF"/>
              </a:buClr>
              <a:buFontTx/>
              <a:buChar char="-"/>
            </a:pPr>
            <a:r>
              <a:rPr lang="fr-LU" sz="2000" dirty="0" err="1" smtClean="0">
                <a:solidFill>
                  <a:schemeClr val="tx1"/>
                </a:solidFill>
              </a:rPr>
              <a:t>Contingency</a:t>
            </a:r>
            <a:r>
              <a:rPr lang="fr-LU" sz="2000" dirty="0">
                <a:solidFill>
                  <a:schemeClr val="tx1"/>
                </a:solidFill>
              </a:rPr>
              <a:t> </a:t>
            </a:r>
            <a:r>
              <a:rPr lang="fr-LU" sz="2000" dirty="0" err="1" smtClean="0">
                <a:solidFill>
                  <a:schemeClr val="tx1"/>
                </a:solidFill>
              </a:rPr>
              <a:t>payment</a:t>
            </a:r>
            <a:endParaRPr lang="fr-LU" sz="2000" dirty="0" smtClean="0">
              <a:solidFill>
                <a:schemeClr val="tx1"/>
              </a:solidFill>
            </a:endParaRPr>
          </a:p>
          <a:p>
            <a:pPr marL="342900" lvl="0" indent="-342900">
              <a:buClr>
                <a:srgbClr val="FFFFFF"/>
              </a:buClr>
              <a:buFontTx/>
              <a:buChar char="-"/>
            </a:pPr>
            <a:endParaRPr lang="fr-LU" sz="2000" dirty="0">
              <a:solidFill>
                <a:srgbClr val="808080">
                  <a:lumMod val="50000"/>
                </a:srgbClr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1028" name="Picture 4" descr="C:\Users\juterud\AppData\Local\Temp\3redbooks-800p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49" y="2808795"/>
            <a:ext cx="2688123" cy="270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4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1412776"/>
            <a:ext cx="7772400" cy="648072"/>
          </a:xfrm>
        </p:spPr>
        <p:txBody>
          <a:bodyPr/>
          <a:lstStyle/>
          <a:p>
            <a:r>
              <a:rPr lang="fr-BE" dirty="0" err="1" smtClean="0"/>
              <a:t>Timeline</a:t>
            </a:r>
            <a:r>
              <a:rPr lang="fr-BE" dirty="0" smtClean="0"/>
              <a:t> for </a:t>
            </a:r>
            <a:r>
              <a:rPr lang="fr-BE" dirty="0" err="1" smtClean="0"/>
              <a:t>reporting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55576" y="2564905"/>
            <a:ext cx="7772400" cy="331236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GB">
              <a:solidFill>
                <a:srgbClr val="FFFFFF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684197"/>
              </p:ext>
            </p:extLst>
          </p:nvPr>
        </p:nvGraphicFramePr>
        <p:xfrm>
          <a:off x="1043608" y="2204864"/>
          <a:ext cx="7344816" cy="3602545"/>
        </p:xfrm>
        <a:graphic>
          <a:graphicData uri="http://schemas.openxmlformats.org/drawingml/2006/table">
            <a:tbl>
              <a:tblPr/>
              <a:tblGrid>
                <a:gridCol w="1430808"/>
                <a:gridCol w="5914008"/>
              </a:tblGrid>
              <a:tr h="541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30 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working days 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Kick-off 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meeting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60 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working days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First interim report and draft presentations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4-5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Start of the trainings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12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Second interim report with pedagogical review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 18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Third interim report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 23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Assessment meeting (if applicable). Draft final report and draft final syllabus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effectLst/>
                          <a:latin typeface="+mn-lt"/>
                          <a:ea typeface="Times New Roman"/>
                        </a:rPr>
                        <a:t>M 24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effectLst/>
                          <a:latin typeface="+mn-lt"/>
                          <a:ea typeface="Times New Roman"/>
                        </a:rPr>
                        <a:t>Final report with</a:t>
                      </a:r>
                      <a:r>
                        <a:rPr lang="fr-BE" sz="1800" baseline="0" dirty="0" smtClean="0">
                          <a:effectLst/>
                          <a:latin typeface="+mn-lt"/>
                          <a:ea typeface="Times New Roman"/>
                        </a:rPr>
                        <a:t> final syllabus, </a:t>
                      </a:r>
                      <a:r>
                        <a:rPr lang="fr-BE" sz="1800" baseline="0" dirty="0" err="1" smtClean="0">
                          <a:effectLst/>
                          <a:latin typeface="+mn-lt"/>
                          <a:ea typeface="Times New Roman"/>
                        </a:rPr>
                        <a:t>evaluation</a:t>
                      </a:r>
                      <a:r>
                        <a:rPr lang="fr-BE" sz="1800" baseline="0" dirty="0" smtClean="0">
                          <a:effectLst/>
                          <a:latin typeface="+mn-lt"/>
                          <a:ea typeface="Times New Roman"/>
                        </a:rPr>
                        <a:t> of trainings and training </a:t>
                      </a:r>
                      <a:r>
                        <a:rPr lang="fr-BE" sz="1800" baseline="0" dirty="0" err="1" smtClean="0">
                          <a:effectLst/>
                          <a:latin typeface="+mn-lt"/>
                          <a:ea typeface="Times New Roman"/>
                        </a:rPr>
                        <a:t>material</a:t>
                      </a:r>
                      <a:endParaRPr lang="en-GB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73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1556792"/>
            <a:ext cx="7772400" cy="648072"/>
          </a:xfrm>
        </p:spPr>
        <p:txBody>
          <a:bodyPr/>
          <a:lstStyle/>
          <a:p>
            <a:r>
              <a:rPr lang="en-GB" dirty="0" smtClean="0"/>
              <a:t>How to submit a report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39552" y="2564904"/>
            <a:ext cx="7988424" cy="3456383"/>
          </a:xfrm>
        </p:spPr>
        <p:txBody>
          <a:bodyPr/>
          <a:lstStyle/>
          <a:p>
            <a:pPr algn="l">
              <a:spcAft>
                <a:spcPts val="1200"/>
              </a:spcAft>
            </a:pPr>
            <a:r>
              <a:rPr lang="en-GB" sz="2400" u="sng" dirty="0">
                <a:solidFill>
                  <a:schemeClr val="tx1"/>
                </a:solidFill>
              </a:rPr>
              <a:t>Step 1</a:t>
            </a:r>
            <a:r>
              <a:rPr lang="en-GB" sz="2400" dirty="0">
                <a:solidFill>
                  <a:schemeClr val="tx1"/>
                </a:solidFill>
              </a:rPr>
              <a:t>: </a:t>
            </a:r>
            <a:r>
              <a:rPr lang="en-GB" sz="2400" dirty="0" smtClean="0">
                <a:solidFill>
                  <a:schemeClr val="tx1"/>
                </a:solidFill>
              </a:rPr>
              <a:t>Upload </a:t>
            </a:r>
            <a:r>
              <a:rPr lang="en-GB" sz="2400" dirty="0">
                <a:solidFill>
                  <a:schemeClr val="tx1"/>
                </a:solidFill>
              </a:rPr>
              <a:t>draft report </a:t>
            </a:r>
            <a:r>
              <a:rPr lang="en-GB" sz="2400" dirty="0" smtClean="0">
                <a:solidFill>
                  <a:schemeClr val="tx1"/>
                </a:solidFill>
              </a:rPr>
              <a:t>to </a:t>
            </a:r>
            <a:r>
              <a:rPr lang="en-GB" sz="2400" dirty="0">
                <a:solidFill>
                  <a:schemeClr val="tx1"/>
                </a:solidFill>
              </a:rPr>
              <a:t>CIRCABC, </a:t>
            </a:r>
            <a:r>
              <a:rPr lang="en-GB" sz="2400" dirty="0" smtClean="0">
                <a:solidFill>
                  <a:schemeClr val="tx1"/>
                </a:solidFill>
              </a:rPr>
              <a:t>inform </a:t>
            </a:r>
            <a:r>
              <a:rPr lang="en-GB" sz="2400" dirty="0" err="1" smtClean="0">
                <a:solidFill>
                  <a:schemeClr val="tx1"/>
                </a:solidFill>
              </a:rPr>
              <a:t>Chafea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by e-mail</a:t>
            </a:r>
          </a:p>
          <a:p>
            <a:pPr algn="l">
              <a:spcAft>
                <a:spcPts val="1200"/>
              </a:spcAft>
            </a:pPr>
            <a:r>
              <a:rPr lang="en-GB" sz="2400" u="sng" dirty="0" smtClean="0">
                <a:solidFill>
                  <a:schemeClr val="tx1"/>
                </a:solidFill>
              </a:rPr>
              <a:t>Step </a:t>
            </a:r>
            <a:r>
              <a:rPr lang="en-GB" sz="2400" u="sng" dirty="0">
                <a:solidFill>
                  <a:schemeClr val="tx1"/>
                </a:solidFill>
              </a:rPr>
              <a:t>2</a:t>
            </a:r>
            <a:r>
              <a:rPr lang="en-GB" sz="2400" dirty="0">
                <a:solidFill>
                  <a:schemeClr val="tx1"/>
                </a:solidFill>
              </a:rPr>
              <a:t>: Revise the report according to </a:t>
            </a:r>
            <a:r>
              <a:rPr lang="en-GB" sz="2400" dirty="0" err="1" smtClean="0">
                <a:solidFill>
                  <a:schemeClr val="tx1"/>
                </a:solidFill>
              </a:rPr>
              <a:t>Chafea's</a:t>
            </a:r>
            <a:r>
              <a:rPr lang="en-GB" sz="2400" dirty="0" smtClean="0">
                <a:solidFill>
                  <a:schemeClr val="tx1"/>
                </a:solidFill>
              </a:rPr>
              <a:t> comments</a:t>
            </a:r>
            <a:r>
              <a:rPr lang="en-GB" sz="2400" dirty="0">
                <a:solidFill>
                  <a:schemeClr val="tx1"/>
                </a:solidFill>
              </a:rPr>
              <a:t>, upload revised </a:t>
            </a:r>
            <a:r>
              <a:rPr lang="en-GB" sz="2400" dirty="0" smtClean="0">
                <a:solidFill>
                  <a:schemeClr val="tx1"/>
                </a:solidFill>
              </a:rPr>
              <a:t>version to CIRCABC. Inform </a:t>
            </a:r>
            <a:r>
              <a:rPr lang="en-GB" sz="2400" dirty="0" err="1">
                <a:solidFill>
                  <a:schemeClr val="tx1"/>
                </a:solidFill>
              </a:rPr>
              <a:t>Chafea</a:t>
            </a:r>
            <a:r>
              <a:rPr lang="en-GB" sz="2400" dirty="0">
                <a:solidFill>
                  <a:schemeClr val="tx1"/>
                </a:solidFill>
              </a:rPr>
              <a:t> by e-mail</a:t>
            </a:r>
          </a:p>
          <a:p>
            <a:pPr algn="l"/>
            <a:r>
              <a:rPr lang="en-GB" sz="2400" u="sng" dirty="0" smtClean="0">
                <a:solidFill>
                  <a:schemeClr val="tx1"/>
                </a:solidFill>
              </a:rPr>
              <a:t>Step </a:t>
            </a:r>
            <a:r>
              <a:rPr lang="en-GB" sz="2400" u="sng" dirty="0">
                <a:solidFill>
                  <a:schemeClr val="tx1"/>
                </a:solidFill>
              </a:rPr>
              <a:t>3</a:t>
            </a:r>
            <a:r>
              <a:rPr lang="en-GB" sz="2400" dirty="0">
                <a:solidFill>
                  <a:schemeClr val="tx1"/>
                </a:solidFill>
              </a:rPr>
              <a:t>: </a:t>
            </a:r>
            <a:r>
              <a:rPr lang="en-GB" sz="2400" dirty="0" smtClean="0">
                <a:solidFill>
                  <a:schemeClr val="tx1"/>
                </a:solidFill>
              </a:rPr>
              <a:t>After </a:t>
            </a:r>
            <a:r>
              <a:rPr lang="en-GB" sz="2400" dirty="0">
                <a:solidFill>
                  <a:schemeClr val="tx1"/>
                </a:solidFill>
              </a:rPr>
              <a:t>technical acceptance, upload final </a:t>
            </a:r>
            <a:r>
              <a:rPr lang="en-GB" sz="2400" dirty="0" smtClean="0">
                <a:solidFill>
                  <a:schemeClr val="tx1"/>
                </a:solidFill>
              </a:rPr>
              <a:t>version </a:t>
            </a:r>
            <a:r>
              <a:rPr lang="en-GB" sz="2400" dirty="0">
                <a:solidFill>
                  <a:schemeClr val="tx1"/>
                </a:solidFill>
              </a:rPr>
              <a:t>(</a:t>
            </a:r>
            <a:r>
              <a:rPr lang="en-GB" sz="2400" dirty="0" err="1">
                <a:solidFill>
                  <a:schemeClr val="tx1"/>
                </a:solidFill>
              </a:rPr>
              <a:t>Word+PDF</a:t>
            </a:r>
            <a:r>
              <a:rPr lang="en-GB" sz="2400" dirty="0">
                <a:solidFill>
                  <a:schemeClr val="tx1"/>
                </a:solidFill>
              </a:rPr>
              <a:t>), </a:t>
            </a:r>
            <a:r>
              <a:rPr lang="en-GB" sz="2400" dirty="0" smtClean="0">
                <a:solidFill>
                  <a:schemeClr val="tx1"/>
                </a:solidFill>
              </a:rPr>
              <a:t>and send payment request </a:t>
            </a:r>
            <a:r>
              <a:rPr lang="en-GB" sz="2400" dirty="0">
                <a:solidFill>
                  <a:schemeClr val="tx1"/>
                </a:solidFill>
              </a:rPr>
              <a:t>to </a:t>
            </a:r>
            <a:r>
              <a:rPr lang="en-GB" sz="2400" dirty="0" err="1" smtClean="0">
                <a:solidFill>
                  <a:schemeClr val="tx1"/>
                </a:solidFill>
              </a:rPr>
              <a:t>Chafea</a:t>
            </a:r>
            <a:endParaRPr lang="en-GB" sz="24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07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9894" y="1412776"/>
            <a:ext cx="3798490" cy="1008112"/>
          </a:xfrm>
        </p:spPr>
        <p:txBody>
          <a:bodyPr/>
          <a:lstStyle/>
          <a:p>
            <a:r>
              <a:rPr lang="fr-BE" sz="3600" dirty="0" smtClean="0"/>
              <a:t>CIRCABC</a:t>
            </a:r>
            <a:br>
              <a:rPr lang="fr-BE" sz="3600" dirty="0" smtClean="0"/>
            </a:br>
            <a:r>
              <a:rPr lang="en-GB" sz="1200" dirty="0" smtClean="0"/>
              <a:t>Communication </a:t>
            </a:r>
            <a:r>
              <a:rPr lang="en-GB" sz="1200" dirty="0"/>
              <a:t>and Information Resource Centre for Administrations, Businesses and </a:t>
            </a:r>
            <a:r>
              <a:rPr lang="en-GB" sz="1200" dirty="0" smtClean="0"/>
              <a:t>Citizens</a:t>
            </a:r>
            <a:endParaRPr lang="en-GB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04248" y="2708920"/>
            <a:ext cx="2339752" cy="396044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r>
              <a:rPr lang="en-GB" sz="1800" dirty="0" smtClean="0">
                <a:solidFill>
                  <a:schemeClr val="tx1"/>
                </a:solidFill>
              </a:rPr>
              <a:t>- Clear title: contract number, type of report, status, version number, date</a:t>
            </a:r>
          </a:p>
          <a:p>
            <a:endParaRPr lang="en-GB" sz="1800" dirty="0" smtClean="0">
              <a:solidFill>
                <a:schemeClr val="tx1"/>
              </a:solidFill>
            </a:endParaRPr>
          </a:p>
          <a:p>
            <a:r>
              <a:rPr lang="en-GB" sz="1800" dirty="0" smtClean="0">
                <a:solidFill>
                  <a:schemeClr val="tx1"/>
                </a:solidFill>
              </a:rPr>
              <a:t>- Compile information in one file if possible</a:t>
            </a:r>
          </a:p>
          <a:p>
            <a:endParaRPr lang="fr-LU" sz="1800" dirty="0" smtClean="0">
              <a:solidFill>
                <a:schemeClr val="tx1"/>
              </a:solidFill>
            </a:endParaRPr>
          </a:p>
          <a:p>
            <a:r>
              <a:rPr lang="fr-LU" sz="1800" dirty="0" smtClean="0">
                <a:solidFill>
                  <a:schemeClr val="tx1"/>
                </a:solidFill>
              </a:rPr>
              <a:t>- Max 100 </a:t>
            </a:r>
            <a:r>
              <a:rPr lang="fr-LU" sz="1800" dirty="0">
                <a:solidFill>
                  <a:schemeClr val="tx1"/>
                </a:solidFill>
              </a:rPr>
              <a:t>M</a:t>
            </a:r>
            <a:r>
              <a:rPr lang="fr-LU" sz="1800" dirty="0" smtClean="0">
                <a:solidFill>
                  <a:schemeClr val="tx1"/>
                </a:solidFill>
              </a:rPr>
              <a:t>B</a:t>
            </a:r>
            <a:endParaRPr lang="en-GB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</p:txBody>
      </p:sp>
      <p:pic>
        <p:nvPicPr>
          <p:cNvPr id="10" name="Picture Placeholder 9"/>
          <p:cNvPicPr>
            <a:picLocks noGrp="1"/>
          </p:cNvPicPr>
          <p:nvPr>
            <p:ph type="pic" sz="quarter" idx="14"/>
          </p:nvPr>
        </p:nvPicPr>
        <p:blipFill>
          <a:blip r:embed="rId2"/>
          <a:srcRect l="23467" r="23467"/>
          <a:stretch>
            <a:fillRect/>
          </a:stretch>
        </p:blipFill>
        <p:spPr>
          <a:xfrm>
            <a:off x="0" y="2780928"/>
            <a:ext cx="6588224" cy="407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18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3568" y="1556792"/>
            <a:ext cx="7772400" cy="648072"/>
          </a:xfrm>
        </p:spPr>
        <p:txBody>
          <a:bodyPr/>
          <a:lstStyle/>
          <a:p>
            <a:r>
              <a:rPr lang="fr-LU" dirty="0" err="1" smtClean="0"/>
              <a:t>Clear</a:t>
            </a:r>
            <a:r>
              <a:rPr lang="fr-LU" dirty="0" smtClean="0"/>
              <a:t> identification for </a:t>
            </a:r>
            <a:r>
              <a:rPr lang="fr-LU" dirty="0" err="1" smtClean="0"/>
              <a:t>each</a:t>
            </a:r>
            <a:r>
              <a:rPr lang="fr-LU" dirty="0" smtClean="0"/>
              <a:t> report</a:t>
            </a:r>
            <a:br>
              <a:rPr lang="fr-LU" dirty="0" smtClean="0"/>
            </a:b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55576" y="2492895"/>
            <a:ext cx="7772400" cy="3600401"/>
          </a:xfrm>
        </p:spPr>
        <p:txBody>
          <a:bodyPr/>
          <a:lstStyle/>
          <a:p>
            <a:pPr algn="l" eaLnBrk="1" hangingPunct="1">
              <a:buClr>
                <a:srgbClr val="FFFFFF"/>
              </a:buClr>
            </a:pPr>
            <a:endParaRPr lang="en-GB" altLang="en-US" sz="2800" dirty="0" smtClean="0">
              <a:solidFill>
                <a:srgbClr val="00B0F0"/>
              </a:solidFill>
            </a:endParaRPr>
          </a:p>
          <a:p>
            <a:pPr algn="l" eaLnBrk="1" hangingPunct="1">
              <a:buClr>
                <a:srgbClr val="FFFFFF"/>
              </a:buClr>
            </a:pPr>
            <a:r>
              <a:rPr lang="en-GB" altLang="en-US" sz="2800" dirty="0" smtClean="0">
                <a:solidFill>
                  <a:schemeClr val="tx1"/>
                </a:solidFill>
              </a:rPr>
              <a:t>On cover page and header/footer:</a:t>
            </a:r>
          </a:p>
          <a:p>
            <a:pPr marL="342900" indent="-342900" algn="l" eaLnBrk="1" hangingPunct="1">
              <a:buClr>
                <a:srgbClr val="FFFFFF"/>
              </a:buClr>
              <a:buFontTx/>
              <a:buChar char="-"/>
            </a:pPr>
            <a:endParaRPr lang="fr-LU" altLang="en-US" sz="1200" dirty="0" smtClean="0">
              <a:solidFill>
                <a:schemeClr val="tx1"/>
              </a:solidFill>
            </a:endParaRPr>
          </a:p>
          <a:p>
            <a:pPr marL="342900" indent="-342900" algn="l" eaLnBrk="1" hangingPunct="1">
              <a:buClr>
                <a:srgbClr val="FFFFFF"/>
              </a:buClr>
              <a:buFontTx/>
              <a:buChar char="-"/>
            </a:pPr>
            <a:r>
              <a:rPr lang="fr-LU" altLang="en-US" sz="2800" dirty="0" smtClean="0">
                <a:solidFill>
                  <a:schemeClr val="tx1"/>
                </a:solidFill>
              </a:rPr>
              <a:t>- </a:t>
            </a:r>
            <a:r>
              <a:rPr lang="fr-LU" altLang="en-US" sz="2800" dirty="0" err="1" smtClean="0">
                <a:solidFill>
                  <a:schemeClr val="tx1"/>
                </a:solidFill>
              </a:rPr>
              <a:t>Contract</a:t>
            </a:r>
            <a:r>
              <a:rPr lang="fr-LU" altLang="en-US" sz="2800" dirty="0" smtClean="0">
                <a:solidFill>
                  <a:schemeClr val="tx1"/>
                </a:solidFill>
              </a:rPr>
              <a:t> </a:t>
            </a:r>
            <a:r>
              <a:rPr lang="fr-LU" altLang="en-US" sz="2800" dirty="0" err="1" smtClean="0">
                <a:solidFill>
                  <a:schemeClr val="tx1"/>
                </a:solidFill>
              </a:rPr>
              <a:t>number</a:t>
            </a:r>
            <a:r>
              <a:rPr lang="fr-LU" altLang="en-US" sz="2800" dirty="0" smtClean="0">
                <a:solidFill>
                  <a:schemeClr val="tx1"/>
                </a:solidFill>
              </a:rPr>
              <a:t>, </a:t>
            </a:r>
            <a:r>
              <a:rPr lang="fr-LU" altLang="en-US" sz="2800" dirty="0" err="1" smtClean="0">
                <a:solidFill>
                  <a:schemeClr val="tx1"/>
                </a:solidFill>
              </a:rPr>
              <a:t>title</a:t>
            </a:r>
            <a:r>
              <a:rPr lang="fr-LU" altLang="en-US" sz="2800" dirty="0" smtClean="0">
                <a:solidFill>
                  <a:schemeClr val="tx1"/>
                </a:solidFill>
              </a:rPr>
              <a:t>, date, </a:t>
            </a:r>
            <a:r>
              <a:rPr lang="fr-LU" altLang="en-US" sz="2800" dirty="0" err="1" smtClean="0">
                <a:solidFill>
                  <a:schemeClr val="tx1"/>
                </a:solidFill>
              </a:rPr>
              <a:t>status</a:t>
            </a:r>
            <a:r>
              <a:rPr lang="fr-LU" altLang="en-US" sz="2800" dirty="0" smtClean="0">
                <a:solidFill>
                  <a:schemeClr val="tx1"/>
                </a:solidFill>
              </a:rPr>
              <a:t>, version</a:t>
            </a:r>
          </a:p>
          <a:p>
            <a:pPr marL="342900" indent="-342900" algn="l" eaLnBrk="1" hangingPunct="1">
              <a:buClr>
                <a:srgbClr val="FFFFFF"/>
              </a:buClr>
              <a:buFontTx/>
              <a:buChar char="-"/>
            </a:pPr>
            <a:endParaRPr lang="en-GB" altLang="en-US" sz="1200" dirty="0" smtClean="0">
              <a:solidFill>
                <a:schemeClr val="tx1"/>
              </a:solidFill>
            </a:endParaRPr>
          </a:p>
          <a:p>
            <a:pPr marL="342900" indent="-342900" algn="l" eaLnBrk="1" hangingPunct="1">
              <a:buClr>
                <a:srgbClr val="FFFFFF"/>
              </a:buClr>
              <a:buFontTx/>
              <a:buChar char="-"/>
            </a:pPr>
            <a:r>
              <a:rPr lang="en-GB" altLang="en-US" sz="2800" dirty="0" smtClean="0">
                <a:solidFill>
                  <a:schemeClr val="tx1"/>
                </a:solidFill>
              </a:rPr>
              <a:t>- Numbered </a:t>
            </a:r>
            <a:r>
              <a:rPr lang="en-GB" altLang="en-US" sz="2800" dirty="0">
                <a:solidFill>
                  <a:schemeClr val="tx1"/>
                </a:solidFill>
              </a:rPr>
              <a:t>chapters and </a:t>
            </a:r>
            <a:r>
              <a:rPr lang="en-GB" altLang="en-US" sz="2800" dirty="0" smtClean="0">
                <a:solidFill>
                  <a:schemeClr val="tx1"/>
                </a:solidFill>
              </a:rPr>
              <a:t>pages</a:t>
            </a:r>
          </a:p>
          <a:p>
            <a:pPr marL="342900" indent="-342900" algn="l" eaLnBrk="1" hangingPunct="1">
              <a:buClr>
                <a:srgbClr val="FFFFFF"/>
              </a:buClr>
              <a:buFontTx/>
              <a:buChar char="-"/>
            </a:pPr>
            <a:endParaRPr lang="en-GB" altLang="en-US" sz="1200" dirty="0" smtClean="0">
              <a:solidFill>
                <a:schemeClr val="tx1"/>
              </a:solidFill>
            </a:endParaRPr>
          </a:p>
          <a:p>
            <a:pPr marL="342900" indent="-342900" algn="l" eaLnBrk="1" hangingPunct="1">
              <a:buClr>
                <a:srgbClr val="FFFFFF"/>
              </a:buClr>
              <a:buFontTx/>
              <a:buChar char="-"/>
            </a:pPr>
            <a:r>
              <a:rPr lang="en-GB" altLang="en-US" sz="2800" dirty="0" smtClean="0">
                <a:solidFill>
                  <a:schemeClr val="tx1"/>
                </a:solidFill>
              </a:rPr>
              <a:t>- List of contents and annexes</a:t>
            </a:r>
            <a:endParaRPr lang="en-GB" altLang="en-US" sz="2800" dirty="0">
              <a:solidFill>
                <a:schemeClr val="tx1"/>
              </a:solidFill>
            </a:endParaRPr>
          </a:p>
          <a:p>
            <a:pPr marL="342900" indent="-342900" algn="l" eaLnBrk="1" hangingPunct="1">
              <a:buClr>
                <a:srgbClr val="FFFFFF"/>
              </a:buClr>
              <a:buFontTx/>
              <a:buChar char="-"/>
            </a:pPr>
            <a:endParaRPr lang="en-GB" altLang="en-US" sz="2400" dirty="0" smtClean="0">
              <a:solidFill>
                <a:schemeClr val="tx1"/>
              </a:solidFill>
            </a:endParaRPr>
          </a:p>
          <a:p>
            <a:pPr marL="342900" indent="-342900" algn="l" eaLnBrk="1" hangingPunct="1">
              <a:buClr>
                <a:srgbClr val="FFFFFF"/>
              </a:buClr>
              <a:buFontTx/>
              <a:buChar char="-"/>
            </a:pPr>
            <a:endParaRPr lang="fr-LU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60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68760"/>
            <a:ext cx="7772400" cy="720080"/>
          </a:xfrm>
        </p:spPr>
        <p:txBody>
          <a:bodyPr/>
          <a:lstStyle/>
          <a:p>
            <a:r>
              <a:rPr lang="fr-LU" sz="2800" dirty="0" err="1" smtClean="0"/>
              <a:t>Some</a:t>
            </a:r>
            <a:r>
              <a:rPr lang="fr-LU" sz="2800" dirty="0" smtClean="0"/>
              <a:t> </a:t>
            </a:r>
            <a:r>
              <a:rPr lang="fr-LU" sz="2800" dirty="0" err="1" smtClean="0"/>
              <a:t>general</a:t>
            </a:r>
            <a:r>
              <a:rPr lang="fr-LU" sz="2800" dirty="0" smtClean="0"/>
              <a:t> content </a:t>
            </a:r>
            <a:r>
              <a:rPr lang="fr-LU" sz="2800" dirty="0" err="1" smtClean="0"/>
              <a:t>elements</a:t>
            </a:r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916832"/>
            <a:ext cx="7772400" cy="4032448"/>
          </a:xfrm>
        </p:spPr>
        <p:txBody>
          <a:bodyPr/>
          <a:lstStyle/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- Overview </a:t>
            </a:r>
            <a:r>
              <a:rPr lang="en-GB" sz="2400" dirty="0">
                <a:solidFill>
                  <a:schemeClr val="tx1"/>
                </a:solidFill>
              </a:rPr>
              <a:t>on training </a:t>
            </a:r>
            <a:r>
              <a:rPr lang="en-GB" sz="2400" dirty="0" smtClean="0">
                <a:solidFill>
                  <a:schemeClr val="tx1"/>
                </a:solidFill>
              </a:rPr>
              <a:t>sessions, </a:t>
            </a:r>
            <a:r>
              <a:rPr lang="en-GB" sz="2400" u="sng" dirty="0" smtClean="0">
                <a:solidFill>
                  <a:schemeClr val="tx1"/>
                </a:solidFill>
              </a:rPr>
              <a:t>number </a:t>
            </a:r>
            <a:r>
              <a:rPr lang="en-GB" sz="2400" u="sng" dirty="0">
                <a:solidFill>
                  <a:schemeClr val="tx1"/>
                </a:solidFill>
              </a:rPr>
              <a:t>of participants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trained, participating countries, evaluation results, etc.</a:t>
            </a:r>
          </a:p>
          <a:p>
            <a:pPr marL="342900" indent="-342900" algn="l">
              <a:buFontTx/>
              <a:buChar char="-"/>
            </a:pPr>
            <a:endParaRPr lang="en-GB" sz="800" dirty="0">
              <a:solidFill>
                <a:schemeClr val="tx1"/>
              </a:solidFill>
            </a:endParaRPr>
          </a:p>
          <a:p>
            <a:pPr lvl="0" algn="l">
              <a:buClr>
                <a:srgbClr val="FFFFFF"/>
              </a:buClr>
            </a:pPr>
            <a:r>
              <a:rPr lang="fr-LU" sz="2400" dirty="0" smtClean="0">
                <a:solidFill>
                  <a:schemeClr val="tx1"/>
                </a:solidFill>
              </a:rPr>
              <a:t>- </a:t>
            </a:r>
            <a:r>
              <a:rPr lang="fr-LU" sz="2400" dirty="0" err="1" smtClean="0">
                <a:solidFill>
                  <a:schemeClr val="tx1"/>
                </a:solidFill>
              </a:rPr>
              <a:t>Overview</a:t>
            </a:r>
            <a:r>
              <a:rPr lang="fr-LU" sz="2400" dirty="0" smtClean="0">
                <a:solidFill>
                  <a:schemeClr val="tx1"/>
                </a:solidFill>
              </a:rPr>
              <a:t> of the </a:t>
            </a:r>
            <a:r>
              <a:rPr lang="fr-LU" sz="2400" u="sng" dirty="0" err="1" smtClean="0">
                <a:solidFill>
                  <a:schemeClr val="tx1"/>
                </a:solidFill>
              </a:rPr>
              <a:t>tutors</a:t>
            </a:r>
            <a:r>
              <a:rPr lang="fr-LU" sz="2400" dirty="0" smtClean="0">
                <a:solidFill>
                  <a:schemeClr val="tx1"/>
                </a:solidFill>
              </a:rPr>
              <a:t> and </a:t>
            </a:r>
            <a:r>
              <a:rPr lang="fr-LU" sz="2400" u="sng" dirty="0" err="1" smtClean="0">
                <a:solidFill>
                  <a:schemeClr val="tx1"/>
                </a:solidFill>
              </a:rPr>
              <a:t>project</a:t>
            </a:r>
            <a:r>
              <a:rPr lang="fr-LU" sz="2400" u="sng" dirty="0" smtClean="0">
                <a:solidFill>
                  <a:schemeClr val="tx1"/>
                </a:solidFill>
              </a:rPr>
              <a:t> management team</a:t>
            </a:r>
          </a:p>
          <a:p>
            <a:pPr algn="l"/>
            <a:endParaRPr lang="fr-LU" sz="800" dirty="0" smtClean="0">
              <a:solidFill>
                <a:schemeClr val="tx1"/>
              </a:solidFill>
            </a:endParaRPr>
          </a:p>
          <a:p>
            <a:pPr algn="l"/>
            <a:r>
              <a:rPr lang="fr-LU" sz="2400" dirty="0" smtClean="0">
                <a:solidFill>
                  <a:schemeClr val="tx1"/>
                </a:solidFill>
              </a:rPr>
              <a:t>- </a:t>
            </a:r>
            <a:r>
              <a:rPr lang="fr-LU" sz="2400" u="sng" dirty="0" err="1" smtClean="0">
                <a:solidFill>
                  <a:schemeClr val="tx1"/>
                </a:solidFill>
              </a:rPr>
              <a:t>Deviations</a:t>
            </a:r>
            <a:r>
              <a:rPr lang="fr-LU" sz="2400" dirty="0" smtClean="0">
                <a:solidFill>
                  <a:schemeClr val="tx1"/>
                </a:solidFill>
              </a:rPr>
              <a:t> </a:t>
            </a:r>
            <a:r>
              <a:rPr lang="fr-LU" sz="2400" dirty="0" err="1">
                <a:solidFill>
                  <a:schemeClr val="tx1"/>
                </a:solidFill>
              </a:rPr>
              <a:t>related</a:t>
            </a:r>
            <a:r>
              <a:rPr lang="fr-LU" sz="2400" dirty="0">
                <a:solidFill>
                  <a:schemeClr val="tx1"/>
                </a:solidFill>
              </a:rPr>
              <a:t> </a:t>
            </a:r>
            <a:r>
              <a:rPr lang="fr-LU" sz="2400" dirty="0" smtClean="0">
                <a:solidFill>
                  <a:schemeClr val="tx1"/>
                </a:solidFill>
              </a:rPr>
              <a:t>to participants, </a:t>
            </a:r>
            <a:r>
              <a:rPr lang="fr-LU" sz="2400" dirty="0" err="1" smtClean="0">
                <a:solidFill>
                  <a:schemeClr val="tx1"/>
                </a:solidFill>
              </a:rPr>
              <a:t>tutors</a:t>
            </a:r>
            <a:r>
              <a:rPr lang="fr-LU" sz="2400" dirty="0" smtClean="0">
                <a:solidFill>
                  <a:schemeClr val="tx1"/>
                </a:solidFill>
              </a:rPr>
              <a:t>, </a:t>
            </a:r>
            <a:r>
              <a:rPr lang="fr-LU" sz="2400" dirty="0" err="1">
                <a:solidFill>
                  <a:schemeClr val="tx1"/>
                </a:solidFill>
              </a:rPr>
              <a:t>project</a:t>
            </a:r>
            <a:r>
              <a:rPr lang="fr-LU" sz="2400" dirty="0">
                <a:solidFill>
                  <a:schemeClr val="tx1"/>
                </a:solidFill>
              </a:rPr>
              <a:t> </a:t>
            </a:r>
            <a:r>
              <a:rPr lang="fr-LU" sz="2400" dirty="0" smtClean="0">
                <a:solidFill>
                  <a:schemeClr val="tx1"/>
                </a:solidFill>
              </a:rPr>
              <a:t>team, etc., </a:t>
            </a:r>
            <a:r>
              <a:rPr lang="fr-LU" sz="2400" dirty="0" err="1" smtClean="0">
                <a:solidFill>
                  <a:schemeClr val="tx1"/>
                </a:solidFill>
              </a:rPr>
              <a:t>shall</a:t>
            </a:r>
            <a:r>
              <a:rPr lang="fr-LU" sz="2400" dirty="0" smtClean="0">
                <a:solidFill>
                  <a:schemeClr val="tx1"/>
                </a:solidFill>
              </a:rPr>
              <a:t> </a:t>
            </a:r>
            <a:r>
              <a:rPr lang="fr-LU" sz="2400" dirty="0" err="1">
                <a:solidFill>
                  <a:schemeClr val="tx1"/>
                </a:solidFill>
              </a:rPr>
              <a:t>be</a:t>
            </a:r>
            <a:r>
              <a:rPr lang="fr-LU" sz="2400" dirty="0">
                <a:solidFill>
                  <a:schemeClr val="tx1"/>
                </a:solidFill>
              </a:rPr>
              <a:t> </a:t>
            </a:r>
            <a:r>
              <a:rPr lang="fr-LU" sz="2400" dirty="0" err="1">
                <a:solidFill>
                  <a:schemeClr val="tx1"/>
                </a:solidFill>
              </a:rPr>
              <a:t>reported</a:t>
            </a:r>
            <a:r>
              <a:rPr lang="fr-LU" sz="2400" dirty="0">
                <a:solidFill>
                  <a:schemeClr val="tx1"/>
                </a:solidFill>
              </a:rPr>
              <a:t> </a:t>
            </a:r>
            <a:r>
              <a:rPr lang="fr-LU" sz="2400" dirty="0" err="1" smtClean="0">
                <a:solidFill>
                  <a:schemeClr val="tx1"/>
                </a:solidFill>
              </a:rPr>
              <a:t>well</a:t>
            </a:r>
            <a:r>
              <a:rPr lang="fr-LU" sz="2400" dirty="0" smtClean="0">
                <a:solidFill>
                  <a:schemeClr val="tx1"/>
                </a:solidFill>
              </a:rPr>
              <a:t> </a:t>
            </a:r>
            <a:r>
              <a:rPr lang="fr-LU" sz="2400" dirty="0" err="1" smtClean="0">
                <a:solidFill>
                  <a:schemeClr val="tx1"/>
                </a:solidFill>
              </a:rPr>
              <a:t>before</a:t>
            </a:r>
            <a:r>
              <a:rPr lang="fr-LU" sz="2400" dirty="0" smtClean="0">
                <a:solidFill>
                  <a:schemeClr val="tx1"/>
                </a:solidFill>
              </a:rPr>
              <a:t> </a:t>
            </a:r>
            <a:r>
              <a:rPr lang="fr-LU" sz="2400" dirty="0">
                <a:solidFill>
                  <a:schemeClr val="tx1"/>
                </a:solidFill>
              </a:rPr>
              <a:t>the session by e-mail and </a:t>
            </a:r>
            <a:r>
              <a:rPr lang="fr-LU" sz="2400" dirty="0" err="1">
                <a:solidFill>
                  <a:schemeClr val="tx1"/>
                </a:solidFill>
              </a:rPr>
              <a:t>afterwards</a:t>
            </a:r>
            <a:r>
              <a:rPr lang="fr-LU" sz="2400" dirty="0">
                <a:solidFill>
                  <a:schemeClr val="tx1"/>
                </a:solidFill>
              </a:rPr>
              <a:t> </a:t>
            </a:r>
            <a:r>
              <a:rPr lang="fr-LU" sz="2400" dirty="0" err="1">
                <a:solidFill>
                  <a:schemeClr val="tx1"/>
                </a:solidFill>
              </a:rPr>
              <a:t>included</a:t>
            </a:r>
            <a:r>
              <a:rPr lang="fr-LU" sz="2400" dirty="0">
                <a:solidFill>
                  <a:schemeClr val="tx1"/>
                </a:solidFill>
              </a:rPr>
              <a:t> in the </a:t>
            </a:r>
            <a:r>
              <a:rPr lang="fr-LU" sz="2400" dirty="0" smtClean="0">
                <a:solidFill>
                  <a:schemeClr val="tx1"/>
                </a:solidFill>
              </a:rPr>
              <a:t>reports</a:t>
            </a:r>
          </a:p>
          <a:p>
            <a:pPr algn="l"/>
            <a:endParaRPr lang="fr-LU" sz="800" dirty="0" smtClean="0">
              <a:solidFill>
                <a:schemeClr val="tx1"/>
              </a:solidFill>
            </a:endParaRPr>
          </a:p>
          <a:p>
            <a:pPr algn="l"/>
            <a:r>
              <a:rPr lang="fr-LU" sz="2400" dirty="0" smtClean="0">
                <a:solidFill>
                  <a:schemeClr val="tx1"/>
                </a:solidFill>
              </a:rPr>
              <a:t>- BTSF </a:t>
            </a:r>
            <a:r>
              <a:rPr lang="fr-LU" sz="2400" u="sng" dirty="0" err="1" smtClean="0">
                <a:solidFill>
                  <a:schemeClr val="tx1"/>
                </a:solidFill>
              </a:rPr>
              <a:t>Database</a:t>
            </a:r>
            <a:r>
              <a:rPr lang="fr-LU" sz="2400" dirty="0" smtClean="0">
                <a:solidFill>
                  <a:schemeClr val="tx1"/>
                </a:solidFill>
              </a:rPr>
              <a:t> </a:t>
            </a:r>
            <a:r>
              <a:rPr lang="fr-LU" sz="2400" dirty="0" err="1" smtClean="0">
                <a:solidFill>
                  <a:schemeClr val="tx1"/>
                </a:solidFill>
              </a:rPr>
              <a:t>filled</a:t>
            </a:r>
            <a:r>
              <a:rPr lang="fr-LU" sz="2400" dirty="0" smtClean="0">
                <a:solidFill>
                  <a:schemeClr val="tx1"/>
                </a:solidFill>
              </a:rPr>
              <a:t> in </a:t>
            </a:r>
            <a:r>
              <a:rPr lang="fr-LU" sz="2400" dirty="0" err="1" smtClean="0">
                <a:solidFill>
                  <a:schemeClr val="tx1"/>
                </a:solidFill>
              </a:rPr>
              <a:t>before</a:t>
            </a:r>
            <a:r>
              <a:rPr lang="fr-LU" sz="2400" dirty="0" smtClean="0">
                <a:solidFill>
                  <a:schemeClr val="tx1"/>
                </a:solidFill>
              </a:rPr>
              <a:t> report</a:t>
            </a:r>
            <a:endParaRPr lang="en-GB" sz="2400" dirty="0">
              <a:solidFill>
                <a:schemeClr val="tx1"/>
              </a:solidFill>
            </a:endParaRPr>
          </a:p>
          <a:p>
            <a:pPr marL="342900" lvl="0" indent="-342900" algn="l">
              <a:buClr>
                <a:srgbClr val="FFFFFF"/>
              </a:buClr>
              <a:buFontTx/>
              <a:buChar char="-"/>
            </a:pPr>
            <a:endParaRPr lang="fr-LU" sz="24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endParaRPr lang="en-GB" sz="2400" dirty="0">
              <a:solidFill>
                <a:srgbClr val="0F549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3568" y="1484784"/>
            <a:ext cx="4230048" cy="936625"/>
          </a:xfrm>
        </p:spPr>
        <p:txBody>
          <a:bodyPr/>
          <a:lstStyle/>
          <a:p>
            <a:r>
              <a:rPr lang="en-GB" sz="3200" dirty="0" smtClean="0"/>
              <a:t>Payment scheme</a:t>
            </a:r>
            <a:endParaRPr lang="en-GB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1520" y="2420838"/>
            <a:ext cx="4662096" cy="3600450"/>
          </a:xfrm>
        </p:spPr>
        <p:txBody>
          <a:bodyPr/>
          <a:lstStyle/>
          <a:p>
            <a:pPr algn="l"/>
            <a:endParaRPr lang="fr-BE" sz="1600" dirty="0" smtClean="0"/>
          </a:p>
          <a:p>
            <a:pPr marL="0" indent="0" algn="l">
              <a:buNone/>
            </a:pPr>
            <a:r>
              <a:rPr lang="en-GB" sz="1600" b="1" dirty="0" smtClean="0">
                <a:solidFill>
                  <a:schemeClr val="tx1"/>
                </a:solidFill>
              </a:rPr>
              <a:t>- No pre-financing payment</a:t>
            </a:r>
          </a:p>
          <a:p>
            <a:pPr marL="0" indent="0" algn="l">
              <a:buNone/>
            </a:pPr>
            <a:r>
              <a:rPr lang="en-GB" sz="1600" b="1" dirty="0" smtClean="0">
                <a:solidFill>
                  <a:srgbClr val="000000"/>
                </a:solidFill>
              </a:rPr>
              <a:t>- 1st</a:t>
            </a:r>
            <a:r>
              <a:rPr lang="en-GB" sz="1600" b="1" dirty="0" smtClean="0">
                <a:solidFill>
                  <a:schemeClr val="tx1"/>
                </a:solidFill>
              </a:rPr>
              <a:t> interim payment upon technical acceptance of 1st interim report: 20 %</a:t>
            </a:r>
          </a:p>
          <a:p>
            <a:pPr marL="0" indent="0" algn="l">
              <a:buNone/>
            </a:pPr>
            <a:r>
              <a:rPr lang="en-GB" sz="1600" b="1" dirty="0" smtClean="0">
                <a:solidFill>
                  <a:schemeClr val="tx1"/>
                </a:solidFill>
              </a:rPr>
              <a:t>- 2nd interim payment </a:t>
            </a:r>
            <a:r>
              <a:rPr lang="en-GB" sz="1600" b="1" dirty="0">
                <a:solidFill>
                  <a:schemeClr val="tx1"/>
                </a:solidFill>
              </a:rPr>
              <a:t>upon technical </a:t>
            </a:r>
            <a:r>
              <a:rPr lang="en-GB" sz="1600" b="1" dirty="0" smtClean="0">
                <a:solidFill>
                  <a:schemeClr val="tx1"/>
                </a:solidFill>
              </a:rPr>
              <a:t>acceptance of </a:t>
            </a:r>
            <a:r>
              <a:rPr lang="en-GB" sz="1600" b="1" dirty="0">
                <a:solidFill>
                  <a:schemeClr val="tx1"/>
                </a:solidFill>
              </a:rPr>
              <a:t>2nd interim report: </a:t>
            </a:r>
            <a:r>
              <a:rPr lang="en-GB" sz="1600" b="1" dirty="0" smtClean="0">
                <a:solidFill>
                  <a:schemeClr val="tx1"/>
                </a:solidFill>
              </a:rPr>
              <a:t>20 %</a:t>
            </a:r>
          </a:p>
          <a:p>
            <a:pPr marL="0" indent="0" algn="l">
              <a:buNone/>
            </a:pPr>
            <a:r>
              <a:rPr lang="en-GB" sz="1600" b="1" dirty="0" smtClean="0">
                <a:solidFill>
                  <a:schemeClr val="tx1"/>
                </a:solidFill>
              </a:rPr>
              <a:t>- 3rd interim payment </a:t>
            </a:r>
            <a:r>
              <a:rPr lang="en-GB" sz="1600" b="1" dirty="0">
                <a:solidFill>
                  <a:schemeClr val="tx1"/>
                </a:solidFill>
              </a:rPr>
              <a:t>technical acceptance </a:t>
            </a:r>
            <a:r>
              <a:rPr lang="en-GB" sz="1600" b="1" dirty="0" smtClean="0">
                <a:solidFill>
                  <a:schemeClr val="tx1"/>
                </a:solidFill>
              </a:rPr>
              <a:t>of 3rd </a:t>
            </a:r>
            <a:r>
              <a:rPr lang="en-GB" sz="1600" b="1" dirty="0">
                <a:solidFill>
                  <a:schemeClr val="tx1"/>
                </a:solidFill>
              </a:rPr>
              <a:t>interim report: </a:t>
            </a:r>
            <a:r>
              <a:rPr lang="en-GB" sz="1600" b="1" dirty="0" smtClean="0">
                <a:solidFill>
                  <a:schemeClr val="tx1"/>
                </a:solidFill>
              </a:rPr>
              <a:t>20 %</a:t>
            </a:r>
          </a:p>
          <a:p>
            <a:pPr marL="0" indent="0" algn="l">
              <a:buNone/>
            </a:pPr>
            <a:r>
              <a:rPr lang="en-GB" sz="1600" b="1" dirty="0" smtClean="0">
                <a:solidFill>
                  <a:schemeClr val="tx1"/>
                </a:solidFill>
              </a:rPr>
              <a:t>- Balance payment upon </a:t>
            </a:r>
            <a:r>
              <a:rPr lang="en-GB" sz="1600" b="1" dirty="0">
                <a:solidFill>
                  <a:schemeClr val="tx1"/>
                </a:solidFill>
              </a:rPr>
              <a:t>technical acceptance </a:t>
            </a:r>
            <a:r>
              <a:rPr lang="en-GB" sz="1600" b="1" dirty="0" smtClean="0">
                <a:solidFill>
                  <a:schemeClr val="tx1"/>
                </a:solidFill>
              </a:rPr>
              <a:t>final report: 40 %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1027" name="Picture 3" descr="C:\Users\juterud\AppData\Local\Temp\1337216652-800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989" y="2311789"/>
            <a:ext cx="3637491" cy="3637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50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1556792"/>
            <a:ext cx="7772400" cy="792087"/>
          </a:xfrm>
        </p:spPr>
        <p:txBody>
          <a:bodyPr/>
          <a:lstStyle/>
          <a:p>
            <a:r>
              <a:rPr lang="en-GB" dirty="0" smtClean="0"/>
              <a:t>Interim payments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55576" y="2564904"/>
            <a:ext cx="7772400" cy="3528392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1. </a:t>
            </a:r>
            <a:r>
              <a:rPr lang="en-GB" sz="2400" b="1" dirty="0" smtClean="0">
                <a:solidFill>
                  <a:schemeClr val="tx1"/>
                </a:solidFill>
              </a:rPr>
              <a:t>Interim report </a:t>
            </a:r>
            <a:r>
              <a:rPr lang="en-GB" sz="2400" dirty="0" smtClean="0">
                <a:solidFill>
                  <a:schemeClr val="tx1"/>
                </a:solidFill>
              </a:rPr>
              <a:t>technically accepted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2. When accepted upload final version and send </a:t>
            </a:r>
            <a:r>
              <a:rPr lang="en-GB" sz="2400" b="1" dirty="0" smtClean="0">
                <a:solidFill>
                  <a:schemeClr val="tx1"/>
                </a:solidFill>
              </a:rPr>
              <a:t>payment request </a:t>
            </a:r>
            <a:r>
              <a:rPr lang="en-GB" sz="2400" dirty="0" smtClean="0">
                <a:solidFill>
                  <a:schemeClr val="tx1"/>
                </a:solidFill>
              </a:rPr>
              <a:t>to </a:t>
            </a:r>
            <a:r>
              <a:rPr lang="en-GB" sz="2400" dirty="0" err="1" smtClean="0">
                <a:solidFill>
                  <a:schemeClr val="tx1"/>
                </a:solidFill>
              </a:rPr>
              <a:t>Chafea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3. Include statement of trained participants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0" dirty="0" smtClean="0">
                <a:solidFill>
                  <a:schemeClr val="tx1"/>
                </a:solidFill>
              </a:rPr>
              <a:t>2nd IP: more than </a:t>
            </a:r>
            <a:r>
              <a:rPr lang="en-GB" sz="2400" dirty="0" smtClean="0">
                <a:solidFill>
                  <a:schemeClr val="tx1"/>
                </a:solidFill>
              </a:rPr>
              <a:t>40 %</a:t>
            </a:r>
            <a:r>
              <a:rPr lang="en-GB" sz="2400" b="0" dirty="0" smtClean="0">
                <a:solidFill>
                  <a:schemeClr val="tx1"/>
                </a:solidFill>
              </a:rPr>
              <a:t> of participants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0" dirty="0" smtClean="0">
                <a:solidFill>
                  <a:schemeClr val="tx1"/>
                </a:solidFill>
              </a:rPr>
              <a:t>3rd IP: more than </a:t>
            </a:r>
            <a:r>
              <a:rPr lang="en-GB" sz="2400" dirty="0" smtClean="0">
                <a:solidFill>
                  <a:schemeClr val="tx1"/>
                </a:solidFill>
              </a:rPr>
              <a:t>70 %</a:t>
            </a:r>
            <a:r>
              <a:rPr lang="en-GB" sz="2400" b="0" dirty="0" smtClean="0">
                <a:solidFill>
                  <a:schemeClr val="tx1"/>
                </a:solidFill>
              </a:rPr>
              <a:t> of participants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00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51D29931885E4B830A1570EAFB918A" ma:contentTypeVersion="2" ma:contentTypeDescription="Create a new document." ma:contentTypeScope="" ma:versionID="740a6bdf7d2ba505ffd43f68e82963e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8c033809eba6c005b0f7e67d21c05b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5CED134-6B24-4E31-AAEE-8AFAC7BD57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1AA313-8C53-431A-8BC1-240314D7FC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DBB52C-7338-46A7-804F-94D3B0CC4C67}">
  <ds:schemaRefs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3853</TotalTime>
  <Words>556</Words>
  <Application>Microsoft Office PowerPoint</Application>
  <PresentationFormat>On-screen Show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1_Default Design</vt:lpstr>
      <vt:lpstr>Better Training for Safer Food Initiative</vt:lpstr>
      <vt:lpstr>CONTENTS</vt:lpstr>
      <vt:lpstr>Timeline for reporting</vt:lpstr>
      <vt:lpstr>How to submit a report</vt:lpstr>
      <vt:lpstr>CIRCABC Communication and Information Resource Centre for Administrations, Businesses and Citizens</vt:lpstr>
      <vt:lpstr>Clear identification for each report </vt:lpstr>
      <vt:lpstr>Some general content elements</vt:lpstr>
      <vt:lpstr>Payment scheme</vt:lpstr>
      <vt:lpstr>Interim payments</vt:lpstr>
      <vt:lpstr>Balance payment</vt:lpstr>
      <vt:lpstr>Use of Contingency</vt:lpstr>
      <vt:lpstr>Contingency payment</vt:lpstr>
      <vt:lpstr>Please pay attention: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Template Green Banner - 2014</dc:title>
  <dc:creator>turneem</dc:creator>
  <cp:lastModifiedBy>VERBARI Marilena (CHAFEA)</cp:lastModifiedBy>
  <cp:revision>251</cp:revision>
  <cp:lastPrinted>2017-12-11T13:46:38Z</cp:lastPrinted>
  <dcterms:created xsi:type="dcterms:W3CDTF">2011-10-28T10:25:18Z</dcterms:created>
  <dcterms:modified xsi:type="dcterms:W3CDTF">2019-09-10T14:26:02Z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0x0101000B51D29931885E4B830A1570EAFB918A</vt:lpwstr>
  </property>
</Properties>
</file>