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8" r:id="rId2"/>
    <p:sldId id="268" r:id="rId3"/>
    <p:sldId id="260" r:id="rId4"/>
    <p:sldId id="265" r:id="rId5"/>
    <p:sldId id="269" r:id="rId6"/>
    <p:sldId id="267" r:id="rId7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F5494"/>
    <a:srgbClr val="3166CF"/>
    <a:srgbClr val="3E6FD2"/>
    <a:srgbClr val="2D5EC1"/>
    <a:srgbClr val="BDDEFF"/>
    <a:srgbClr val="99CCFF"/>
    <a:srgbClr val="808080"/>
    <a:srgbClr val="FFD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E470AD2F-2B6D-4573-B715-D7C15F2A4FC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855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97109425-DBED-4704-839C-B679ADF56E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08483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873" indent="-285721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2883" indent="-228577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036" indent="-228577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189" indent="-228577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343" indent="-228577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496" indent="-228577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8649" indent="-228577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5802" indent="-228577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26AF6094-46DB-4519-8B96-9EC297E75833}" type="slidenum">
              <a:rPr lang="en-GB" altLang="en-US" sz="1200" b="0">
                <a:solidFill>
                  <a:prstClr val="black"/>
                </a:solidFill>
                <a:latin typeface="Arial" charset="0"/>
              </a:rPr>
              <a:pPr eaLnBrk="1" hangingPunct="1">
                <a:defRPr/>
              </a:pPr>
              <a:t>1</a:t>
            </a:fld>
            <a:endParaRPr lang="en-GB" altLang="en-US" sz="1200" b="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09425-DBED-4704-839C-B679ADF56EAC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1367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A0A35F-4F92-49E4-9F04-766A330FD38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063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098000"/>
            <a:ext cx="9144000" cy="5760000"/>
          </a:xfrm>
          <a:prstGeom prst="rect">
            <a:avLst/>
          </a:prstGeom>
          <a:solidFill>
            <a:srgbClr val="F5F5F5"/>
          </a:solidFill>
          <a:ln w="73025" algn="ctr">
            <a:noFill/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  <a:latin typeface="Verdana"/>
            </a:endParaRPr>
          </a:p>
        </p:txBody>
      </p:sp>
      <p:pic>
        <p:nvPicPr>
          <p:cNvPr id="5" name="Picture 10" descr="en-quadri_small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307975"/>
            <a:ext cx="1593850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484784"/>
            <a:ext cx="9144000" cy="2232248"/>
          </a:xfrm>
        </p:spPr>
        <p:txBody>
          <a:bodyPr wrap="square" lIns="0" tIns="0" rIns="0" bIns="0" anchor="ctr" anchorCtr="0"/>
          <a:lstStyle>
            <a:lvl1pPr indent="0" algn="ctr">
              <a:defRPr sz="30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add title…Verdana 36pts</a:t>
            </a:r>
            <a:br>
              <a:rPr lang="en-US" dirty="0" smtClean="0"/>
            </a:br>
            <a:r>
              <a:rPr lang="en-US" dirty="0" smtClean="0"/>
              <a:t>Subtitle here (</a:t>
            </a:r>
            <a:r>
              <a:rPr lang="en-US" dirty="0" err="1" smtClean="0"/>
              <a:t>verdana</a:t>
            </a:r>
            <a:r>
              <a:rPr lang="en-US" dirty="0" smtClean="0"/>
              <a:t> 30pts – not bold)</a:t>
            </a:r>
            <a:endParaRPr lang="en-GB" dirty="0"/>
          </a:p>
        </p:txBody>
      </p:sp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i="1" dirty="0">
                <a:solidFill>
                  <a:srgbClr val="FFFFFF"/>
                </a:solidFill>
                <a:latin typeface="Verdana"/>
              </a:rPr>
              <a:t>Food </a:t>
            </a:r>
            <a:r>
              <a:rPr lang="fr-BE" sz="700" i="1" dirty="0" err="1">
                <a:solidFill>
                  <a:srgbClr val="FFFFFF"/>
                </a:solidFill>
                <a:latin typeface="Verdana"/>
              </a:rPr>
              <a:t>safety</a:t>
            </a:r>
            <a:endParaRPr lang="fr-BE" sz="450" i="1" dirty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6084168" y="6165304"/>
            <a:ext cx="2736304" cy="260361"/>
          </a:xfrm>
        </p:spPr>
        <p:txBody>
          <a:bodyPr/>
          <a:lstStyle>
            <a:lvl1pPr marL="0" indent="0" algn="r">
              <a:buNone/>
              <a:defRPr sz="1000" b="1" i="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fr-BE" dirty="0" smtClean="0"/>
              <a:t>Click to </a:t>
            </a:r>
            <a:r>
              <a:rPr lang="fr-BE" dirty="0" err="1" smtClean="0"/>
              <a:t>add</a:t>
            </a:r>
            <a:r>
              <a:rPr lang="fr-BE" dirty="0" smtClean="0"/>
              <a:t> date - </a:t>
            </a:r>
            <a:r>
              <a:rPr lang="fr-BE" dirty="0" err="1" smtClean="0"/>
              <a:t>verdana</a:t>
            </a:r>
            <a:r>
              <a:rPr lang="fr-BE" dirty="0" smtClean="0"/>
              <a:t>, 10pts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5496" y="4365104"/>
            <a:ext cx="4320853" cy="431800"/>
          </a:xfrm>
        </p:spPr>
        <p:txBody>
          <a:bodyPr/>
          <a:lstStyle>
            <a:lvl1pPr marL="0" indent="0" algn="r">
              <a:buNone/>
              <a:defRPr sz="1600" b="1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fr-BE" dirty="0" smtClean="0"/>
              <a:t>Click to </a:t>
            </a:r>
            <a:r>
              <a:rPr lang="fr-BE" dirty="0" err="1" smtClean="0"/>
              <a:t>add</a:t>
            </a:r>
            <a:r>
              <a:rPr lang="fr-BE" dirty="0" smtClean="0"/>
              <a:t> </a:t>
            </a:r>
            <a:r>
              <a:rPr lang="fr-BE" dirty="0" err="1" smtClean="0"/>
              <a:t>name</a:t>
            </a:r>
            <a:r>
              <a:rPr lang="fr-BE" dirty="0" smtClean="0"/>
              <a:t>…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716016" y="3861048"/>
            <a:ext cx="3979862" cy="1657350"/>
          </a:xfrm>
        </p:spPr>
        <p:txBody>
          <a:bodyPr/>
          <a:lstStyle>
            <a:lvl1pPr marL="0" indent="0">
              <a:buNone/>
              <a:defRPr sz="8800" b="1" i="0">
                <a:solidFill>
                  <a:srgbClr val="F47B22"/>
                </a:solidFill>
              </a:defRPr>
            </a:lvl1pPr>
          </a:lstStyle>
          <a:p>
            <a:pPr lvl="0"/>
            <a:r>
              <a:rPr lang="fr-BE" dirty="0" smtClean="0"/>
              <a:t>BTSF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95536" y="4941888"/>
            <a:ext cx="3960564" cy="1223416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algn="r"/>
            <a:r>
              <a:rPr lang="fr-BE" sz="1000" b="0" dirty="0" smtClean="0">
                <a:solidFill>
                  <a:schemeClr val="bg1">
                    <a:lumMod val="50000"/>
                  </a:schemeClr>
                </a:solidFill>
              </a:rPr>
              <a:t>Click to </a:t>
            </a:r>
            <a:r>
              <a:rPr lang="fr-BE" sz="1000" b="0" dirty="0" err="1" smtClean="0">
                <a:solidFill>
                  <a:schemeClr val="bg1">
                    <a:lumMod val="50000"/>
                  </a:schemeClr>
                </a:solidFill>
              </a:rPr>
              <a:t>add</a:t>
            </a:r>
            <a:r>
              <a:rPr lang="fr-BE" sz="1000" b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BE" sz="1000" b="0" dirty="0" err="1" smtClean="0">
                <a:solidFill>
                  <a:schemeClr val="bg1">
                    <a:lumMod val="50000"/>
                  </a:schemeClr>
                </a:solidFill>
              </a:rPr>
              <a:t>disclaimer</a:t>
            </a:r>
            <a:r>
              <a:rPr lang="fr-BE" sz="1000" b="0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  <a:endParaRPr lang="en-GB" sz="1000" b="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695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62894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762895"/>
            <a:ext cx="5111750" cy="3898354"/>
          </a:xfrm>
        </p:spPr>
        <p:txBody>
          <a:bodyPr/>
          <a:lstStyle>
            <a:lvl1pPr>
              <a:defRPr sz="3200">
                <a:solidFill>
                  <a:schemeClr val="bg2">
                    <a:lumMod val="50000"/>
                  </a:schemeClr>
                </a:solidFill>
              </a:defRPr>
            </a:lvl1pPr>
            <a:lvl2pPr>
              <a:buClr>
                <a:srgbClr val="F47B22"/>
              </a:buClr>
              <a:defRPr sz="28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4945"/>
            <a:ext cx="3008313" cy="2736304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9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i="1" dirty="0">
                <a:solidFill>
                  <a:srgbClr val="FFFFFF"/>
                </a:solidFill>
                <a:latin typeface="Verdana"/>
              </a:rPr>
              <a:t>Food </a:t>
            </a:r>
            <a:r>
              <a:rPr lang="fr-BE" sz="700" i="1" dirty="0" err="1">
                <a:solidFill>
                  <a:srgbClr val="FFFFFF"/>
                </a:solidFill>
                <a:latin typeface="Verdana"/>
              </a:rPr>
              <a:t>safety</a:t>
            </a:r>
            <a:endParaRPr lang="fr-BE" sz="450" i="1" dirty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b="1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38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700807"/>
            <a:ext cx="5486400" cy="3026767"/>
          </a:xfrm>
        </p:spPr>
        <p:txBody>
          <a:bodyPr/>
          <a:lstStyle>
            <a:lvl1pPr marL="0" indent="0">
              <a:buNone/>
              <a:defRPr sz="32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9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i="1" dirty="0">
                <a:solidFill>
                  <a:srgbClr val="FFFFFF"/>
                </a:solidFill>
                <a:latin typeface="Verdana"/>
              </a:rPr>
              <a:t>Food </a:t>
            </a:r>
            <a:r>
              <a:rPr lang="fr-BE" sz="700" i="1" dirty="0" err="1">
                <a:solidFill>
                  <a:srgbClr val="FFFFFF"/>
                </a:solidFill>
                <a:latin typeface="Verdana"/>
              </a:rPr>
              <a:t>safety</a:t>
            </a:r>
            <a:endParaRPr lang="fr-BE" sz="450" i="1" dirty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b="1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510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412776"/>
            <a:ext cx="8229600" cy="936625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buClr>
                <a:srgbClr val="F47B22"/>
              </a:buCl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8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i="1" dirty="0">
                <a:solidFill>
                  <a:srgbClr val="FFFFFF"/>
                </a:solidFill>
                <a:latin typeface="Verdana"/>
              </a:rPr>
              <a:t>Food </a:t>
            </a:r>
            <a:r>
              <a:rPr lang="fr-BE" sz="700" i="1" dirty="0" err="1">
                <a:solidFill>
                  <a:srgbClr val="FFFFFF"/>
                </a:solidFill>
                <a:latin typeface="Verdana"/>
              </a:rPr>
              <a:t>safety</a:t>
            </a:r>
            <a:endParaRPr lang="fr-BE" sz="450" i="1" dirty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b="1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163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725190"/>
            <a:ext cx="2058988" cy="4440114"/>
          </a:xfrm>
        </p:spPr>
        <p:txBody>
          <a:bodyPr vert="eaVert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25190"/>
            <a:ext cx="6029325" cy="4440114"/>
          </a:xfrm>
        </p:spPr>
        <p:txBody>
          <a:bodyPr vert="eaVert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buClr>
                <a:srgbClr val="F47B22"/>
              </a:buCl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8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i="1" dirty="0">
                <a:solidFill>
                  <a:srgbClr val="FFFFFF"/>
                </a:solidFill>
                <a:latin typeface="Verdana"/>
              </a:rPr>
              <a:t>Food </a:t>
            </a:r>
            <a:r>
              <a:rPr lang="fr-BE" sz="700" i="1" dirty="0" err="1">
                <a:solidFill>
                  <a:srgbClr val="FFFFFF"/>
                </a:solidFill>
                <a:latin typeface="Verdana"/>
              </a:rPr>
              <a:t>safety</a:t>
            </a:r>
            <a:endParaRPr lang="fr-BE" sz="450" i="1" dirty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b="1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718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6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29894" y="1556271"/>
            <a:ext cx="3798490" cy="936625"/>
          </a:xfrm>
        </p:spPr>
        <p:txBody>
          <a:bodyPr anchor="ctr" anchorCtr="0"/>
          <a:lstStyle>
            <a:lvl1pPr marL="0" indent="0" algn="l">
              <a:buFontTx/>
              <a:buNone/>
              <a:defRPr sz="2400" baseline="0">
                <a:solidFill>
                  <a:srgbClr val="F47B22"/>
                </a:solidFill>
              </a:defRPr>
            </a:lvl1pPr>
          </a:lstStyle>
          <a:p>
            <a:r>
              <a:rPr lang="en-US" dirty="0" smtClean="0"/>
              <a:t>Click to add title </a:t>
            </a:r>
            <a:r>
              <a:rPr lang="en-US" dirty="0" err="1" smtClean="0"/>
              <a:t>verdana</a:t>
            </a:r>
            <a:r>
              <a:rPr lang="en-US" dirty="0" smtClean="0"/>
              <a:t> 24pt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b="1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b="1">
              <a:solidFill>
                <a:srgbClr val="FFFFFF"/>
              </a:solidFill>
            </a:endParaRPr>
          </a:p>
        </p:txBody>
      </p:sp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i="1" dirty="0">
                <a:solidFill>
                  <a:srgbClr val="FFFFFF"/>
                </a:solidFill>
                <a:latin typeface="Verdana"/>
              </a:rPr>
              <a:t>Food </a:t>
            </a:r>
            <a:r>
              <a:rPr lang="fr-BE" sz="700" i="1" dirty="0" err="1">
                <a:solidFill>
                  <a:srgbClr val="FFFFFF"/>
                </a:solidFill>
                <a:latin typeface="Verdana"/>
              </a:rPr>
              <a:t>safety</a:t>
            </a:r>
            <a:endParaRPr lang="fr-BE" sz="450" i="1" dirty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4229894" y="2565400"/>
            <a:ext cx="3798000" cy="3743325"/>
          </a:xfrm>
        </p:spPr>
        <p:txBody>
          <a:bodyPr/>
          <a:lstStyle>
            <a:lvl1pPr marL="0" indent="0">
              <a:buFontTx/>
              <a:buNone/>
              <a:defRPr sz="1200" i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</a:t>
            </a:r>
          </a:p>
          <a:p>
            <a:pPr lvl="0"/>
            <a:r>
              <a:rPr lang="en-US" dirty="0" smtClean="0"/>
              <a:t>Verdana 14pt</a:t>
            </a:r>
            <a:endParaRPr lang="en-GB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989013"/>
            <a:ext cx="4230688" cy="5868987"/>
          </a:xfrm>
        </p:spPr>
        <p:txBody>
          <a:bodyPr anchor="ctr"/>
          <a:lstStyle>
            <a:lvl1pPr algn="r">
              <a:defRPr sz="14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fr-BE" dirty="0" smtClean="0"/>
              <a:t>This </a:t>
            </a:r>
            <a:r>
              <a:rPr lang="fr-BE" dirty="0" err="1" smtClean="0"/>
              <a:t>is</a:t>
            </a:r>
            <a:r>
              <a:rPr lang="fr-BE" dirty="0" smtClean="0"/>
              <a:t> an image </a:t>
            </a:r>
            <a:r>
              <a:rPr lang="fr-BE" dirty="0" err="1" smtClean="0"/>
              <a:t>holder</a:t>
            </a:r>
            <a:r>
              <a:rPr lang="fr-BE" dirty="0" smtClean="0"/>
              <a:t> for a </a:t>
            </a:r>
            <a:r>
              <a:rPr lang="fr-BE" dirty="0" err="1" smtClean="0"/>
              <a:t>slide</a:t>
            </a:r>
            <a:r>
              <a:rPr lang="fr-BE" dirty="0" smtClean="0"/>
              <a:t> </a:t>
            </a:r>
            <a:r>
              <a:rPr lang="fr-BE" dirty="0" err="1" smtClean="0"/>
              <a:t>with</a:t>
            </a:r>
            <a:r>
              <a:rPr lang="fr-BE" dirty="0" smtClean="0"/>
              <a:t> an illustration on the </a:t>
            </a:r>
            <a:r>
              <a:rPr lang="fr-BE" dirty="0" err="1" smtClean="0"/>
              <a:t>left</a:t>
            </a:r>
            <a:r>
              <a:rPr lang="fr-BE" dirty="0" smtClean="0"/>
              <a:t>.</a:t>
            </a:r>
          </a:p>
          <a:p>
            <a:r>
              <a:rPr lang="fr-BE" dirty="0" smtClean="0"/>
              <a:t>Click to </a:t>
            </a:r>
            <a:r>
              <a:rPr lang="fr-BE" dirty="0" err="1" smtClean="0"/>
              <a:t>add</a:t>
            </a:r>
            <a:r>
              <a:rPr lang="fr-BE" dirty="0" smtClean="0"/>
              <a:t> </a:t>
            </a:r>
            <a:r>
              <a:rPr lang="fr-BE" dirty="0" err="1" smtClean="0"/>
              <a:t>picture</a:t>
            </a:r>
            <a:r>
              <a:rPr lang="fr-BE" dirty="0" smtClean="0"/>
              <a:t>…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138227"/>
            <a:ext cx="4734594" cy="158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24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6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15616" y="1628800"/>
            <a:ext cx="3798000" cy="936625"/>
          </a:xfrm>
        </p:spPr>
        <p:txBody>
          <a:bodyPr/>
          <a:lstStyle>
            <a:lvl1pPr algn="r">
              <a:defRPr sz="2400">
                <a:solidFill>
                  <a:srgbClr val="F47B22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br>
              <a:rPr lang="en-US" dirty="0" smtClean="0"/>
            </a:br>
            <a:r>
              <a:rPr lang="en-US" dirty="0" err="1" smtClean="0"/>
              <a:t>verdana</a:t>
            </a:r>
            <a:r>
              <a:rPr lang="en-US" dirty="0" smtClean="0"/>
              <a:t> 24pt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b="1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b="1">
              <a:solidFill>
                <a:srgbClr val="FFFFFF"/>
              </a:solidFill>
            </a:endParaRPr>
          </a:p>
        </p:txBody>
      </p:sp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i="1" dirty="0">
                <a:solidFill>
                  <a:srgbClr val="FFFFFF"/>
                </a:solidFill>
                <a:latin typeface="Verdana"/>
              </a:rPr>
              <a:t>Food </a:t>
            </a:r>
            <a:r>
              <a:rPr lang="fr-BE" sz="700" i="1" dirty="0" err="1">
                <a:solidFill>
                  <a:srgbClr val="FFFFFF"/>
                </a:solidFill>
                <a:latin typeface="Verdana"/>
              </a:rPr>
              <a:t>safety</a:t>
            </a:r>
            <a:endParaRPr lang="fr-BE" sz="450" i="1" dirty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150962" y="2671193"/>
            <a:ext cx="3798000" cy="3600450"/>
          </a:xfrm>
        </p:spPr>
        <p:txBody>
          <a:bodyPr/>
          <a:lstStyle>
            <a:lvl1pPr algn="r">
              <a:defRPr sz="1200" i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</a:t>
            </a:r>
          </a:p>
          <a:p>
            <a:pPr lvl="0"/>
            <a:r>
              <a:rPr lang="en-US" dirty="0" err="1" smtClean="0"/>
              <a:t>verdana</a:t>
            </a:r>
            <a:r>
              <a:rPr lang="en-US" dirty="0" smtClean="0"/>
              <a:t> 14pt</a:t>
            </a:r>
            <a:endParaRPr lang="en-GB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913312" y="989013"/>
            <a:ext cx="4230688" cy="5868987"/>
          </a:xfrm>
        </p:spPr>
        <p:txBody>
          <a:bodyPr anchor="ctr"/>
          <a:lstStyle>
            <a:lvl1pPr>
              <a:defRPr sz="14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fr-BE" dirty="0" smtClean="0"/>
              <a:t>This </a:t>
            </a:r>
            <a:r>
              <a:rPr lang="fr-BE" dirty="0" err="1" smtClean="0"/>
              <a:t>is</a:t>
            </a:r>
            <a:r>
              <a:rPr lang="fr-BE" dirty="0" smtClean="0"/>
              <a:t> an image </a:t>
            </a:r>
            <a:r>
              <a:rPr lang="fr-BE" dirty="0" err="1" smtClean="0"/>
              <a:t>holder</a:t>
            </a:r>
            <a:r>
              <a:rPr lang="fr-BE" dirty="0" smtClean="0"/>
              <a:t> for a </a:t>
            </a:r>
            <a:r>
              <a:rPr lang="fr-BE" dirty="0" err="1" smtClean="0"/>
              <a:t>slide</a:t>
            </a:r>
            <a:r>
              <a:rPr lang="fr-BE" dirty="0" smtClean="0"/>
              <a:t> </a:t>
            </a:r>
            <a:r>
              <a:rPr lang="fr-BE" dirty="0" err="1" smtClean="0"/>
              <a:t>with</a:t>
            </a:r>
            <a:r>
              <a:rPr lang="fr-BE" dirty="0" smtClean="0"/>
              <a:t> an illustration on the right.</a:t>
            </a:r>
          </a:p>
          <a:p>
            <a:r>
              <a:rPr lang="fr-BE" dirty="0" smtClean="0"/>
              <a:t>Click to </a:t>
            </a:r>
            <a:r>
              <a:rPr lang="fr-BE" dirty="0" err="1" smtClean="0"/>
              <a:t>add</a:t>
            </a:r>
            <a:r>
              <a:rPr lang="fr-BE" dirty="0" smtClean="0"/>
              <a:t> </a:t>
            </a:r>
            <a:r>
              <a:rPr lang="fr-BE" dirty="0" err="1" smtClean="0"/>
              <a:t>picture</a:t>
            </a:r>
            <a:r>
              <a:rPr lang="fr-BE" dirty="0" smtClean="0"/>
              <a:t>…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210235"/>
            <a:ext cx="4734594" cy="158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989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098000"/>
            <a:ext cx="9144000" cy="5760000"/>
          </a:xfrm>
          <a:prstGeom prst="rect">
            <a:avLst/>
          </a:prstGeom>
          <a:solidFill>
            <a:srgbClr val="F5F5F5"/>
          </a:solidFill>
          <a:ln w="73025" algn="ctr">
            <a:noFill/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  <a:latin typeface="Verdana"/>
            </a:endParaRPr>
          </a:p>
        </p:txBody>
      </p:sp>
      <p:pic>
        <p:nvPicPr>
          <p:cNvPr id="5" name="Picture 10" descr="en-quadri_small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307975"/>
            <a:ext cx="1593850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i="1" dirty="0">
                <a:solidFill>
                  <a:srgbClr val="FFFFFF"/>
                </a:solidFill>
                <a:latin typeface="Verdana"/>
              </a:rPr>
              <a:t>Food </a:t>
            </a:r>
            <a:r>
              <a:rPr lang="fr-BE" sz="700" i="1" dirty="0" err="1">
                <a:solidFill>
                  <a:srgbClr val="FFFFFF"/>
                </a:solidFill>
                <a:latin typeface="Verdana"/>
              </a:rPr>
              <a:t>safety</a:t>
            </a:r>
            <a:endParaRPr lang="fr-BE" sz="450" i="1" dirty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4917439"/>
            <a:ext cx="4355976" cy="48834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lang="fr-BE" sz="1400" b="1" dirty="0" err="1">
                <a:solidFill>
                  <a:srgbClr val="F47B22"/>
                </a:solidFill>
              </a:rPr>
              <a:t>Better</a:t>
            </a:r>
            <a:r>
              <a:rPr lang="fr-BE" sz="1400" b="1" dirty="0">
                <a:solidFill>
                  <a:srgbClr val="F47B22"/>
                </a:solidFill>
              </a:rPr>
              <a:t> Training for </a:t>
            </a:r>
            <a:r>
              <a:rPr lang="fr-BE" sz="1400" b="1" dirty="0" err="1">
                <a:solidFill>
                  <a:srgbClr val="F47B22"/>
                </a:solidFill>
              </a:rPr>
              <a:t>Safer</a:t>
            </a:r>
            <a:r>
              <a:rPr lang="fr-BE" sz="1400" b="1" dirty="0">
                <a:solidFill>
                  <a:srgbClr val="F47B22"/>
                </a:solidFill>
              </a:rPr>
              <a:t> Food</a:t>
            </a:r>
          </a:p>
          <a:p>
            <a:pPr algn="r"/>
            <a:r>
              <a:rPr lang="fr-BE" sz="1800" b="1" dirty="0">
                <a:solidFill>
                  <a:srgbClr val="F47B22"/>
                </a:solidFill>
              </a:rPr>
              <a:t>BTSF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788024" y="2780928"/>
            <a:ext cx="4248472" cy="648394"/>
          </a:xfrm>
        </p:spPr>
        <p:txBody>
          <a:bodyPr/>
          <a:lstStyle>
            <a:lvl1pPr marL="0" indent="0" algn="l">
              <a:buNone/>
              <a:defRPr sz="1400" b="1" i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fr-BE" dirty="0" err="1" smtClean="0"/>
              <a:t>Contractor</a:t>
            </a:r>
            <a:r>
              <a:rPr lang="fr-BE" dirty="0" smtClean="0"/>
              <a:t> contact </a:t>
            </a:r>
            <a:r>
              <a:rPr lang="fr-BE" dirty="0" err="1" smtClean="0"/>
              <a:t>details</a:t>
            </a:r>
            <a:endParaRPr lang="fr-BE" dirty="0" smtClean="0"/>
          </a:p>
          <a:p>
            <a:pPr lvl="0"/>
            <a:r>
              <a:rPr lang="fr-BE" dirty="0" smtClean="0"/>
              <a:t>Name - </a:t>
            </a:r>
            <a:r>
              <a:rPr lang="fr-BE" dirty="0" err="1" smtClean="0"/>
              <a:t>Verdana</a:t>
            </a:r>
            <a:r>
              <a:rPr lang="fr-BE" dirty="0" smtClean="0"/>
              <a:t> 16pt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4809108" y="3599760"/>
            <a:ext cx="4227388" cy="1053376"/>
          </a:xfrm>
        </p:spPr>
        <p:txBody>
          <a:bodyPr/>
          <a:lstStyle>
            <a:lvl1pPr marL="0" indent="0" algn="l">
              <a:buNone/>
              <a:defRPr sz="1000" i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fr-BE" dirty="0" err="1" smtClean="0"/>
              <a:t>Address</a:t>
            </a:r>
            <a:r>
              <a:rPr lang="fr-BE" dirty="0" smtClean="0"/>
              <a:t>, Phone, Email, </a:t>
            </a:r>
            <a:r>
              <a:rPr lang="fr-BE" dirty="0" err="1" smtClean="0"/>
              <a:t>Website</a:t>
            </a:r>
            <a:r>
              <a:rPr lang="fr-BE" dirty="0" smtClean="0"/>
              <a:t>…</a:t>
            </a:r>
            <a:endParaRPr lang="en-GB" dirty="0"/>
          </a:p>
        </p:txBody>
      </p:sp>
      <p:cxnSp>
        <p:nvCxnSpPr>
          <p:cNvPr id="15" name="Straight Connector 14"/>
          <p:cNvCxnSpPr/>
          <p:nvPr userDrawn="1"/>
        </p:nvCxnSpPr>
        <p:spPr bwMode="auto">
          <a:xfrm>
            <a:off x="0" y="4725144"/>
            <a:ext cx="9144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107504" y="1700213"/>
            <a:ext cx="8928992" cy="865187"/>
          </a:xfrm>
        </p:spPr>
        <p:txBody>
          <a:bodyPr/>
          <a:lstStyle>
            <a:lvl1pPr marL="0" indent="0" algn="ctr">
              <a:buNone/>
              <a:defRPr sz="1100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disclaimer…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04676" y="5446291"/>
            <a:ext cx="4051300" cy="935037"/>
          </a:xfrm>
        </p:spPr>
        <p:txBody>
          <a:bodyPr/>
          <a:lstStyle>
            <a:lvl1pPr algn="r">
              <a:defRPr sz="1000" b="0" i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algn="r">
              <a:defRPr sz="1000" i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 algn="r">
              <a:defRPr sz="1000" i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 algn="r">
              <a:defRPr sz="1000" i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 algn="r">
              <a:defRPr sz="1000" i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GB" dirty="0" smtClean="0"/>
              <a:t>European Commission</a:t>
            </a:r>
            <a:br>
              <a:rPr lang="en-GB" dirty="0" smtClean="0"/>
            </a:br>
            <a:r>
              <a:rPr lang="en-GB" dirty="0" smtClean="0"/>
              <a:t>Consumers, Health and Food Executive Agency</a:t>
            </a:r>
            <a:br>
              <a:rPr lang="en-GB" dirty="0" smtClean="0"/>
            </a:br>
            <a:r>
              <a:rPr lang="en-GB" dirty="0" smtClean="0"/>
              <a:t>DRB A3/042</a:t>
            </a:r>
            <a:br>
              <a:rPr lang="en-GB" dirty="0" smtClean="0"/>
            </a:br>
            <a:r>
              <a:rPr lang="en-GB" dirty="0" smtClean="0"/>
              <a:t>L-2920 Luxembourg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4784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1844824"/>
            <a:ext cx="7772400" cy="2376265"/>
          </a:xfrm>
        </p:spPr>
        <p:txBody>
          <a:bodyPr anchor="t"/>
          <a:lstStyle>
            <a:lvl1pPr algn="ctr">
              <a:defRPr sz="3600" b="1" cap="none" baseline="0">
                <a:solidFill>
                  <a:srgbClr val="F47B22"/>
                </a:solidFill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Click to add title</a:t>
            </a:r>
            <a:br>
              <a:rPr lang="en-US" dirty="0" smtClean="0"/>
            </a:br>
            <a:r>
              <a:rPr lang="en-US" dirty="0" smtClean="0"/>
              <a:t>Verdana 36pt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55576" y="4509119"/>
            <a:ext cx="7772400" cy="1368153"/>
          </a:xfrm>
          <a:ln>
            <a:noFill/>
          </a:ln>
        </p:spPr>
        <p:txBody>
          <a:bodyPr anchor="t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Tx/>
              <a:buNone/>
              <a:tabLst/>
              <a:defRPr sz="1400" i="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Section description</a:t>
            </a:r>
          </a:p>
          <a:p>
            <a:pPr lvl="0"/>
            <a:r>
              <a:rPr lang="en-US" dirty="0" smtClean="0"/>
              <a:t>Click to add text</a:t>
            </a:r>
          </a:p>
          <a:p>
            <a:pPr lvl="0"/>
            <a:r>
              <a:rPr lang="en-US" dirty="0" err="1" smtClean="0"/>
              <a:t>verdana</a:t>
            </a:r>
            <a:r>
              <a:rPr lang="en-US" dirty="0" smtClean="0"/>
              <a:t> 20pt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8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i="1" dirty="0">
                <a:solidFill>
                  <a:srgbClr val="FFFFFF"/>
                </a:solidFill>
                <a:latin typeface="Verdana"/>
              </a:rPr>
              <a:t>Food </a:t>
            </a:r>
            <a:r>
              <a:rPr lang="fr-BE" sz="700" i="1" dirty="0" err="1">
                <a:solidFill>
                  <a:srgbClr val="FFFFFF"/>
                </a:solidFill>
                <a:latin typeface="Verdana"/>
              </a:rPr>
              <a:t>safety</a:t>
            </a:r>
            <a:endParaRPr lang="fr-BE" sz="450" i="1" dirty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b="1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b="1">
              <a:solidFill>
                <a:srgbClr val="FFFFFF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420888"/>
            <a:ext cx="8676456" cy="291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948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412776"/>
            <a:ext cx="8229600" cy="936625"/>
          </a:xfrm>
        </p:spPr>
        <p:txBody>
          <a:bodyPr/>
          <a:lstStyle>
            <a:lvl1pPr algn="ctr"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64904"/>
            <a:ext cx="4038600" cy="3633788"/>
          </a:xfrm>
        </p:spPr>
        <p:txBody>
          <a:bodyPr/>
          <a:lstStyle>
            <a:lvl1pPr>
              <a:defRPr sz="28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64904"/>
            <a:ext cx="4038600" cy="3633788"/>
          </a:xfrm>
        </p:spPr>
        <p:txBody>
          <a:bodyPr/>
          <a:lstStyle>
            <a:lvl1pPr>
              <a:defRPr sz="28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9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i="1" dirty="0">
                <a:solidFill>
                  <a:srgbClr val="FFFFFF"/>
                </a:solidFill>
                <a:latin typeface="Verdana"/>
              </a:rPr>
              <a:t>Food </a:t>
            </a:r>
            <a:r>
              <a:rPr lang="fr-BE" sz="700" i="1" dirty="0" err="1">
                <a:solidFill>
                  <a:srgbClr val="FFFFFF"/>
                </a:solidFill>
                <a:latin typeface="Verdana"/>
              </a:rPr>
              <a:t>safety</a:t>
            </a:r>
            <a:endParaRPr lang="fr-BE" sz="450" i="1" dirty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b="1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840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1143000"/>
          </a:xfrm>
        </p:spPr>
        <p:txBody>
          <a:bodyPr/>
          <a:lstStyle>
            <a:lvl1pPr algn="ctr"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88927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29037"/>
            <a:ext cx="4040188" cy="2478261"/>
          </a:xfrm>
        </p:spPr>
        <p:txBody>
          <a:bodyPr/>
          <a:lstStyle>
            <a:lvl1pPr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88927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529037"/>
            <a:ext cx="4041775" cy="2478261"/>
          </a:xfrm>
        </p:spPr>
        <p:txBody>
          <a:bodyPr/>
          <a:lstStyle>
            <a:lvl1pPr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11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i="1" dirty="0">
                <a:solidFill>
                  <a:srgbClr val="FFFFFF"/>
                </a:solidFill>
                <a:latin typeface="Verdana"/>
              </a:rPr>
              <a:t>Food </a:t>
            </a:r>
            <a:r>
              <a:rPr lang="fr-BE" sz="700" i="1" dirty="0" err="1">
                <a:solidFill>
                  <a:srgbClr val="FFFFFF"/>
                </a:solidFill>
                <a:latin typeface="Verdana"/>
              </a:rPr>
              <a:t>safety</a:t>
            </a:r>
            <a:endParaRPr lang="fr-BE" sz="450" i="1" dirty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b="1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872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484784"/>
            <a:ext cx="8229600" cy="936625"/>
          </a:xfrm>
        </p:spPr>
        <p:txBody>
          <a:bodyPr/>
          <a:lstStyle>
            <a:lvl1pPr algn="ctr"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7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i="1" dirty="0">
                <a:solidFill>
                  <a:srgbClr val="FFFFFF"/>
                </a:solidFill>
                <a:latin typeface="Verdana"/>
              </a:rPr>
              <a:t>Food </a:t>
            </a:r>
            <a:r>
              <a:rPr lang="fr-BE" sz="700" i="1" dirty="0" err="1">
                <a:solidFill>
                  <a:srgbClr val="FFFFFF"/>
                </a:solidFill>
                <a:latin typeface="Verdana"/>
              </a:rPr>
              <a:t>safety</a:t>
            </a:r>
            <a:endParaRPr lang="fr-BE" sz="450" i="1" dirty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b="1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872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7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i="1" dirty="0">
                <a:solidFill>
                  <a:srgbClr val="FFFFFF"/>
                </a:solidFill>
                <a:latin typeface="Verdana"/>
              </a:rPr>
              <a:t>Food </a:t>
            </a:r>
            <a:r>
              <a:rPr lang="fr-BE" sz="700" i="1" dirty="0" err="1">
                <a:solidFill>
                  <a:srgbClr val="FFFFFF"/>
                </a:solidFill>
                <a:latin typeface="Verdana"/>
              </a:rPr>
              <a:t>safety</a:t>
            </a:r>
            <a:endParaRPr lang="fr-BE" sz="450" i="1" dirty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b="1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b="1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-108520" y="1700808"/>
            <a:ext cx="91440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3900" b="1" spc="-300" dirty="0">
                <a:solidFill>
                  <a:srgbClr val="FDE7D7"/>
                </a:solidFill>
              </a:rPr>
              <a:t>BTSF</a:t>
            </a:r>
            <a:endParaRPr lang="en-GB" sz="23900" b="1" spc="-300" dirty="0" err="1">
              <a:solidFill>
                <a:srgbClr val="FDE7D7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1628775"/>
            <a:ext cx="8640762" cy="4392613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  <a:lvl2pPr marL="457200" indent="0" algn="l">
              <a:buNone/>
              <a:defRPr>
                <a:latin typeface="+mj-lt"/>
              </a:defRPr>
            </a:lvl2pPr>
            <a:lvl3pPr marL="914400" indent="0" algn="l">
              <a:buFont typeface="Arial" panose="020B0604020202020204" pitchFamily="34" charset="0"/>
              <a:buNone/>
              <a:defRPr>
                <a:latin typeface="+mj-lt"/>
              </a:defRPr>
            </a:lvl3pPr>
            <a:lvl4pPr marL="1371600" indent="0" algn="l">
              <a:buNone/>
              <a:defRPr>
                <a:latin typeface="+mj-lt"/>
              </a:defRPr>
            </a:lvl4pPr>
            <a:lvl5pPr marL="1828800" indent="0" algn="l">
              <a:buNone/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add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2748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Et dolor fragum</a:t>
            </a:r>
            <a:endParaRPr lang="en-GB" smtClean="0"/>
          </a:p>
          <a:p>
            <a:pPr lvl="1"/>
            <a:r>
              <a:rPr lang="en-GB" smtClean="0"/>
              <a:t>Et dolor fragum</a:t>
            </a:r>
          </a:p>
          <a:p>
            <a:pPr lvl="2"/>
            <a:r>
              <a:rPr lang="en-GB" smtClean="0"/>
              <a:t>- Et dolor fragum</a:t>
            </a:r>
          </a:p>
        </p:txBody>
      </p:sp>
    </p:spTree>
    <p:extLst>
      <p:ext uri="{BB962C8B-B14F-4D97-AF65-F5344CB8AC3E}">
        <p14:creationId xmlns:p14="http://schemas.microsoft.com/office/powerpoint/2010/main" val="759541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950" y="1412875"/>
            <a:ext cx="8207375" cy="2232025"/>
          </a:xfrm>
        </p:spPr>
        <p:txBody>
          <a:bodyPr/>
          <a:lstStyle/>
          <a:p>
            <a:pPr algn="r">
              <a:defRPr/>
            </a:pPr>
            <a:r>
              <a:rPr lang="fr-BE" sz="3600" dirty="0" smtClean="0">
                <a:solidFill>
                  <a:srgbClr val="F47B22"/>
                </a:solidFill>
              </a:rPr>
              <a:t>B</a:t>
            </a:r>
            <a:r>
              <a:rPr lang="fr-BE" sz="3600" dirty="0" smtClean="0">
                <a:solidFill>
                  <a:srgbClr val="92D050"/>
                </a:solidFill>
              </a:rPr>
              <a:t>etter</a:t>
            </a:r>
            <a:r>
              <a:rPr lang="fr-BE" sz="3600" dirty="0" smtClean="0"/>
              <a:t> </a:t>
            </a:r>
            <a:r>
              <a:rPr lang="fr-BE" sz="3600" dirty="0" smtClean="0">
                <a:solidFill>
                  <a:srgbClr val="F47B22"/>
                </a:solidFill>
              </a:rPr>
              <a:t>T</a:t>
            </a:r>
            <a:r>
              <a:rPr lang="fr-BE" sz="3600" dirty="0" smtClean="0">
                <a:solidFill>
                  <a:srgbClr val="92D050"/>
                </a:solidFill>
              </a:rPr>
              <a:t>raining</a:t>
            </a:r>
            <a:r>
              <a:rPr lang="fr-BE" sz="3600" dirty="0" smtClean="0"/>
              <a:t> </a:t>
            </a:r>
            <a:r>
              <a:rPr lang="fr-BE" sz="3600" dirty="0" smtClean="0">
                <a:solidFill>
                  <a:srgbClr val="92D050"/>
                </a:solidFill>
              </a:rPr>
              <a:t>for</a:t>
            </a:r>
            <a:r>
              <a:rPr lang="fr-BE" sz="3600" dirty="0" smtClean="0"/>
              <a:t> </a:t>
            </a:r>
            <a:r>
              <a:rPr lang="fr-BE" sz="3600" dirty="0" smtClean="0">
                <a:solidFill>
                  <a:srgbClr val="F47B22"/>
                </a:solidFill>
              </a:rPr>
              <a:t>S</a:t>
            </a:r>
            <a:r>
              <a:rPr lang="fr-BE" sz="3600" dirty="0" smtClean="0">
                <a:solidFill>
                  <a:srgbClr val="92D050"/>
                </a:solidFill>
              </a:rPr>
              <a:t>afer</a:t>
            </a:r>
            <a:r>
              <a:rPr lang="fr-BE" sz="3600" dirty="0" smtClean="0"/>
              <a:t> </a:t>
            </a:r>
            <a:r>
              <a:rPr lang="fr-BE" sz="3600" dirty="0" smtClean="0">
                <a:solidFill>
                  <a:srgbClr val="F47B22"/>
                </a:solidFill>
              </a:rPr>
              <a:t>F</a:t>
            </a:r>
            <a:r>
              <a:rPr lang="fr-BE" sz="3600" dirty="0" smtClean="0">
                <a:solidFill>
                  <a:srgbClr val="92D050"/>
                </a:solidFill>
              </a:rPr>
              <a:t>ood</a:t>
            </a:r>
            <a:r>
              <a:rPr lang="fr-BE" sz="3600" dirty="0" smtClean="0"/>
              <a:t/>
            </a:r>
            <a:br>
              <a:rPr lang="fr-BE" sz="3600" dirty="0" smtClean="0"/>
            </a:br>
            <a:endParaRPr lang="en-GB" b="0" i="1" dirty="0"/>
          </a:p>
        </p:txBody>
      </p:sp>
      <p:sp>
        <p:nvSpPr>
          <p:cNvPr id="15363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179388" y="4221163"/>
            <a:ext cx="4321175" cy="720725"/>
          </a:xfrm>
        </p:spPr>
        <p:txBody>
          <a:bodyPr/>
          <a:lstStyle/>
          <a:p>
            <a:r>
              <a:rPr lang="en-US" altLang="en-US" i="1" dirty="0" smtClean="0">
                <a:solidFill>
                  <a:srgbClr val="0F5494"/>
                </a:solidFill>
              </a:rPr>
              <a:t>BTSF Info day 201</a:t>
            </a:r>
            <a:r>
              <a:rPr lang="en-US" altLang="en-US" i="1" dirty="0">
                <a:solidFill>
                  <a:srgbClr val="0F5494"/>
                </a:solidFill>
              </a:rPr>
              <a:t>9</a:t>
            </a:r>
            <a:endParaRPr lang="en-US" altLang="en-US" i="1" dirty="0" smtClean="0">
              <a:solidFill>
                <a:srgbClr val="0F5494"/>
              </a:solidFill>
            </a:endParaRPr>
          </a:p>
        </p:txBody>
      </p:sp>
      <p:sp>
        <p:nvSpPr>
          <p:cNvPr id="15364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716463" y="2565400"/>
            <a:ext cx="3979862" cy="1657350"/>
          </a:xfrm>
        </p:spPr>
        <p:txBody>
          <a:bodyPr/>
          <a:lstStyle/>
          <a:p>
            <a:r>
              <a:rPr lang="fr-BE" altLang="en-US" dirty="0" smtClean="0"/>
              <a:t>BTSF</a:t>
            </a:r>
            <a:endParaRPr lang="en-GB" altLang="en-US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395288" y="4941888"/>
            <a:ext cx="3960812" cy="1223962"/>
          </a:xfrm>
        </p:spPr>
        <p:txBody>
          <a:bodyPr/>
          <a:lstStyle/>
          <a:p>
            <a:pPr algn="r">
              <a:defRPr/>
            </a:pPr>
            <a:r>
              <a:rPr lang="en-GB" sz="1200" b="1" dirty="0" smtClean="0"/>
              <a:t>Luxembourg,  11 September  2019</a:t>
            </a:r>
            <a:endParaRPr lang="sl-SI" sz="1200" b="1" dirty="0" smtClean="0"/>
          </a:p>
          <a:p>
            <a:pPr algn="r">
              <a:defRPr/>
            </a:pPr>
            <a:r>
              <a:rPr lang="en-GB" sz="1200" b="1" dirty="0" smtClean="0"/>
              <a:t> </a:t>
            </a:r>
          </a:p>
          <a:p>
            <a:pPr algn="r">
              <a:defRPr/>
            </a:pPr>
            <a:r>
              <a:rPr lang="en-GB" sz="1200" b="1" dirty="0" smtClean="0"/>
              <a:t>Donata MERONI, CHAFEA, Head of  Health and Food Safety Unit </a:t>
            </a:r>
          </a:p>
          <a:p>
            <a:pPr algn="r">
              <a:defRPr/>
            </a:pPr>
            <a:endParaRPr lang="fr-BE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83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96752"/>
            <a:ext cx="7772400" cy="720080"/>
          </a:xfrm>
        </p:spPr>
        <p:txBody>
          <a:bodyPr/>
          <a:lstStyle/>
          <a:p>
            <a:pPr marL="342900" indent="-342900">
              <a:defRPr/>
            </a:pPr>
            <a:r>
              <a:rPr lang="en-GB" dirty="0">
                <a:solidFill>
                  <a:srgbClr val="FF6600"/>
                </a:solidFill>
                <a:latin typeface="Calibri"/>
                <a:ea typeface="MS PGothic" pitchFamily="34" charset="-128"/>
                <a:cs typeface="Calibri"/>
              </a:rPr>
              <a:t>B</a:t>
            </a:r>
            <a:r>
              <a:rPr lang="en-GB" dirty="0">
                <a:solidFill>
                  <a:srgbClr val="7FDE39"/>
                </a:solidFill>
                <a:latin typeface="Calibri"/>
                <a:ea typeface="MS PGothic" pitchFamily="34" charset="-128"/>
                <a:cs typeface="Calibri"/>
              </a:rPr>
              <a:t>T</a:t>
            </a:r>
            <a:r>
              <a:rPr lang="en-GB" dirty="0">
                <a:solidFill>
                  <a:srgbClr val="FF6600"/>
                </a:solidFill>
                <a:latin typeface="Calibri"/>
                <a:ea typeface="MS PGothic" pitchFamily="34" charset="-128"/>
                <a:cs typeface="Calibri"/>
              </a:rPr>
              <a:t>S</a:t>
            </a:r>
            <a:r>
              <a:rPr lang="en-GB" dirty="0">
                <a:solidFill>
                  <a:srgbClr val="7FDE39"/>
                </a:solidFill>
                <a:latin typeface="Calibri"/>
                <a:ea typeface="MS PGothic" pitchFamily="34" charset="-128"/>
                <a:cs typeface="Calibri"/>
              </a:rPr>
              <a:t>F team within </a:t>
            </a:r>
            <a:r>
              <a:rPr lang="en-GB" dirty="0">
                <a:solidFill>
                  <a:srgbClr val="FF6600"/>
                </a:solidFill>
                <a:latin typeface="Calibri"/>
                <a:ea typeface="MS PGothic" pitchFamily="34" charset="-128"/>
                <a:cs typeface="Calibri"/>
              </a:rPr>
              <a:t>Chafea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301208"/>
            <a:ext cx="7772400" cy="1169174"/>
          </a:xfrm>
        </p:spPr>
        <p:txBody>
          <a:bodyPr/>
          <a:lstStyle/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  <a:defRPr/>
            </a:pPr>
            <a:r>
              <a:rPr lang="en-GB" sz="2000" b="1" dirty="0">
                <a:solidFill>
                  <a:srgbClr val="0F5494"/>
                </a:solidFill>
                <a:latin typeface="Calibri"/>
                <a:ea typeface="MS PGothic" pitchFamily="34" charset="-128"/>
                <a:cs typeface="Calibri"/>
              </a:rPr>
              <a:t>Small but motivated and efficient team</a:t>
            </a:r>
            <a:r>
              <a:rPr lang="sl-SI" sz="2000" b="1" dirty="0">
                <a:solidFill>
                  <a:srgbClr val="0F5494"/>
                </a:solidFill>
                <a:latin typeface="Calibri"/>
                <a:ea typeface="MS PGothic" pitchFamily="34" charset="-128"/>
                <a:cs typeface="Calibri"/>
              </a:rPr>
              <a:t> </a:t>
            </a:r>
            <a:endParaRPr lang="en-GB" sz="2000" b="1" dirty="0">
              <a:solidFill>
                <a:srgbClr val="0F5494"/>
              </a:solidFill>
              <a:latin typeface="Calibri"/>
              <a:ea typeface="MS PGothic" pitchFamily="34" charset="-128"/>
              <a:cs typeface="Calibri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  <a:defRPr/>
            </a:pPr>
            <a:r>
              <a:rPr lang="en-GB" sz="2000" b="1" dirty="0">
                <a:solidFill>
                  <a:srgbClr val="0F5494"/>
                </a:solidFill>
                <a:latin typeface="Calibri"/>
                <a:ea typeface="MS PGothic" pitchFamily="34" charset="-128"/>
              </a:rPr>
              <a:t>Liaising with </a:t>
            </a:r>
            <a:r>
              <a:rPr lang="en-GB" sz="2000" b="1" dirty="0" smtClean="0">
                <a:solidFill>
                  <a:srgbClr val="0F5494"/>
                </a:solidFill>
                <a:latin typeface="Calibri"/>
                <a:ea typeface="MS PGothic" pitchFamily="34" charset="-128"/>
              </a:rPr>
              <a:t>DG SANTE </a:t>
            </a:r>
            <a:r>
              <a:rPr lang="en-GB" sz="2000" b="1" dirty="0">
                <a:solidFill>
                  <a:srgbClr val="0F5494"/>
                </a:solidFill>
                <a:latin typeface="Calibri"/>
                <a:ea typeface="MS PGothic" pitchFamily="34" charset="-128"/>
              </a:rPr>
              <a:t>Food Safety</a:t>
            </a: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  <a:defRPr/>
            </a:pPr>
            <a:r>
              <a:rPr lang="it-IT" sz="2000" b="1" dirty="0" err="1">
                <a:solidFill>
                  <a:srgbClr val="0F5494"/>
                </a:solidFill>
                <a:latin typeface="Calibri"/>
                <a:ea typeface="MS PGothic" pitchFamily="34" charset="-128"/>
              </a:rPr>
              <a:t>Implementing</a:t>
            </a:r>
            <a:r>
              <a:rPr lang="it-IT" sz="2000" b="1" dirty="0">
                <a:solidFill>
                  <a:srgbClr val="0F5494"/>
                </a:solidFill>
                <a:latin typeface="Calibri"/>
                <a:ea typeface="MS PGothic" pitchFamily="34" charset="-128"/>
              </a:rPr>
              <a:t> the </a:t>
            </a:r>
            <a:r>
              <a:rPr lang="it-IT" sz="2000" b="1" dirty="0" err="1">
                <a:solidFill>
                  <a:srgbClr val="0F5494"/>
                </a:solidFill>
                <a:latin typeface="Calibri"/>
                <a:ea typeface="MS PGothic" pitchFamily="34" charset="-128"/>
              </a:rPr>
              <a:t>annual</a:t>
            </a:r>
            <a:r>
              <a:rPr lang="it-IT" sz="2000" b="1" dirty="0">
                <a:solidFill>
                  <a:srgbClr val="0F5494"/>
                </a:solidFill>
                <a:latin typeface="Calibri"/>
                <a:ea typeface="MS PGothic" pitchFamily="34" charset="-128"/>
              </a:rPr>
              <a:t> work </a:t>
            </a:r>
            <a:r>
              <a:rPr lang="it-IT" sz="2000" b="1" dirty="0" err="1">
                <a:solidFill>
                  <a:srgbClr val="0F5494"/>
                </a:solidFill>
                <a:latin typeface="Calibri"/>
                <a:ea typeface="MS PGothic" pitchFamily="34" charset="-128"/>
              </a:rPr>
              <a:t>plan</a:t>
            </a:r>
            <a:endParaRPr lang="en-GB" sz="2000" b="1" dirty="0">
              <a:solidFill>
                <a:srgbClr val="0F549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33261-F426-4E3C-B2AF-F6E5B7E61F25}" type="slidenum">
              <a:rPr lang="en-GB" b="1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GB" b="1">
              <a:solidFill>
                <a:srgbClr val="FFFFFF"/>
              </a:solidFill>
            </a:endParaRPr>
          </a:p>
        </p:txBody>
      </p:sp>
      <p:pic>
        <p:nvPicPr>
          <p:cNvPr id="5" name="Picture 4" descr="C:\Users\merondo\Desktop\btsf-team[1]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5" y="1844824"/>
            <a:ext cx="5602059" cy="3312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527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1412776"/>
            <a:ext cx="8928992" cy="4968552"/>
          </a:xfrm>
        </p:spPr>
        <p:txBody>
          <a:bodyPr/>
          <a:lstStyle/>
          <a:p>
            <a:pPr marL="0" indent="0"/>
            <a:r>
              <a:rPr lang="en-GB" sz="2400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GB" sz="2400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4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GB" sz="24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1412776"/>
            <a:ext cx="842493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rgbClr val="92D050"/>
                </a:solidFill>
                <a:latin typeface="Calibri" panose="020F0502020204030204" pitchFamily="34" charset="0"/>
              </a:rPr>
              <a:t>What  is the role of </a:t>
            </a:r>
            <a:r>
              <a:rPr lang="en-GB" sz="2800" b="1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Chafea</a:t>
            </a:r>
            <a:r>
              <a:rPr lang="en-GB" sz="2800" b="1" dirty="0" smtClean="0">
                <a:solidFill>
                  <a:srgbClr val="92D050"/>
                </a:solidFill>
                <a:latin typeface="Calibri" panose="020F0502020204030204" pitchFamily="34" charset="0"/>
              </a:rPr>
              <a:t>?</a:t>
            </a:r>
          </a:p>
          <a:p>
            <a:endParaRPr lang="sl-SI" sz="2400" b="1" dirty="0" smtClean="0">
              <a:solidFill>
                <a:srgbClr val="3166CF"/>
              </a:solidFill>
              <a:latin typeface="Calibri" panose="020F0502020204030204" pitchFamily="34" charset="0"/>
            </a:endParaRPr>
          </a:p>
          <a:p>
            <a:r>
              <a:rPr lang="en-GB" sz="2400" b="1" dirty="0">
                <a:latin typeface="Calibri" panose="020F0502020204030204" pitchFamily="34" charset="0"/>
              </a:rPr>
              <a:t>The </a:t>
            </a:r>
            <a:r>
              <a:rPr lang="en-GB" sz="2400" b="1" dirty="0" smtClean="0">
                <a:latin typeface="Calibri" panose="020F0502020204030204" pitchFamily="34" charset="0"/>
              </a:rPr>
              <a:t>Agency is entrusted by the Commission to execute the implementation of:</a:t>
            </a:r>
            <a:endParaRPr lang="sl-SI" sz="2400" b="1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Calibri" panose="020F0502020204030204" pitchFamily="34" charset="0"/>
              </a:rPr>
              <a:t>the Consumer Programme 2014-2020;</a:t>
            </a:r>
            <a:endParaRPr lang="sl-SI" sz="2400" b="1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Calibri" panose="020F0502020204030204" pitchFamily="34" charset="0"/>
              </a:rPr>
              <a:t>the Public Health Programme 2014-2020;</a:t>
            </a:r>
            <a:endParaRPr lang="sl-SI" sz="2400" b="1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Calibri" panose="020F0502020204030204" pitchFamily="34" charset="0"/>
              </a:rPr>
              <a:t>the food safety training measures covered by Directive 2000/29/EC and Regulation (EC) No 882/2004, better known as </a:t>
            </a:r>
            <a:r>
              <a:rPr lang="en-GB" sz="2400" b="1" dirty="0" smtClean="0">
                <a:solidFill>
                  <a:srgbClr val="FF6600"/>
                </a:solidFill>
                <a:latin typeface="Calibri" panose="020F0502020204030204" pitchFamily="34" charset="0"/>
              </a:rPr>
              <a:t>Better</a:t>
            </a:r>
            <a:r>
              <a:rPr lang="en-GB" sz="2400" b="1" dirty="0" smtClean="0">
                <a:latin typeface="Calibri" panose="020F0502020204030204" pitchFamily="34" charset="0"/>
              </a:rPr>
              <a:t> </a:t>
            </a:r>
            <a:r>
              <a:rPr lang="en-GB" sz="2400" b="1" dirty="0" smtClean="0">
                <a:solidFill>
                  <a:srgbClr val="92D050"/>
                </a:solidFill>
                <a:latin typeface="Calibri" panose="020F0502020204030204" pitchFamily="34" charset="0"/>
              </a:rPr>
              <a:t>Training for </a:t>
            </a:r>
            <a:r>
              <a:rPr lang="en-GB" sz="2400" b="1" dirty="0" smtClean="0">
                <a:solidFill>
                  <a:srgbClr val="FF6600"/>
                </a:solidFill>
                <a:latin typeface="Calibri" panose="020F0502020204030204" pitchFamily="34" charset="0"/>
              </a:rPr>
              <a:t>Safer</a:t>
            </a:r>
            <a:r>
              <a:rPr lang="en-GB" sz="2400" b="1" dirty="0" smtClean="0">
                <a:latin typeface="Calibri" panose="020F0502020204030204" pitchFamily="34" charset="0"/>
              </a:rPr>
              <a:t> </a:t>
            </a:r>
            <a:r>
              <a:rPr lang="en-GB" sz="2400" b="1" dirty="0" smtClean="0">
                <a:solidFill>
                  <a:srgbClr val="92D050"/>
                </a:solidFill>
                <a:latin typeface="Calibri" panose="020F0502020204030204" pitchFamily="34" charset="0"/>
              </a:rPr>
              <a:t>Food </a:t>
            </a:r>
            <a:r>
              <a:rPr lang="en-GB" sz="2400" b="1" dirty="0" smtClean="0">
                <a:latin typeface="Calibri" panose="020F0502020204030204" pitchFamily="34" charset="0"/>
              </a:rPr>
              <a:t>(</a:t>
            </a:r>
            <a:r>
              <a:rPr lang="sl-SI" sz="2400" b="1" dirty="0" smtClean="0">
                <a:solidFill>
                  <a:srgbClr val="FF6600"/>
                </a:solidFill>
                <a:latin typeface="Calibri" panose="020F0502020204030204" pitchFamily="34" charset="0"/>
              </a:rPr>
              <a:t>B</a:t>
            </a:r>
            <a:r>
              <a:rPr lang="sl-SI" sz="2400" b="1" dirty="0" smtClean="0">
                <a:solidFill>
                  <a:srgbClr val="92D050"/>
                </a:solidFill>
                <a:latin typeface="Calibri" panose="020F0502020204030204" pitchFamily="34" charset="0"/>
              </a:rPr>
              <a:t>T</a:t>
            </a:r>
            <a:r>
              <a:rPr lang="sl-SI" sz="2400" b="1" dirty="0" smtClean="0">
                <a:solidFill>
                  <a:srgbClr val="FF6600"/>
                </a:solidFill>
                <a:latin typeface="Calibri" panose="020F0502020204030204" pitchFamily="34" charset="0"/>
              </a:rPr>
              <a:t>S</a:t>
            </a:r>
            <a:r>
              <a:rPr lang="sl-SI" sz="2400" b="1" dirty="0" smtClean="0">
                <a:solidFill>
                  <a:srgbClr val="92D050"/>
                </a:solidFill>
                <a:latin typeface="Calibri" panose="020F0502020204030204" pitchFamily="34" charset="0"/>
              </a:rPr>
              <a:t>F</a:t>
            </a:r>
            <a:r>
              <a:rPr lang="en-GB" sz="2400" b="1" dirty="0" smtClean="0">
                <a:latin typeface="Calibri" panose="020F0502020204030204" pitchFamily="34" charset="0"/>
              </a:rPr>
              <a:t>) initiative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Calibri" panose="020F0502020204030204" pitchFamily="34" charset="0"/>
              </a:rPr>
              <a:t>the Promotion </a:t>
            </a:r>
            <a:r>
              <a:rPr lang="en-GB" sz="2400" b="1" dirty="0">
                <a:latin typeface="Calibri" panose="020F0502020204030204" pitchFamily="34" charset="0"/>
              </a:rPr>
              <a:t>of Agricultural products</a:t>
            </a:r>
            <a:endParaRPr lang="en-GB" sz="2400" b="1" dirty="0" smtClean="0">
              <a:latin typeface="Calibri" panose="020F0502020204030204" pitchFamily="34" charset="0"/>
            </a:endParaRPr>
          </a:p>
          <a:p>
            <a:r>
              <a:rPr lang="en-GB" dirty="0" smtClean="0"/>
              <a:t>  </a:t>
            </a:r>
          </a:p>
          <a:p>
            <a:endParaRPr lang="en-GB" dirty="0" smtClean="0"/>
          </a:p>
          <a:p>
            <a:r>
              <a:rPr lang="en-GB" dirty="0" smtClean="0"/>
              <a:t>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01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1412776"/>
            <a:ext cx="8928992" cy="4968552"/>
          </a:xfrm>
        </p:spPr>
        <p:txBody>
          <a:bodyPr/>
          <a:lstStyle/>
          <a:p>
            <a:pPr marL="0" indent="0"/>
            <a:r>
              <a:rPr lang="en-GB" sz="2400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GB" sz="2400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4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GB" sz="24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1340769"/>
            <a:ext cx="77768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rgbClr val="92D050"/>
                </a:solidFill>
                <a:latin typeface="Calibri" panose="020F0502020204030204" pitchFamily="34" charset="0"/>
              </a:rPr>
              <a:t>How </a:t>
            </a:r>
            <a:r>
              <a:rPr lang="en-GB" sz="2800" b="1" dirty="0" smtClean="0">
                <a:solidFill>
                  <a:srgbClr val="FF6600"/>
                </a:solidFill>
                <a:latin typeface="Calibri" panose="020F0502020204030204" pitchFamily="34" charset="0"/>
              </a:rPr>
              <a:t>is </a:t>
            </a:r>
            <a:r>
              <a:rPr lang="en-GB" sz="2800" b="1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Chafea</a:t>
            </a:r>
            <a:r>
              <a:rPr lang="en-GB" sz="2800" b="1" dirty="0" smtClean="0">
                <a:solidFill>
                  <a:srgbClr val="92D050"/>
                </a:solidFill>
                <a:latin typeface="Calibri" panose="020F0502020204030204" pitchFamily="34" charset="0"/>
              </a:rPr>
              <a:t> </a:t>
            </a:r>
            <a:r>
              <a:rPr lang="en-GB" sz="2800" b="1" dirty="0" smtClean="0">
                <a:solidFill>
                  <a:srgbClr val="FF6600"/>
                </a:solidFill>
                <a:latin typeface="Calibri" panose="020F0502020204030204" pitchFamily="34" charset="0"/>
              </a:rPr>
              <a:t>doing </a:t>
            </a:r>
            <a:r>
              <a:rPr lang="en-GB" sz="2800" b="1" dirty="0" smtClean="0">
                <a:solidFill>
                  <a:srgbClr val="92D050"/>
                </a:solidFill>
                <a:latin typeface="Calibri" panose="020F0502020204030204" pitchFamily="34" charset="0"/>
              </a:rPr>
              <a:t>this?</a:t>
            </a:r>
            <a:endParaRPr lang="sl-SI" sz="2800" b="1" dirty="0" smtClean="0">
              <a:solidFill>
                <a:srgbClr val="FF6600"/>
              </a:solidFill>
              <a:latin typeface="Calibri" panose="020F0502020204030204" pitchFamily="34" charset="0"/>
            </a:endParaRPr>
          </a:p>
          <a:p>
            <a:endParaRPr lang="en-GB" sz="2800" b="1" dirty="0" smtClean="0">
              <a:solidFill>
                <a:srgbClr val="FF6600"/>
              </a:solidFill>
              <a:latin typeface="Calibri" panose="020F0502020204030204" pitchFamily="34" charset="0"/>
            </a:endParaRPr>
          </a:p>
          <a:p>
            <a:pPr algn="just"/>
            <a:r>
              <a:rPr lang="en-GB" sz="2400" b="1" dirty="0" smtClean="0">
                <a:latin typeface="Calibri" panose="020F0502020204030204" pitchFamily="34" charset="0"/>
              </a:rPr>
              <a:t>- Based </a:t>
            </a:r>
            <a:r>
              <a:rPr lang="en-GB" sz="2400" b="1" dirty="0">
                <a:latin typeface="Calibri" panose="020F0502020204030204" pitchFamily="34" charset="0"/>
              </a:rPr>
              <a:t>on work programmes adopted by the </a:t>
            </a:r>
            <a:r>
              <a:rPr lang="en-GB" sz="2400" b="1" dirty="0" smtClean="0">
                <a:latin typeface="Calibri" panose="020F0502020204030204" pitchFamily="34" charset="0"/>
              </a:rPr>
              <a:t>Commission Chafea manages programme </a:t>
            </a:r>
            <a:r>
              <a:rPr lang="en-GB" sz="2400" b="1" dirty="0">
                <a:latin typeface="Calibri" panose="020F0502020204030204" pitchFamily="34" charset="0"/>
              </a:rPr>
              <a:t>implementation and </a:t>
            </a:r>
            <a:r>
              <a:rPr lang="en-GB" sz="2400" b="1" dirty="0" smtClean="0">
                <a:latin typeface="Calibri" panose="020F0502020204030204" pitchFamily="34" charset="0"/>
              </a:rPr>
              <a:t>phases </a:t>
            </a:r>
            <a:r>
              <a:rPr lang="en-GB" sz="2400" b="1" dirty="0">
                <a:latin typeface="Calibri" panose="020F0502020204030204" pitchFamily="34" charset="0"/>
              </a:rPr>
              <a:t>in the lifetime of specific </a:t>
            </a:r>
            <a:r>
              <a:rPr lang="en-GB" sz="2400" b="1" dirty="0" smtClean="0">
                <a:latin typeface="Calibri" panose="020F0502020204030204" pitchFamily="34" charset="0"/>
              </a:rPr>
              <a:t>projects; </a:t>
            </a:r>
          </a:p>
          <a:p>
            <a:pPr algn="just"/>
            <a:endParaRPr lang="sl-SI" sz="2400" b="1" dirty="0" smtClean="0">
              <a:latin typeface="Calibri" panose="020F0502020204030204" pitchFamily="34" charset="0"/>
            </a:endParaRPr>
          </a:p>
          <a:p>
            <a:pPr algn="just"/>
            <a:r>
              <a:rPr lang="en-GB" sz="2400" b="1" dirty="0" smtClean="0">
                <a:latin typeface="Calibri" panose="020F0502020204030204" pitchFamily="34" charset="0"/>
              </a:rPr>
              <a:t>-Adopts </a:t>
            </a:r>
            <a:r>
              <a:rPr lang="en-GB" sz="2400" b="1" dirty="0">
                <a:latin typeface="Calibri" panose="020F0502020204030204" pitchFamily="34" charset="0"/>
              </a:rPr>
              <a:t>the instruments of budget execution for revenue and expenditure and </a:t>
            </a:r>
            <a:r>
              <a:rPr lang="en-GB" sz="2400" b="1" dirty="0" smtClean="0">
                <a:latin typeface="Calibri" panose="020F0502020204030204" pitchFamily="34" charset="0"/>
              </a:rPr>
              <a:t>carries </a:t>
            </a:r>
            <a:r>
              <a:rPr lang="en-GB" sz="2400" b="1" dirty="0">
                <a:latin typeface="Calibri" panose="020F0502020204030204" pitchFamily="34" charset="0"/>
              </a:rPr>
              <a:t>out all the operations necessary for the management of the programme; </a:t>
            </a:r>
            <a:endParaRPr lang="en-GB" sz="2400" b="1" dirty="0" smtClean="0">
              <a:latin typeface="Calibri" panose="020F0502020204030204" pitchFamily="34" charset="0"/>
            </a:endParaRPr>
          </a:p>
          <a:p>
            <a:pPr algn="just"/>
            <a:endParaRPr lang="it-IT" sz="2400" b="1" dirty="0">
              <a:latin typeface="Calibri" panose="020F0502020204030204" pitchFamily="34" charset="0"/>
            </a:endParaRPr>
          </a:p>
          <a:p>
            <a:pPr algn="just"/>
            <a:r>
              <a:rPr lang="it-IT" sz="2400" b="1" dirty="0" smtClean="0">
                <a:latin typeface="Calibri" panose="020F0502020204030204" pitchFamily="34" charset="0"/>
              </a:rPr>
              <a:t>- </a:t>
            </a:r>
            <a:r>
              <a:rPr lang="it-IT" sz="2400" b="1" dirty="0" err="1" smtClean="0">
                <a:latin typeface="Calibri" panose="020F0502020204030204" pitchFamily="34" charset="0"/>
              </a:rPr>
              <a:t>Evaluates</a:t>
            </a:r>
            <a:r>
              <a:rPr lang="it-IT" sz="2400" b="1" dirty="0" smtClean="0">
                <a:latin typeface="Calibri" panose="020F0502020204030204" pitchFamily="34" charset="0"/>
              </a:rPr>
              <a:t> </a:t>
            </a:r>
            <a:r>
              <a:rPr lang="it-IT" sz="2400" b="1" dirty="0" err="1" smtClean="0">
                <a:latin typeface="Calibri" panose="020F0502020204030204" pitchFamily="34" charset="0"/>
              </a:rPr>
              <a:t>projects</a:t>
            </a:r>
            <a:r>
              <a:rPr lang="it-IT" sz="2400" b="1" dirty="0" smtClean="0">
                <a:latin typeface="Calibri" panose="020F0502020204030204" pitchFamily="34" charset="0"/>
              </a:rPr>
              <a:t> and </a:t>
            </a:r>
            <a:r>
              <a:rPr lang="it-IT" sz="2400" b="1" dirty="0" err="1" smtClean="0">
                <a:latin typeface="Calibri" panose="020F0502020204030204" pitchFamily="34" charset="0"/>
              </a:rPr>
              <a:t>provide</a:t>
            </a:r>
            <a:r>
              <a:rPr lang="it-IT" sz="2400" b="1" dirty="0" smtClean="0">
                <a:latin typeface="Calibri" panose="020F0502020204030204" pitchFamily="34" charset="0"/>
              </a:rPr>
              <a:t> feed-back to SANTE </a:t>
            </a:r>
            <a:r>
              <a:rPr lang="it-IT" sz="2400" b="1" dirty="0" err="1" smtClean="0">
                <a:latin typeface="Calibri" panose="020F0502020204030204" pitchFamily="34" charset="0"/>
              </a:rPr>
              <a:t>thus</a:t>
            </a:r>
            <a:r>
              <a:rPr lang="it-IT" sz="2400" b="1" dirty="0" smtClean="0">
                <a:latin typeface="Calibri" panose="020F0502020204030204" pitchFamily="34" charset="0"/>
              </a:rPr>
              <a:t> </a:t>
            </a:r>
            <a:r>
              <a:rPr lang="it-IT" sz="2400" b="1" dirty="0" err="1" smtClean="0">
                <a:latin typeface="Calibri" panose="020F0502020204030204" pitchFamily="34" charset="0"/>
              </a:rPr>
              <a:t>contibuting</a:t>
            </a:r>
            <a:r>
              <a:rPr lang="it-IT" sz="2400" b="1" dirty="0" smtClean="0">
                <a:latin typeface="Calibri" panose="020F0502020204030204" pitchFamily="34" charset="0"/>
              </a:rPr>
              <a:t> to </a:t>
            </a:r>
            <a:r>
              <a:rPr lang="it-IT" sz="2400" b="1" dirty="0" err="1" smtClean="0">
                <a:latin typeface="Calibri" panose="020F0502020204030204" pitchFamily="34" charset="0"/>
              </a:rPr>
              <a:t>improve</a:t>
            </a:r>
            <a:r>
              <a:rPr lang="it-IT" sz="2400" b="1" dirty="0" smtClean="0">
                <a:latin typeface="Calibri" panose="020F0502020204030204" pitchFamily="34" charset="0"/>
              </a:rPr>
              <a:t> policy </a:t>
            </a:r>
            <a:r>
              <a:rPr lang="it-IT" sz="2400" b="1" dirty="0" err="1" smtClean="0">
                <a:latin typeface="Calibri" panose="020F0502020204030204" pitchFamily="34" charset="0"/>
              </a:rPr>
              <a:t>making</a:t>
            </a:r>
            <a:r>
              <a:rPr lang="it-IT" sz="2400" b="1" dirty="0" smtClean="0">
                <a:latin typeface="Calibri" panose="020F0502020204030204" pitchFamily="34" charset="0"/>
              </a:rPr>
              <a:t> </a:t>
            </a:r>
            <a:r>
              <a:rPr lang="en-GB" dirty="0" smtClean="0"/>
              <a:t>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993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44825"/>
            <a:ext cx="7772400" cy="936104"/>
          </a:xfrm>
        </p:spPr>
        <p:txBody>
          <a:bodyPr/>
          <a:lstStyle/>
          <a:p>
            <a:r>
              <a:rPr lang="it-IT" dirty="0" smtClean="0"/>
              <a:t>Chafea BTSF team </a:t>
            </a:r>
            <a:br>
              <a:rPr lang="it-IT" dirty="0" smtClean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2780928"/>
            <a:ext cx="4752528" cy="3024336"/>
          </a:xfrm>
        </p:spPr>
        <p:txBody>
          <a:bodyPr/>
          <a:lstStyle/>
          <a:p>
            <a:pPr marL="342900" indent="-342900" algn="l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it-IT" sz="2400" b="1" kern="1200" dirty="0" err="1">
                <a:solidFill>
                  <a:srgbClr val="0F5494"/>
                </a:solidFill>
                <a:latin typeface="Calibri" panose="020F0502020204030204" pitchFamily="34" charset="0"/>
              </a:rPr>
              <a:t>Prepares</a:t>
            </a:r>
            <a:r>
              <a:rPr lang="it-IT" sz="2400" b="1" kern="1200" dirty="0">
                <a:solidFill>
                  <a:srgbClr val="0F5494"/>
                </a:solidFill>
                <a:latin typeface="Calibri" panose="020F0502020204030204" pitchFamily="34" charset="0"/>
              </a:rPr>
              <a:t> and </a:t>
            </a:r>
            <a:r>
              <a:rPr lang="it-IT" sz="2400" b="1" kern="1200" dirty="0" err="1">
                <a:solidFill>
                  <a:srgbClr val="0F5494"/>
                </a:solidFill>
                <a:latin typeface="Calibri" panose="020F0502020204030204" pitchFamily="34" charset="0"/>
              </a:rPr>
              <a:t>launches</a:t>
            </a:r>
            <a:r>
              <a:rPr lang="it-IT" sz="2400" b="1" kern="1200" dirty="0">
                <a:solidFill>
                  <a:srgbClr val="0F5494"/>
                </a:solidFill>
                <a:latin typeface="Calibri" panose="020F0502020204030204" pitchFamily="34" charset="0"/>
              </a:rPr>
              <a:t> </a:t>
            </a:r>
            <a:r>
              <a:rPr lang="it-IT" sz="2400" b="1" kern="1200" dirty="0" err="1">
                <a:solidFill>
                  <a:srgbClr val="0F5494"/>
                </a:solidFill>
                <a:latin typeface="Calibri" panose="020F0502020204030204" pitchFamily="34" charset="0"/>
              </a:rPr>
              <a:t>calls</a:t>
            </a:r>
            <a:r>
              <a:rPr lang="it-IT" sz="2400" b="1" kern="1200" dirty="0">
                <a:solidFill>
                  <a:srgbClr val="0F5494"/>
                </a:solidFill>
                <a:latin typeface="Calibri" panose="020F0502020204030204" pitchFamily="34" charset="0"/>
              </a:rPr>
              <a:t> for tender for service </a:t>
            </a:r>
            <a:r>
              <a:rPr lang="it-IT" sz="2400" b="1" kern="1200" dirty="0" err="1">
                <a:solidFill>
                  <a:srgbClr val="0F5494"/>
                </a:solidFill>
                <a:latin typeface="Calibri" panose="020F0502020204030204" pitchFamily="34" charset="0"/>
              </a:rPr>
              <a:t>provision</a:t>
            </a:r>
            <a:endParaRPr lang="it-IT" sz="2400" b="1" kern="1200" dirty="0">
              <a:solidFill>
                <a:srgbClr val="0F5494"/>
              </a:solidFill>
              <a:latin typeface="Calibri" panose="020F0502020204030204" pitchFamily="34" charset="0"/>
            </a:endParaRPr>
          </a:p>
          <a:p>
            <a:pPr marL="342900" indent="-342900" algn="l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it-IT" sz="2400" b="1" kern="1200" dirty="0" err="1">
                <a:solidFill>
                  <a:srgbClr val="0F5494"/>
                </a:solidFill>
                <a:latin typeface="Calibri" panose="020F0502020204030204" pitchFamily="34" charset="0"/>
              </a:rPr>
              <a:t>Evaluates</a:t>
            </a:r>
            <a:r>
              <a:rPr lang="it-IT" sz="2400" b="1" kern="1200" dirty="0">
                <a:solidFill>
                  <a:srgbClr val="0F5494"/>
                </a:solidFill>
                <a:latin typeface="Calibri" panose="020F0502020204030204" pitchFamily="34" charset="0"/>
              </a:rPr>
              <a:t> </a:t>
            </a:r>
            <a:r>
              <a:rPr lang="it-IT" sz="2400" b="1" kern="1200" dirty="0" err="1">
                <a:solidFill>
                  <a:srgbClr val="0F5494"/>
                </a:solidFill>
                <a:latin typeface="Calibri" panose="020F0502020204030204" pitchFamily="34" charset="0"/>
              </a:rPr>
              <a:t>offers</a:t>
            </a:r>
            <a:r>
              <a:rPr lang="it-IT" sz="2400" b="1" kern="1200" dirty="0">
                <a:solidFill>
                  <a:srgbClr val="0F5494"/>
                </a:solidFill>
                <a:latin typeface="Calibri" panose="020F0502020204030204" pitchFamily="34" charset="0"/>
              </a:rPr>
              <a:t> and awards </a:t>
            </a:r>
          </a:p>
          <a:p>
            <a:pPr marL="342900" indent="-342900" algn="l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it-IT" sz="2400" b="1" kern="1200" dirty="0" err="1" smtClean="0">
                <a:solidFill>
                  <a:srgbClr val="0F5494"/>
                </a:solidFill>
                <a:latin typeface="Calibri" panose="020F0502020204030204" pitchFamily="34" charset="0"/>
              </a:rPr>
              <a:t>Monitors</a:t>
            </a:r>
            <a:r>
              <a:rPr lang="it-IT" sz="2400" b="1" kern="1200" dirty="0" smtClean="0">
                <a:solidFill>
                  <a:srgbClr val="0F5494"/>
                </a:solidFill>
                <a:latin typeface="Calibri" panose="020F0502020204030204" pitchFamily="34" charset="0"/>
              </a:rPr>
              <a:t> </a:t>
            </a:r>
            <a:r>
              <a:rPr lang="it-IT" sz="2400" b="1" kern="1200" dirty="0" err="1">
                <a:solidFill>
                  <a:srgbClr val="0F5494"/>
                </a:solidFill>
                <a:latin typeface="Calibri" panose="020F0502020204030204" pitchFamily="34" charset="0"/>
              </a:rPr>
              <a:t>projects</a:t>
            </a:r>
            <a:r>
              <a:rPr lang="it-IT" sz="2400" b="1" kern="1200" dirty="0">
                <a:solidFill>
                  <a:srgbClr val="0F5494"/>
                </a:solidFill>
                <a:latin typeface="Calibri" panose="020F0502020204030204" pitchFamily="34" charset="0"/>
              </a:rPr>
              <a:t>' </a:t>
            </a:r>
            <a:r>
              <a:rPr lang="it-IT" sz="2400" b="1" kern="1200" dirty="0" err="1">
                <a:solidFill>
                  <a:srgbClr val="0F5494"/>
                </a:solidFill>
                <a:latin typeface="Calibri" panose="020F0502020204030204" pitchFamily="34" charset="0"/>
              </a:rPr>
              <a:t>implementation</a:t>
            </a:r>
            <a:r>
              <a:rPr lang="it-IT" sz="2400" b="1" kern="1200" dirty="0">
                <a:solidFill>
                  <a:srgbClr val="0F5494"/>
                </a:solidFill>
                <a:latin typeface="Calibri" panose="020F0502020204030204" pitchFamily="34" charset="0"/>
              </a:rPr>
              <a:t> </a:t>
            </a:r>
          </a:p>
          <a:p>
            <a:pPr marL="342900" indent="-342900" algn="l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it-IT" sz="2400" b="1" kern="1200" dirty="0" err="1">
                <a:solidFill>
                  <a:srgbClr val="0F5494"/>
                </a:solidFill>
                <a:latin typeface="Calibri" panose="020F0502020204030204" pitchFamily="34" charset="0"/>
              </a:rPr>
              <a:t>Contracts</a:t>
            </a:r>
            <a:r>
              <a:rPr lang="it-IT" sz="2400" b="1" kern="1200" dirty="0">
                <a:solidFill>
                  <a:srgbClr val="0F5494"/>
                </a:solidFill>
                <a:latin typeface="Calibri" panose="020F0502020204030204" pitchFamily="34" charset="0"/>
              </a:rPr>
              <a:t>' management</a:t>
            </a:r>
          </a:p>
          <a:p>
            <a:pPr algn="l"/>
            <a:endParaRPr lang="it-IT" sz="2400" b="1" kern="1200" dirty="0">
              <a:solidFill>
                <a:srgbClr val="0F5494"/>
              </a:solidFill>
              <a:latin typeface="Calibri" panose="020F0502020204030204" pitchFamily="34" charset="0"/>
            </a:endParaRPr>
          </a:p>
          <a:p>
            <a:pPr algn="l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33261-F426-4E3C-B2AF-F6E5B7E61F25}" type="slidenum">
              <a:rPr lang="en-GB" b="1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GB" b="1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35228" y="2971304"/>
            <a:ext cx="38884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>
                <a:latin typeface="Calibri" panose="020F0502020204030204" pitchFamily="34" charset="0"/>
              </a:rPr>
              <a:t>Training face to face </a:t>
            </a:r>
            <a:endParaRPr lang="it-IT" sz="2400" b="1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 smtClean="0">
                <a:latin typeface="Calibri" panose="020F0502020204030204" pitchFamily="34" charset="0"/>
              </a:rPr>
              <a:t>BTSF Academy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 err="1" smtClean="0">
                <a:latin typeface="Calibri" panose="020F0502020204030204" pitchFamily="34" charset="0"/>
              </a:rPr>
              <a:t>Communicating</a:t>
            </a:r>
            <a:r>
              <a:rPr lang="it-IT" sz="2400" b="1" dirty="0" smtClean="0">
                <a:latin typeface="Calibri" panose="020F0502020204030204" pitchFamily="34" charset="0"/>
              </a:rPr>
              <a:t> BTSF</a:t>
            </a:r>
            <a:endParaRPr lang="it-IT" sz="2400" b="1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430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51520" y="980728"/>
            <a:ext cx="4464496" cy="5290915"/>
          </a:xfrm>
        </p:spPr>
        <p:txBody>
          <a:bodyPr/>
          <a:lstStyle/>
          <a:p>
            <a:pPr algn="ctr"/>
            <a:endParaRPr lang="en-US" sz="1400" dirty="0" smtClean="0"/>
          </a:p>
          <a:p>
            <a:pPr algn="ctr"/>
            <a:endParaRPr lang="en-GB" sz="1400" dirty="0" smtClean="0"/>
          </a:p>
          <a:p>
            <a:pPr algn="ctr"/>
            <a:r>
              <a:rPr lang="en-GB" sz="2800" b="1" dirty="0" smtClean="0">
                <a:solidFill>
                  <a:srgbClr val="7FDE39"/>
                </a:solidFill>
              </a:rPr>
              <a:t>…with great </a:t>
            </a:r>
            <a:r>
              <a:rPr lang="en-GB" sz="2800" b="1" dirty="0" smtClean="0">
                <a:solidFill>
                  <a:srgbClr val="FF6600"/>
                </a:solidFill>
              </a:rPr>
              <a:t>hope</a:t>
            </a:r>
            <a:r>
              <a:rPr lang="en-GB" sz="2800" b="1" dirty="0" smtClean="0">
                <a:solidFill>
                  <a:srgbClr val="7FDE39"/>
                </a:solidFill>
              </a:rPr>
              <a:t> of having good cooperation and </a:t>
            </a:r>
            <a:r>
              <a:rPr lang="en-GB" sz="2800" b="1" dirty="0" smtClean="0">
                <a:solidFill>
                  <a:srgbClr val="FF6600"/>
                </a:solidFill>
              </a:rPr>
              <a:t>nice</a:t>
            </a:r>
            <a:r>
              <a:rPr lang="en-GB" sz="2800" b="1" dirty="0" smtClean="0">
                <a:solidFill>
                  <a:srgbClr val="7FDE39"/>
                </a:solidFill>
              </a:rPr>
              <a:t> bids…</a:t>
            </a:r>
          </a:p>
          <a:p>
            <a:pPr algn="ctr"/>
            <a:endParaRPr lang="en-GB" sz="2800" b="1" dirty="0" smtClean="0">
              <a:solidFill>
                <a:srgbClr val="7FDE39"/>
              </a:solidFill>
            </a:endParaRPr>
          </a:p>
          <a:p>
            <a:pPr algn="ctr"/>
            <a:r>
              <a:rPr lang="en-GB" sz="2800" b="1" dirty="0" smtClean="0">
                <a:solidFill>
                  <a:srgbClr val="FF6600"/>
                </a:solidFill>
              </a:rPr>
              <a:t>Thank you </a:t>
            </a:r>
            <a:r>
              <a:rPr lang="en-GB" sz="2800" b="1" dirty="0" smtClean="0">
                <a:solidFill>
                  <a:srgbClr val="7FDE39"/>
                </a:solidFill>
              </a:rPr>
              <a:t>for your </a:t>
            </a:r>
            <a:r>
              <a:rPr lang="en-GB" sz="2800" b="1" dirty="0" smtClean="0">
                <a:solidFill>
                  <a:srgbClr val="FF6600"/>
                </a:solidFill>
              </a:rPr>
              <a:t>attention</a:t>
            </a:r>
            <a:endParaRPr lang="en-GB" sz="2400" dirty="0">
              <a:solidFill>
                <a:srgbClr val="FF6600"/>
              </a:solidFill>
            </a:endParaRP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72" r="2597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5520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265</TotalTime>
  <Words>239</Words>
  <Application>Microsoft Office PowerPoint</Application>
  <PresentationFormat>On-screen Show (4:3)</PresentationFormat>
  <Paragraphs>50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Better Training for Safer Food </vt:lpstr>
      <vt:lpstr>BTSF team within Chafea  </vt:lpstr>
      <vt:lpstr>   </vt:lpstr>
      <vt:lpstr>   </vt:lpstr>
      <vt:lpstr>Chafea BTSF team  </vt:lpstr>
      <vt:lpstr>PowerPoint Presentation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Training for Safer Food</dc:title>
  <dc:creator>KOVAC Zoran (EAHC)</dc:creator>
  <cp:lastModifiedBy>VERBARI Marilena (CHAFEA)</cp:lastModifiedBy>
  <cp:revision>20</cp:revision>
  <dcterms:created xsi:type="dcterms:W3CDTF">2017-09-13T09:07:19Z</dcterms:created>
  <dcterms:modified xsi:type="dcterms:W3CDTF">2019-09-04T07:42:30Z</dcterms:modified>
</cp:coreProperties>
</file>