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AA_AD4C34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sldIdLst>
    <p:sldId id="260" r:id="rId5"/>
    <p:sldId id="425" r:id="rId6"/>
    <p:sldId id="426" r:id="rId7"/>
    <p:sldId id="410" r:id="rId8"/>
    <p:sldId id="414" r:id="rId9"/>
    <p:sldId id="416" r:id="rId10"/>
    <p:sldId id="418" r:id="rId11"/>
    <p:sldId id="420" r:id="rId12"/>
    <p:sldId id="413" r:id="rId13"/>
    <p:sldId id="419" r:id="rId14"/>
    <p:sldId id="422" r:id="rId15"/>
    <p:sldId id="424" r:id="rId16"/>
    <p:sldId id="415" r:id="rId17"/>
    <p:sldId id="274" r:id="rId18"/>
  </p:sldIdLst>
  <p:sldSz cx="14630400" cy="8229600"/>
  <p:notesSz cx="14630400" cy="82296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EC Square Sans Pro" panose="020B0506040000020004" pitchFamily="34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A23D7F-EC31-88D8-2A41-5CAF0FB66FDB}" name="MOLNAR Urska (HERA)" initials="MU(" userId="S::Urska.MOLNAR@ext.ec.europa.eu::2a476edc-f338-454f-898c-4e350988387d" providerId="AD"/>
  <p188:author id="{76FB4DC9-650C-ABA0-C28F-6C3A0CBB21CA}" name="SIMONE Giuseppe (HADEA)" initials="SG(" userId="S::Giuseppe.SIMONE@ec.europa.eu::5de8bb55-ef70-4030-81b9-f50bc4b37d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5E5F"/>
    <a:srgbClr val="44B4C2"/>
    <a:srgbClr val="EE9BAC"/>
    <a:srgbClr val="FFC4D9"/>
    <a:srgbClr val="FFB5CE"/>
    <a:srgbClr val="FFC1CA"/>
    <a:srgbClr val="FF899E"/>
    <a:srgbClr val="FF9C96"/>
    <a:srgbClr val="FFD8FF"/>
    <a:srgbClr val="FFD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C49256-B16B-F648-D274-13823EB1F18E}" v="5" dt="2024-02-06T13:59:08.91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72740" autoAdjust="0"/>
  </p:normalViewPr>
  <p:slideViewPr>
    <p:cSldViewPr>
      <p:cViewPr varScale="1">
        <p:scale>
          <a:sx n="52" d="100"/>
          <a:sy n="52" d="100"/>
        </p:scale>
        <p:origin x="1526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omments/modernComment_1AA_AD4C3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2A19077-8459-4E52-A916-C1D7B3670E70}" authorId="{76FB4DC9-650C-ABA0-C28F-6C3A0CBB21CA}" status="resolved" created="2024-05-28T10:43:53.149" complete="100000">
    <pc:sldMkLst xmlns:pc="http://schemas.microsoft.com/office/powerpoint/2013/main/command">
      <pc:docMk/>
      <pc:sldMk cId="11357236" sldId="426"/>
    </pc:sldMkLst>
    <p188:replyLst>
      <p188:reply id="{813E02AD-C349-4B15-AF23-40447D29502A}" authorId="{80A23D7F-EC31-88D8-2A41-5CAF0FB66FDB}" created="2024-05-28T11:15:28.144">
        <p188:txBody>
          <a:bodyPr/>
          <a:lstStyle/>
          <a:p>
            <a:r>
              <a:rPr lang="en-IE"/>
              <a:t>On first page now</a:t>
            </a:r>
          </a:p>
        </p188:txBody>
      </p188:reply>
    </p188:replyLst>
    <p188:txBody>
      <a:bodyPr/>
      <a:lstStyle/>
      <a:p>
        <a:r>
          <a:rPr lang="en-IE"/>
          <a:t>For the details on the content of the proposals and the eligibility criteria, Please make explicit reference to the call document published on the Funding &amp; Tenders portal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28675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DDFD9-78F1-4A4F-BDE7-A9200BBA211B}" type="datetimeFigureOut">
              <a:rPr lang="en-IE" smtClean="0"/>
              <a:t>28/05/2024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45050" y="1028700"/>
            <a:ext cx="4940300" cy="2778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63675" y="3960813"/>
            <a:ext cx="11703050" cy="32400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28675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1C185-566A-4827-BCBF-B7159380E11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201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Clr>
                <a:srgbClr val="44B4C2"/>
              </a:buClr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1C185-566A-4827-BCBF-B7159380E111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73261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1C185-566A-4827-BCBF-B7159380E111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124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1C185-566A-4827-BCBF-B7159380E111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9350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Mention PPE is ready before MCMs</a:t>
            </a:r>
          </a:p>
          <a:p>
            <a:endParaRPr lang="en-IE" dirty="0"/>
          </a:p>
          <a:p>
            <a:r>
              <a:rPr lang="en-IE" dirty="0"/>
              <a:t>You can solve this! Call to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1C185-566A-4827-BCBF-B7159380E111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34976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powered filtering devices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Cost should allow switch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No need to fulfil all aspects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Critical that grantees also ensure availability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1C185-566A-4827-BCBF-B7159380E111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40812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Disinfection protocol with standard hospital equipment </a:t>
            </a:r>
          </a:p>
          <a:p>
            <a:r>
              <a:rPr lang="en-US" sz="1200" dirty="0"/>
              <a:t>(e.g., by reducing weight and preventing heat buildup)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1C185-566A-4827-BCBF-B7159380E111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3465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 rtl="0" fontAlgn="base">
              <a:buClr>
                <a:srgbClr val="44B4C2"/>
              </a:buClr>
            </a:pPr>
            <a:r>
              <a:rPr lang="en-US" sz="1200" dirty="0"/>
              <a:t>Fit assurance/leakage detection: e.g. using dual-channel condensation particle counters</a:t>
            </a:r>
          </a:p>
          <a:p>
            <a:pPr lvl="0" algn="just" rtl="0" fontAlgn="base">
              <a:buClr>
                <a:srgbClr val="44B4C2"/>
              </a:buClr>
            </a:pPr>
            <a:endParaRPr lang="en-US" sz="1200" dirty="0"/>
          </a:p>
          <a:p>
            <a:pPr lvl="1" algn="just" rtl="0" fontAlgn="base">
              <a:buClr>
                <a:srgbClr val="44B4C2"/>
              </a:buClr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1C185-566A-4827-BCBF-B7159380E111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21621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Availability in emergencies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1C185-566A-4827-BCBF-B7159380E111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4806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 rtl="0" fontAlgn="base">
              <a:buClr>
                <a:srgbClr val="44B4C2"/>
              </a:buClr>
            </a:pPr>
            <a:endParaRPr lang="en-US" sz="1200" dirty="0"/>
          </a:p>
          <a:p>
            <a:pPr lvl="0" algn="just" rtl="0" fontAlgn="base">
              <a:buClr>
                <a:srgbClr val="44B4C2"/>
              </a:buClr>
            </a:pPr>
            <a:r>
              <a:rPr lang="en-US" sz="1200" dirty="0"/>
              <a:t>For innovative manufacturing processes:</a:t>
            </a:r>
          </a:p>
          <a:p>
            <a:pPr lvl="0" algn="just" rtl="0" fontAlgn="base">
              <a:buClr>
                <a:srgbClr val="44B4C2"/>
              </a:buClr>
            </a:pPr>
            <a:r>
              <a:rPr lang="en-US" sz="1200" dirty="0"/>
              <a:t>- novel automation technology to </a:t>
            </a:r>
            <a:r>
              <a:rPr lang="en-US" sz="1200" dirty="0" err="1"/>
              <a:t>minimise</a:t>
            </a:r>
            <a:r>
              <a:rPr lang="en-US" sz="1200" dirty="0"/>
              <a:t> need for human </a:t>
            </a:r>
            <a:r>
              <a:rPr lang="en-US" sz="1200" dirty="0" err="1"/>
              <a:t>labour</a:t>
            </a:r>
            <a:endParaRPr lang="en-US" sz="1200" dirty="0"/>
          </a:p>
          <a:p>
            <a:pPr lvl="0" algn="just" rtl="0" fontAlgn="base">
              <a:buClr>
                <a:srgbClr val="44B4C2"/>
              </a:buClr>
            </a:pPr>
            <a:r>
              <a:rPr lang="en-US" sz="1200" dirty="0"/>
              <a:t>- best practices for stockpiling raw materials </a:t>
            </a:r>
          </a:p>
          <a:p>
            <a:pPr lvl="0" algn="just" rtl="0" fontAlgn="base">
              <a:buClr>
                <a:srgbClr val="44B4C2"/>
              </a:buClr>
            </a:pPr>
            <a:endParaRPr lang="en-US" sz="1200" dirty="0"/>
          </a:p>
          <a:p>
            <a:pPr lvl="0" algn="just" rtl="0" fontAlgn="base">
              <a:buClr>
                <a:srgbClr val="44B4C2"/>
              </a:buClr>
            </a:pPr>
            <a:r>
              <a:rPr lang="en-US" sz="1200" dirty="0"/>
              <a:t>Fit assurance/leakage detection: e.g. using dual-channel condensation particle counters</a:t>
            </a:r>
          </a:p>
          <a:p>
            <a:pPr lvl="0" algn="just" rtl="0" fontAlgn="base">
              <a:buClr>
                <a:srgbClr val="44B4C2"/>
              </a:buClr>
            </a:pPr>
            <a:endParaRPr lang="en-US" sz="1200" dirty="0"/>
          </a:p>
          <a:p>
            <a:pPr lvl="1" algn="just" rtl="0" fontAlgn="base">
              <a:buClr>
                <a:srgbClr val="44B4C2"/>
              </a:buClr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1C185-566A-4827-BCBF-B7159380E111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87637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Clr>
                <a:srgbClr val="44B4C2"/>
              </a:buClr>
            </a:pPr>
            <a:r>
              <a:rPr lang="en-US" sz="1200" dirty="0"/>
              <a:t>Last bullet: defining the pathway to conformity assessment and submission of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1C185-566A-4827-BCBF-B7159380E111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8266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Clr>
                <a:srgbClr val="44B4C2"/>
              </a:buClr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1C185-566A-4827-BCBF-B7159380E111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9149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B8CA8CE-1013-F715-A2AC-C3394415D6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51" y="2807048"/>
            <a:ext cx="4089400" cy="54102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94560" y="3352800"/>
            <a:ext cx="11338560" cy="86177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5600" b="1" i="0">
                <a:solidFill>
                  <a:schemeClr val="accent1"/>
                </a:solidFill>
                <a:latin typeface="EC Square Sans Pro"/>
                <a:cs typeface="EC Square Sans Pro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495800"/>
            <a:ext cx="1024128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/>
            </a:lvl1pPr>
          </a:lstStyle>
          <a:p>
            <a:endParaRPr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31D208-1620-40D7-6E6E-D60BF8829A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9179" y="289349"/>
            <a:ext cx="1479601" cy="61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8AB4296-D15A-D08C-3E7D-D7C5D38883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5800" y="7391400"/>
            <a:ext cx="2166779" cy="5688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941AB-271E-5757-84A4-AB9077A41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" b="3046"/>
          <a:stretch/>
        </p:blipFill>
        <p:spPr>
          <a:xfrm>
            <a:off x="5867400" y="1236617"/>
            <a:ext cx="8788207" cy="7011722"/>
          </a:xfrm>
          <a:prstGeom prst="rect">
            <a:avLst/>
          </a:prstGeom>
        </p:spPr>
      </p:pic>
      <p:grpSp>
        <p:nvGrpSpPr>
          <p:cNvPr id="4" name="Groupe 174">
            <a:extLst>
              <a:ext uri="{FF2B5EF4-FFF2-40B4-BE49-F238E27FC236}">
                <a16:creationId xmlns:a16="http://schemas.microsoft.com/office/drawing/2014/main" id="{BE7FBB3C-4BC0-8933-F30C-A5CD4F586572}"/>
              </a:ext>
            </a:extLst>
          </p:cNvPr>
          <p:cNvGrpSpPr/>
          <p:nvPr userDrawn="1"/>
        </p:nvGrpSpPr>
        <p:grpSpPr>
          <a:xfrm>
            <a:off x="0" y="318047"/>
            <a:ext cx="14630400" cy="7934040"/>
            <a:chOff x="0" y="306074"/>
            <a:chExt cx="14630400" cy="7934040"/>
          </a:xfrm>
        </p:grpSpPr>
        <p:pic>
          <p:nvPicPr>
            <p:cNvPr id="5" name="Image 9">
              <a:extLst>
                <a:ext uri="{FF2B5EF4-FFF2-40B4-BE49-F238E27FC236}">
                  <a16:creationId xmlns:a16="http://schemas.microsoft.com/office/drawing/2014/main" id="{03F75432-A7FF-CF19-C426-9AD3542F59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228392"/>
              <a:ext cx="14630400" cy="7011722"/>
            </a:xfrm>
            <a:prstGeom prst="rect">
              <a:avLst/>
            </a:prstGeom>
          </p:spPr>
        </p:pic>
        <p:sp>
          <p:nvSpPr>
            <p:cNvPr id="6" name="bg object 166">
              <a:extLst>
                <a:ext uri="{FF2B5EF4-FFF2-40B4-BE49-F238E27FC236}">
                  <a16:creationId xmlns:a16="http://schemas.microsoft.com/office/drawing/2014/main" id="{AAF1EC87-4F73-67E7-632F-EF082CB16138}"/>
                </a:ext>
              </a:extLst>
            </p:cNvPr>
            <p:cNvSpPr/>
            <p:nvPr userDrawn="1"/>
          </p:nvSpPr>
          <p:spPr>
            <a:xfrm>
              <a:off x="6912864" y="7964423"/>
              <a:ext cx="805180" cy="265430"/>
            </a:xfrm>
            <a:custGeom>
              <a:avLst/>
              <a:gdLst/>
              <a:ahLst/>
              <a:cxnLst/>
              <a:rect l="l" t="t" r="r" b="b"/>
              <a:pathLst>
                <a:path w="805179" h="265429">
                  <a:moveTo>
                    <a:pt x="804672" y="0"/>
                  </a:moveTo>
                  <a:lnTo>
                    <a:pt x="0" y="0"/>
                  </a:lnTo>
                  <a:lnTo>
                    <a:pt x="0" y="265175"/>
                  </a:lnTo>
                  <a:lnTo>
                    <a:pt x="804672" y="265175"/>
                  </a:lnTo>
                  <a:lnTo>
                    <a:pt x="804672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Image 14">
              <a:extLst>
                <a:ext uri="{FF2B5EF4-FFF2-40B4-BE49-F238E27FC236}">
                  <a16:creationId xmlns:a16="http://schemas.microsoft.com/office/drawing/2014/main" id="{6BA49F07-09E9-06A0-75AC-C5160CE0B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851" y="2807048"/>
              <a:ext cx="4089400" cy="5410200"/>
            </a:xfrm>
            <a:prstGeom prst="rect">
              <a:avLst/>
            </a:prstGeom>
          </p:spPr>
        </p:pic>
        <p:pic>
          <p:nvPicPr>
            <p:cNvPr id="8" name="Image 172">
              <a:extLst>
                <a:ext uri="{FF2B5EF4-FFF2-40B4-BE49-F238E27FC236}">
                  <a16:creationId xmlns:a16="http://schemas.microsoft.com/office/drawing/2014/main" id="{3145C688-BCF4-131A-9166-8BDED9A124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8293" y="306074"/>
              <a:ext cx="1850488" cy="1284867"/>
            </a:xfrm>
            <a:prstGeom prst="rect">
              <a:avLst/>
            </a:prstGeom>
          </p:spPr>
        </p:pic>
        <p:pic>
          <p:nvPicPr>
            <p:cNvPr id="9" name="Image 173">
              <a:extLst>
                <a:ext uri="{FF2B5EF4-FFF2-40B4-BE49-F238E27FC236}">
                  <a16:creationId xmlns:a16="http://schemas.microsoft.com/office/drawing/2014/main" id="{49493971-0BE8-4F60-76D3-55738543A9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047" y="1707401"/>
              <a:ext cx="4259459" cy="1162291"/>
            </a:xfrm>
            <a:prstGeom prst="rect">
              <a:avLst/>
            </a:prstGeom>
          </p:spPr>
        </p:pic>
      </p:grpSp>
      <p:sp>
        <p:nvSpPr>
          <p:cNvPr id="13" name="Holder 2">
            <a:extLst>
              <a:ext uri="{FF2B5EF4-FFF2-40B4-BE49-F238E27FC236}">
                <a16:creationId xmlns:a16="http://schemas.microsoft.com/office/drawing/2014/main" id="{01844776-E088-D0EF-0E64-237F41928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240" y="3467100"/>
            <a:ext cx="4651375" cy="615553"/>
          </a:xfrm>
        </p:spPr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EC Square Sans Pro"/>
                <a:cs typeface="EC Square Sans Pro"/>
              </a:defRPr>
            </a:lvl1pPr>
          </a:lstStyle>
          <a:p>
            <a:endParaRPr dirty="0"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6ED5BC86-E8F1-9B39-8761-8619F1ABB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5240" y="5334211"/>
            <a:ext cx="9533640" cy="276999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7">
            <a:extLst>
              <a:ext uri="{FF2B5EF4-FFF2-40B4-BE49-F238E27FC236}">
                <a16:creationId xmlns:a16="http://schemas.microsoft.com/office/drawing/2014/main" id="{E3BC669A-7065-239B-289D-F497F3CD77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24525" y="1238636"/>
            <a:ext cx="8905875" cy="7011722"/>
          </a:xfrm>
          <a:solidFill>
            <a:schemeClr val="bg2"/>
          </a:solidFill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Place the image at the back</a:t>
            </a:r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01844776-E088-D0EF-0E64-237F41928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240" y="3467100"/>
            <a:ext cx="4651375" cy="615553"/>
          </a:xfrm>
        </p:spPr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EC Square Sans Pro"/>
                <a:cs typeface="EC Square Sans Pro"/>
              </a:defRPr>
            </a:lvl1pPr>
          </a:lstStyle>
          <a:p>
            <a:endParaRPr dirty="0"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6ED5BC86-E8F1-9B39-8761-8619F1ABB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5240" y="5334211"/>
            <a:ext cx="9533640" cy="307777"/>
          </a:xfrm>
        </p:spPr>
        <p:txBody>
          <a:bodyPr lIns="0" tIns="0" rIns="0" bIns="0"/>
          <a:lstStyle>
            <a:lvl1pPr>
              <a:defRPr b="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3402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ED3400C-1994-721D-4F3A-A492DB2921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9179" y="289349"/>
            <a:ext cx="1479601" cy="612000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1D4A7DB7-0CAC-C754-7489-D3964F424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4203"/>
            <a:ext cx="11201400" cy="1123384"/>
          </a:xfrm>
        </p:spPr>
        <p:txBody>
          <a:bodyPr/>
          <a:lstStyle>
            <a:lvl1pPr>
              <a:lnSpc>
                <a:spcPct val="9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B04E532-6179-ADF6-9666-6BBF3F9134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0" y="1237130"/>
            <a:ext cx="14652000" cy="70207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5D1A69-3C2A-6D5A-4AD0-BA300728FA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51" y="2807048"/>
            <a:ext cx="4089400" cy="5410200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id="{9D3D2FA3-8891-DEF7-71CE-BAA59E2F0F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5800" y="7391400"/>
            <a:ext cx="2166780" cy="568834"/>
          </a:xfrm>
          <a:prstGeom prst="rect">
            <a:avLst/>
          </a:prstGeom>
        </p:spPr>
      </p:pic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5F901928-9EA0-A93D-B38A-50B6903BC0E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19200" y="1905000"/>
            <a:ext cx="12496800" cy="4990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0478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DC09AA5-5BF1-5186-94D0-E199BA0C4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41" b="-329"/>
          <a:stretch/>
        </p:blipFill>
        <p:spPr>
          <a:xfrm>
            <a:off x="0" y="1228392"/>
            <a:ext cx="6400800" cy="70117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19AF4F9-67BD-A08E-2666-DCDC766C49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51" y="2807048"/>
            <a:ext cx="4089400" cy="5410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D3400C-1994-721D-4F3A-A492DB2921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9179" y="289349"/>
            <a:ext cx="1479601" cy="612000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1D4A7DB7-0CAC-C754-7489-D3964F424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4203"/>
            <a:ext cx="11201400" cy="1123384"/>
          </a:xfrm>
        </p:spPr>
        <p:txBody>
          <a:bodyPr/>
          <a:lstStyle>
            <a:lvl1pPr>
              <a:lnSpc>
                <a:spcPct val="9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83" name="Image 182">
            <a:extLst>
              <a:ext uri="{FF2B5EF4-FFF2-40B4-BE49-F238E27FC236}">
                <a16:creationId xmlns:a16="http://schemas.microsoft.com/office/drawing/2014/main" id="{9D3D2FA3-8891-DEF7-71CE-BAA59E2F0F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5800" y="7391400"/>
            <a:ext cx="2166780" cy="568834"/>
          </a:xfrm>
          <a:prstGeom prst="rect">
            <a:avLst/>
          </a:prstGeom>
        </p:spPr>
      </p:pic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5F901928-9EA0-A93D-B38A-50B6903BC0E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19200" y="1905000"/>
            <a:ext cx="3810000" cy="4990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D7A5976C-E22E-4C08-576A-208C304F02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28725"/>
            <a:ext cx="14630400" cy="6988523"/>
          </a:xfr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48508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ED3400C-1994-721D-4F3A-A492DB2921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9179" y="289349"/>
            <a:ext cx="1479601" cy="612000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id="{9D3D2FA3-8891-DEF7-71CE-BAA59E2F0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5800" y="7391400"/>
            <a:ext cx="2166779" cy="568834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1D4A7DB7-0CAC-C754-7489-D3964F424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4203"/>
            <a:ext cx="11201400" cy="1325997"/>
          </a:xfrm>
        </p:spPr>
        <p:txBody>
          <a:bodyPr/>
          <a:lstStyle>
            <a:lvl1pPr>
              <a:lnSpc>
                <a:spcPct val="9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B4D16F-071F-D4AB-5420-5933C4577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51" y="2807048"/>
            <a:ext cx="4089400" cy="5410200"/>
          </a:xfrm>
          <a:prstGeom prst="rect">
            <a:avLst/>
          </a:prstGeo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73032C3-653F-3575-10C5-247C4017A7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19200" y="1905000"/>
            <a:ext cx="12573000" cy="51816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B04E532-6179-ADF6-9666-6BBF3F913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00" y="0"/>
            <a:ext cx="14652000" cy="120798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5D1A69-3C2A-6D5A-4AD0-BA300728F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17"/>
          <a:stretch/>
        </p:blipFill>
        <p:spPr>
          <a:xfrm flipV="1">
            <a:off x="-10800" y="0"/>
            <a:ext cx="4089400" cy="2438400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id="{9D3D2FA3-8891-DEF7-71CE-BAA59E2F0F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5800" y="7391400"/>
            <a:ext cx="2166779" cy="568834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1D4A7DB7-0CAC-C754-7489-D3964F424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4203"/>
            <a:ext cx="11201400" cy="931143"/>
          </a:xfrm>
        </p:spPr>
        <p:txBody>
          <a:bodyPr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4F3267-F529-17BD-DFA9-DFC85B360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03" b="14489"/>
          <a:stretch/>
        </p:blipFill>
        <p:spPr>
          <a:xfrm>
            <a:off x="-10799" y="3962400"/>
            <a:ext cx="3211200" cy="4267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283E02-CBD6-20C0-A639-3B1F82E65F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7979" y="225294"/>
            <a:ext cx="1602000" cy="772394"/>
          </a:xfrm>
          <a:prstGeom prst="rect">
            <a:avLst/>
          </a:prstGeom>
        </p:spPr>
      </p:pic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id="{BB9EC3AE-46F8-304E-2273-390803513A4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19200" y="1905000"/>
            <a:ext cx="12420600" cy="51816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42381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2B5EE59-F680-5EFE-5917-53AB0BEBE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00" y="0"/>
            <a:ext cx="14652000" cy="12079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7D0AAE-3CF8-D679-D76D-CE4FB77F05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03" b="14489"/>
          <a:stretch/>
        </p:blipFill>
        <p:spPr>
          <a:xfrm>
            <a:off x="-10799" y="3962400"/>
            <a:ext cx="3211200" cy="4267200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id="{9D3D2FA3-8891-DEF7-71CE-BAA59E2F0F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15800" y="7391400"/>
            <a:ext cx="2166779" cy="56883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1FA679-5ACE-2FD5-052E-8E09E3101E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7979" y="225294"/>
            <a:ext cx="1602000" cy="77239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1BE41E9-96D9-B5B7-3F5D-7FB65F8EB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17"/>
          <a:stretch/>
        </p:blipFill>
        <p:spPr>
          <a:xfrm flipV="1">
            <a:off x="-10800" y="0"/>
            <a:ext cx="4089400" cy="2438400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1D4A7DB7-0CAC-C754-7489-D3964F424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4203"/>
            <a:ext cx="11201400" cy="931143"/>
          </a:xfrm>
        </p:spPr>
        <p:txBody>
          <a:bodyPr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6093F20-2D21-CB0C-88AE-23252983BF3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19200" y="1905000"/>
            <a:ext cx="5943600" cy="51816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803971CA-A018-2E85-61B1-249E1A7AAD6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72364" y="1905000"/>
            <a:ext cx="5943600" cy="51816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284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1600" y="304800"/>
            <a:ext cx="4651375" cy="878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1" i="0">
                <a:solidFill>
                  <a:schemeClr val="bg1"/>
                </a:solidFill>
                <a:latin typeface="EC Square Sans Pro"/>
                <a:cs typeface="EC Square Sans Pro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91856" y="1905000"/>
            <a:ext cx="11562144" cy="19345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7713214"/>
            <a:ext cx="468172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400" b="0" i="0">
                <a:solidFill>
                  <a:schemeClr val="bg2"/>
                </a:solidFill>
                <a:latin typeface="EC Square Sans Pro" panose="020B0506040000020004" pitchFamily="34" charset="0"/>
              </a:defRPr>
            </a:lvl1pPr>
          </a:lstStyle>
          <a:p>
            <a:endParaRPr lang="fr-B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7713214"/>
            <a:ext cx="336499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400" b="0" i="0">
                <a:solidFill>
                  <a:schemeClr val="bg2"/>
                </a:solidFill>
                <a:latin typeface="EC Square Sans Pro" panose="020B05060400000200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3888" y="7713214"/>
            <a:ext cx="336499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400" b="0" i="0">
                <a:solidFill>
                  <a:schemeClr val="bg2"/>
                </a:solidFill>
                <a:latin typeface="EC Square Sans Pro" panose="020B0506040000020004" pitchFamily="34" charset="0"/>
              </a:defRPr>
            </a:lvl1pPr>
          </a:lstStyle>
          <a:p>
            <a:fld id="{B6F15528-21DE-4FAA-801E-634DDDAF4B2B}" type="slidenum">
              <a:rPr lang="fr-BE" smtClean="0"/>
              <a:pPr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0" r:id="rId4"/>
    <p:sldLayoutId id="2147483673" r:id="rId5"/>
    <p:sldLayoutId id="2147483665" r:id="rId6"/>
    <p:sldLayoutId id="2147483671" r:id="rId7"/>
    <p:sldLayoutId id="2147483672" r:id="rId8"/>
  </p:sldLayoutIdLst>
  <p:txStyles>
    <p:titleStyle>
      <a:lvl1pPr>
        <a:defRPr sz="40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1150" indent="-311150">
        <a:lnSpc>
          <a:spcPct val="120000"/>
        </a:lnSpc>
        <a:buClr>
          <a:schemeClr val="accent3"/>
        </a:buClr>
        <a:buSzPct val="150000"/>
        <a:buFont typeface="Courier New" panose="02070309020205020404" pitchFamily="49" charset="0"/>
        <a:buChar char="o"/>
        <a:tabLst/>
        <a:defRPr sz="2000" b="0" i="0">
          <a:latin typeface="EC Square Sans Pro" panose="020B0506040000020004" pitchFamily="34" charset="0"/>
          <a:ea typeface="+mn-ea"/>
          <a:cs typeface="+mn-cs"/>
        </a:defRPr>
      </a:lvl1pPr>
      <a:lvl2pPr marL="533400" indent="-222250">
        <a:lnSpc>
          <a:spcPct val="120000"/>
        </a:lnSpc>
        <a:buClr>
          <a:schemeClr val="accent3"/>
        </a:buClr>
        <a:buFont typeface="Courier New" panose="02070309020205020404" pitchFamily="49" charset="0"/>
        <a:buChar char="o"/>
        <a:tabLst/>
        <a:defRPr b="0" i="0">
          <a:latin typeface="EC Square Sans Pro" panose="020B0506040000020004" pitchFamily="34" charset="0"/>
          <a:ea typeface="+mn-ea"/>
          <a:cs typeface="+mn-cs"/>
        </a:defRPr>
      </a:lvl2pPr>
      <a:lvl3pPr marL="720725" indent="-187325">
        <a:lnSpc>
          <a:spcPct val="120000"/>
        </a:lnSpc>
        <a:buClr>
          <a:schemeClr val="accent1"/>
        </a:buClr>
        <a:buFont typeface="Courier New" panose="02070309020205020404" pitchFamily="49" charset="0"/>
        <a:buChar char="o"/>
        <a:tabLst/>
        <a:defRPr sz="1600" b="0" i="0">
          <a:latin typeface="EC Square Sans Pro" panose="020B0506040000020004" pitchFamily="34" charset="0"/>
          <a:ea typeface="+mn-ea"/>
          <a:cs typeface="+mn-cs"/>
        </a:defRPr>
      </a:lvl3pPr>
      <a:lvl4pPr marL="898525" indent="-185738">
        <a:lnSpc>
          <a:spcPct val="120000"/>
        </a:lnSpc>
        <a:buFont typeface="Courier New" panose="02070309020205020404" pitchFamily="49" charset="0"/>
        <a:buChar char="o"/>
        <a:tabLst/>
        <a:defRPr sz="1600" b="0" i="0">
          <a:latin typeface="EC Square Sans Pro" panose="020B0506040000020004" pitchFamily="34" charset="0"/>
          <a:ea typeface="+mn-ea"/>
          <a:cs typeface="+mn-cs"/>
        </a:defRPr>
      </a:lvl4pPr>
      <a:lvl5pPr marL="1073150" indent="-174625">
        <a:lnSpc>
          <a:spcPct val="120000"/>
        </a:lnSpc>
        <a:buFont typeface="Arial" panose="020B0604020202020204" pitchFamily="34" charset="0"/>
        <a:buChar char="•"/>
        <a:tabLst/>
        <a:defRPr sz="1600" b="0" i="0">
          <a:latin typeface="EC Square Sans Pro" panose="020B0506040000020004" pitchFamily="34" charset="0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ndreas.prenner@ec.europa.eu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hyperlink" Target="mailto:Andreas.prenner@ec.europa.e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AA_AD4C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DEE602-BFF0-D0FB-487C-56B82C5E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3429000"/>
            <a:ext cx="11179560" cy="2523768"/>
          </a:xfrm>
        </p:spPr>
        <p:txBody>
          <a:bodyPr/>
          <a:lstStyle/>
          <a:p>
            <a:r>
              <a:rPr lang="en-GB" sz="4400" dirty="0"/>
              <a:t>Call for Proposals ON next-gen respiratory protection, CP-g-24-11, EU4H-2024-PJ-01-2 </a:t>
            </a:r>
            <a:br>
              <a:rPr lang="en-GB" sz="4400" dirty="0"/>
            </a:b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4686E3-1375-3A96-27A2-346518567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5240" y="5611160"/>
            <a:ext cx="9533640" cy="1085105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Andreas Prenner</a:t>
            </a:r>
          </a:p>
          <a:p>
            <a:pPr marL="0" indent="0">
              <a:buNone/>
            </a:pPr>
            <a:r>
              <a:rPr lang="fr-FR" dirty="0"/>
              <a:t>Policy </a:t>
            </a:r>
            <a:r>
              <a:rPr lang="fr-FR" dirty="0" err="1"/>
              <a:t>Officer</a:t>
            </a:r>
            <a:r>
              <a:rPr lang="fr-FR" dirty="0"/>
              <a:t>, HERA.02</a:t>
            </a:r>
          </a:p>
          <a:p>
            <a:pPr marL="0" indent="0">
              <a:buNone/>
            </a:pPr>
            <a:r>
              <a:rPr lang="fr-FR" dirty="0">
                <a:hlinkClick r:id="rId2"/>
              </a:rPr>
              <a:t>Andreas.prenner@ec.europa.eu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8242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F203-CA48-2832-A7D0-074351FE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4203"/>
            <a:ext cx="11201400" cy="569387"/>
          </a:xfrm>
        </p:spPr>
        <p:txBody>
          <a:bodyPr/>
          <a:lstStyle/>
          <a:p>
            <a:r>
              <a:rPr lang="en-IE" dirty="0"/>
              <a:t>Option 4: </a:t>
            </a:r>
            <a:r>
              <a:rPr lang="en-US" sz="4000" dirty="0"/>
              <a:t>Manufacturing innovation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2908F-5987-7894-735A-C962908150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93481"/>
            <a:ext cx="12420600" cy="3855094"/>
          </a:xfrm>
        </p:spPr>
        <p:txBody>
          <a:bodyPr/>
          <a:lstStyle/>
          <a:p>
            <a:pPr algn="just" rtl="0" fontAlgn="base">
              <a:buClr>
                <a:srgbClr val="44B4C2"/>
              </a:buClr>
            </a:pPr>
            <a:r>
              <a:rPr lang="en-US" sz="2800" dirty="0"/>
              <a:t>Innovative manufacturing processes for rapid scale-up in emergencies</a:t>
            </a:r>
          </a:p>
          <a:p>
            <a:pPr lvl="1" algn="just" rtl="0" fontAlgn="base">
              <a:buClr>
                <a:srgbClr val="44B4C2"/>
              </a:buClr>
            </a:pPr>
            <a:r>
              <a:rPr lang="en-US" sz="2600" dirty="0"/>
              <a:t>Novel automation technology to </a:t>
            </a:r>
            <a:r>
              <a:rPr lang="en-US" sz="2600" dirty="0" err="1"/>
              <a:t>minimise</a:t>
            </a:r>
            <a:r>
              <a:rPr lang="en-US" sz="2600" dirty="0"/>
              <a:t> need for human </a:t>
            </a:r>
            <a:r>
              <a:rPr lang="en-US" sz="2600" dirty="0" err="1"/>
              <a:t>labour</a:t>
            </a:r>
            <a:endParaRPr lang="en-US" sz="2600" dirty="0"/>
          </a:p>
          <a:p>
            <a:pPr lvl="1" algn="just" rtl="0" fontAlgn="base">
              <a:buClr>
                <a:srgbClr val="44B4C2"/>
              </a:buClr>
            </a:pPr>
            <a:r>
              <a:rPr lang="en-US" sz="2600" dirty="0"/>
              <a:t>Best practices for stockpiling raw materials </a:t>
            </a:r>
          </a:p>
          <a:p>
            <a:pPr lvl="1" algn="just" rtl="0" fontAlgn="base">
              <a:buClr>
                <a:srgbClr val="44B4C2"/>
              </a:buClr>
            </a:pPr>
            <a:r>
              <a:rPr lang="en-US" sz="2600" dirty="0"/>
              <a:t>Distributed manufacturing solutions</a:t>
            </a:r>
          </a:p>
          <a:p>
            <a:pPr algn="just" rtl="0" fontAlgn="base">
              <a:buClr>
                <a:srgbClr val="44B4C2"/>
              </a:buClr>
            </a:pPr>
            <a:endParaRPr lang="en-US" sz="2800" dirty="0"/>
          </a:p>
          <a:p>
            <a:pPr algn="just" rtl="0" fontAlgn="base">
              <a:buClr>
                <a:srgbClr val="44B4C2"/>
              </a:buClr>
            </a:pPr>
            <a:r>
              <a:rPr lang="en-US" sz="2800" dirty="0"/>
              <a:t>Availability in emergencies ensured through rapid scale-up</a:t>
            </a:r>
          </a:p>
          <a:p>
            <a:pPr lvl="1" algn="just" rtl="0" fontAlgn="base">
              <a:buClr>
                <a:srgbClr val="44B4C2"/>
              </a:buClr>
            </a:pPr>
            <a:r>
              <a:rPr lang="en-US" sz="2600" dirty="0"/>
              <a:t>No focus on distribution in preparedness times</a:t>
            </a:r>
          </a:p>
          <a:p>
            <a:pPr marL="311150" lvl="1" indent="0" algn="just" rtl="0" fontAlgn="base">
              <a:buClr>
                <a:srgbClr val="44B4C2"/>
              </a:buClr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FAE82-0204-7ECF-D105-7F2C6200F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0696" y="3124200"/>
            <a:ext cx="365150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47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1D68BE-5424-66C0-500A-3A68E64D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2115800" cy="569387"/>
          </a:xfrm>
        </p:spPr>
        <p:txBody>
          <a:bodyPr/>
          <a:lstStyle/>
          <a:p>
            <a:pPr>
              <a:buClr>
                <a:srgbClr val="44B4C2"/>
              </a:buClr>
            </a:pPr>
            <a:r>
              <a:rPr lang="en-US" dirty="0"/>
              <a:t>Mandatory Deliverables set expectations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713DFF-92CE-14D6-BDFB-23B578DA9C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2209800"/>
            <a:ext cx="13182600" cy="3070328"/>
          </a:xfrm>
        </p:spPr>
        <p:txBody>
          <a:bodyPr/>
          <a:lstStyle/>
          <a:p>
            <a:pPr>
              <a:buClr>
                <a:srgbClr val="44B4C2"/>
              </a:buClr>
            </a:pPr>
            <a:r>
              <a:rPr lang="en-US" sz="2800" dirty="0"/>
              <a:t>Development activities, studies and tests</a:t>
            </a:r>
          </a:p>
          <a:p>
            <a:pPr>
              <a:buClr>
                <a:srgbClr val="44B4C2"/>
              </a:buClr>
            </a:pPr>
            <a:r>
              <a:rPr lang="en-US" sz="2800" dirty="0"/>
              <a:t>Consultations with user base (essential workers in- and outside of healthcare)</a:t>
            </a:r>
          </a:p>
          <a:p>
            <a:pPr>
              <a:buClr>
                <a:srgbClr val="44B4C2"/>
              </a:buClr>
            </a:pPr>
            <a:r>
              <a:rPr lang="en-US" sz="2800" dirty="0"/>
              <a:t>Detailed analysis of costs (material, personnel, manufacturing, etc.) and resale price</a:t>
            </a:r>
          </a:p>
          <a:p>
            <a:pPr>
              <a:buClr>
                <a:srgbClr val="44B4C2"/>
              </a:buClr>
            </a:pPr>
            <a:r>
              <a:rPr lang="en-US" sz="2800" dirty="0"/>
              <a:t>Testing and trial results</a:t>
            </a:r>
          </a:p>
          <a:p>
            <a:pPr>
              <a:buClr>
                <a:srgbClr val="44B4C2"/>
              </a:buClr>
            </a:pPr>
            <a:r>
              <a:rPr lang="en-US" sz="2800" dirty="0"/>
              <a:t>Engagement with notified bodies and regulatory authorities</a:t>
            </a:r>
          </a:p>
          <a:p>
            <a:pPr marL="0" indent="0">
              <a:buClr>
                <a:srgbClr val="44B4C2"/>
              </a:buClr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39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1D68BE-5424-66C0-500A-3A68E64D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2115800" cy="569387"/>
          </a:xfrm>
        </p:spPr>
        <p:txBody>
          <a:bodyPr/>
          <a:lstStyle/>
          <a:p>
            <a:pPr>
              <a:buClr>
                <a:srgbClr val="44B4C2"/>
              </a:buClr>
            </a:pPr>
            <a:r>
              <a:rPr lang="en-US" dirty="0"/>
              <a:t>Indicators Measuring success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713DFF-92CE-14D6-BDFB-23B578DA9C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2209800"/>
            <a:ext cx="13182600" cy="4584588"/>
          </a:xfrm>
        </p:spPr>
        <p:txBody>
          <a:bodyPr/>
          <a:lstStyle/>
          <a:p>
            <a:pPr>
              <a:buClr>
                <a:srgbClr val="44B4C2"/>
              </a:buClr>
            </a:pPr>
            <a:r>
              <a:rPr lang="en-US" sz="2800" dirty="0"/>
              <a:t>Resale price and lifetime cost of devices</a:t>
            </a:r>
          </a:p>
          <a:p>
            <a:pPr>
              <a:buClr>
                <a:srgbClr val="44B4C2"/>
              </a:buClr>
            </a:pPr>
            <a:r>
              <a:rPr lang="en-US" sz="2800" dirty="0"/>
              <a:t>Projected shelf life</a:t>
            </a:r>
          </a:p>
          <a:p>
            <a:pPr>
              <a:buClr>
                <a:srgbClr val="44B4C2"/>
              </a:buClr>
            </a:pPr>
            <a:r>
              <a:rPr lang="en-US" sz="2800" dirty="0"/>
              <a:t>Number of distributed units (projection in offer)</a:t>
            </a:r>
          </a:p>
          <a:p>
            <a:pPr lvl="1">
              <a:buClr>
                <a:srgbClr val="44B4C2"/>
              </a:buClr>
            </a:pPr>
            <a:r>
              <a:rPr lang="en-US" sz="2600" dirty="0"/>
              <a:t>For manufacturing innovation: potential for rapid scaleup within first months of emergency</a:t>
            </a:r>
          </a:p>
          <a:p>
            <a:pPr>
              <a:buClr>
                <a:srgbClr val="44B4C2"/>
              </a:buClr>
            </a:pPr>
            <a:r>
              <a:rPr lang="en-US" sz="2800" dirty="0"/>
              <a:t>Number of consultations with user base (essential workers in- and outside of healthcare)</a:t>
            </a:r>
          </a:p>
          <a:p>
            <a:pPr>
              <a:buClr>
                <a:srgbClr val="44B4C2"/>
              </a:buClr>
            </a:pPr>
            <a:r>
              <a:rPr lang="en-US" sz="2800" dirty="0"/>
              <a:t>Number of individuals evaluated for fit</a:t>
            </a:r>
          </a:p>
          <a:p>
            <a:pPr>
              <a:buClr>
                <a:srgbClr val="44B4C2"/>
              </a:buClr>
            </a:pPr>
            <a:r>
              <a:rPr lang="en-US" sz="2800" dirty="0"/>
              <a:t>Quantitative user satisfaction levels</a:t>
            </a:r>
          </a:p>
          <a:p>
            <a:pPr marL="0" indent="0">
              <a:buClr>
                <a:srgbClr val="44B4C2"/>
              </a:buClr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5903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1D68BE-5424-66C0-500A-3A68E64D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2115800" cy="569387"/>
          </a:xfrm>
        </p:spPr>
        <p:txBody>
          <a:bodyPr/>
          <a:lstStyle/>
          <a:p>
            <a:pPr>
              <a:buClr>
                <a:srgbClr val="44B4C2"/>
              </a:buClr>
            </a:pPr>
            <a:r>
              <a:rPr lang="en-US" dirty="0"/>
              <a:t>Your proposals Enable better preparedness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713DFF-92CE-14D6-BDFB-23B578DA9C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43000" y="2438400"/>
            <a:ext cx="8229600" cy="3739742"/>
          </a:xfrm>
        </p:spPr>
        <p:txBody>
          <a:bodyPr/>
          <a:lstStyle/>
          <a:p>
            <a:pPr>
              <a:buClr>
                <a:srgbClr val="44B4C2"/>
              </a:buClr>
            </a:pPr>
            <a:r>
              <a:rPr lang="en-US" sz="2800" dirty="0"/>
              <a:t>More choice for personal protection:</a:t>
            </a:r>
          </a:p>
          <a:p>
            <a:pPr lvl="1">
              <a:buClr>
                <a:srgbClr val="44B4C2"/>
              </a:buClr>
            </a:pPr>
            <a:r>
              <a:rPr lang="en-US" sz="2400" dirty="0"/>
              <a:t>Healthcare workers</a:t>
            </a:r>
          </a:p>
          <a:p>
            <a:pPr lvl="1">
              <a:buClr>
                <a:srgbClr val="44B4C2"/>
              </a:buClr>
            </a:pPr>
            <a:r>
              <a:rPr lang="en-US" sz="2400" dirty="0"/>
              <a:t>Other essential workers</a:t>
            </a:r>
          </a:p>
          <a:p>
            <a:pPr lvl="1">
              <a:buClr>
                <a:srgbClr val="44B4C2"/>
              </a:buClr>
            </a:pPr>
            <a:r>
              <a:rPr lang="en-US" sz="2400" dirty="0"/>
              <a:t>General public</a:t>
            </a:r>
          </a:p>
          <a:p>
            <a:pPr marL="311150" lvl="1" indent="0">
              <a:buClr>
                <a:srgbClr val="44B4C2"/>
              </a:buClr>
              <a:buNone/>
            </a:pPr>
            <a:endParaRPr lang="en-US" sz="2400" dirty="0"/>
          </a:p>
          <a:p>
            <a:pPr>
              <a:buClr>
                <a:srgbClr val="44B4C2"/>
              </a:buClr>
            </a:pPr>
            <a:r>
              <a:rPr lang="en-US" sz="2800" dirty="0"/>
              <a:t>Next-gen respiratory protection slowly replaces existing devices</a:t>
            </a:r>
          </a:p>
          <a:p>
            <a:pPr lvl="1">
              <a:buClr>
                <a:srgbClr val="44B4C2"/>
              </a:buClr>
            </a:pPr>
            <a:r>
              <a:rPr lang="en-US" sz="2400" dirty="0"/>
              <a:t>Wide Incorporation into clinical 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60C0D-62D6-7945-491F-3D5FCF148E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6632" y="2598468"/>
            <a:ext cx="4398855" cy="342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2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98283E74-5301-195C-708A-D584CFC1C5A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30" y="1228725"/>
            <a:ext cx="14630400" cy="7011389"/>
          </a:xfr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6FF1619C-B126-F6E5-7210-E1C89234A02C}"/>
              </a:ext>
            </a:extLst>
          </p:cNvPr>
          <p:cNvGrpSpPr/>
          <p:nvPr/>
        </p:nvGrpSpPr>
        <p:grpSpPr>
          <a:xfrm>
            <a:off x="-9939" y="1100500"/>
            <a:ext cx="6410739" cy="7139614"/>
            <a:chOff x="-9939" y="1100500"/>
            <a:chExt cx="6410739" cy="7139614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EB208FA-B9E3-3879-613E-B27AC8576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441" b="-329"/>
            <a:stretch/>
          </p:blipFill>
          <p:spPr>
            <a:xfrm>
              <a:off x="0" y="1228392"/>
              <a:ext cx="6400800" cy="701172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CD59A73-EA1C-1F51-1B04-DEC80DD05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903" b="14489"/>
            <a:stretch/>
          </p:blipFill>
          <p:spPr>
            <a:xfrm>
              <a:off x="-9939" y="1100500"/>
              <a:ext cx="4811400" cy="7139614"/>
            </a:xfrm>
            <a:prstGeom prst="rect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DEE0E3CD-D40A-2100-1E1A-DC655E29E3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5800" y="7391400"/>
            <a:ext cx="2166780" cy="568834"/>
          </a:xfrm>
          <a:prstGeom prst="rect">
            <a:avLst/>
          </a:prstGeom>
        </p:spPr>
      </p:pic>
      <p:pic>
        <p:nvPicPr>
          <p:cNvPr id="5" name="Image 8">
            <a:extLst>
              <a:ext uri="{FF2B5EF4-FFF2-40B4-BE49-F238E27FC236}">
                <a16:creationId xmlns:a16="http://schemas.microsoft.com/office/drawing/2014/main" id="{4E2F6416-DE39-67F4-575D-19CB12E77F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51" y="2807048"/>
            <a:ext cx="4089400" cy="5410200"/>
          </a:xfrm>
          <a:prstGeom prst="rect">
            <a:avLst/>
          </a:prstGeom>
        </p:spPr>
      </p:pic>
      <p:pic>
        <p:nvPicPr>
          <p:cNvPr id="4" name="Image 9">
            <a:extLst>
              <a:ext uri="{FF2B5EF4-FFF2-40B4-BE49-F238E27FC236}">
                <a16:creationId xmlns:a16="http://schemas.microsoft.com/office/drawing/2014/main" id="{501DF5A5-95E4-6F20-2FDE-F8AAA8E600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84" y="1788424"/>
            <a:ext cx="4259459" cy="1162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64BF6D-1AA2-8691-736D-F2520902CC93}"/>
              </a:ext>
            </a:extLst>
          </p:cNvPr>
          <p:cNvSpPr txBox="1"/>
          <p:nvPr/>
        </p:nvSpPr>
        <p:spPr>
          <a:xfrm>
            <a:off x="5563461" y="2590800"/>
            <a:ext cx="6705600" cy="2211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ED00"/>
              </a:buClr>
              <a:buSzPct val="150000"/>
              <a:buFont typeface="Courier New" panose="02070309020205020404" pitchFamily="49" charset="0"/>
              <a:buNone/>
              <a:tabLst/>
              <a:defRPr/>
            </a:pP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Thank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 </a:t>
            </a:r>
            <a:r>
              <a:rPr kumimoji="0" lang="fr-FR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you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!</a:t>
            </a: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ED00"/>
              </a:buClr>
              <a:buSzPct val="150000"/>
              <a:buFont typeface="Courier New" panose="02070309020205020404" pitchFamily="49" charset="0"/>
              <a:buNone/>
              <a:tabLst/>
              <a:defRPr/>
            </a:pPr>
            <a:endParaRPr lang="fr-FR" sz="2000" dirty="0">
              <a:solidFill>
                <a:srgbClr val="FFFFFF"/>
              </a:solidFill>
              <a:latin typeface="EC Square Sans Pro" panose="020B0506040000020004" pitchFamily="34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ED00"/>
              </a:buClr>
              <a:buSzPct val="150000"/>
              <a:buFont typeface="Courier New" panose="02070309020205020404" pitchFamily="49" charset="0"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Andreas Prenner</a:t>
            </a: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ED00"/>
              </a:buClr>
              <a:buSzPct val="150000"/>
              <a:buFont typeface="Courier New" panose="02070309020205020404" pitchFamily="49" charset="0"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Policy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Officer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</a:rPr>
              <a:t>, HERA.02</a:t>
            </a: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ED00"/>
              </a:buClr>
              <a:buSzPct val="150000"/>
              <a:buFont typeface="Courier New" panose="02070309020205020404" pitchFamily="49" charset="0"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C Square Sans Pro" panose="020B0506040000020004" pitchFamily="34" charset="0"/>
                <a:ea typeface="+mn-ea"/>
                <a:cs typeface="+mn-cs"/>
                <a:hlinkClick r:id="rId9"/>
              </a:rPr>
              <a:t>Andreas.prenner@ec.europa.eu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C Square Sans Pro" panose="020B050604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11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1D68BE-5424-66C0-500A-3A68E64D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2115800" cy="569387"/>
          </a:xfrm>
        </p:spPr>
        <p:txBody>
          <a:bodyPr/>
          <a:lstStyle/>
          <a:p>
            <a:pPr>
              <a:buClr>
                <a:srgbClr val="44B4C2"/>
              </a:buClr>
            </a:pPr>
            <a:r>
              <a:rPr lang="en-US" dirty="0"/>
              <a:t>Presentation Outline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713DFF-92CE-14D6-BDFB-23B578DA9C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2209800"/>
            <a:ext cx="13182600" cy="2036198"/>
          </a:xfrm>
        </p:spPr>
        <p:txBody>
          <a:bodyPr/>
          <a:lstStyle/>
          <a:p>
            <a:pPr>
              <a:buClr>
                <a:srgbClr val="44B4C2"/>
              </a:buClr>
            </a:pPr>
            <a:r>
              <a:rPr lang="en-US" sz="2800" dirty="0"/>
              <a:t>Call overview &amp; policy context</a:t>
            </a:r>
          </a:p>
          <a:p>
            <a:pPr>
              <a:buClr>
                <a:srgbClr val="44B4C2"/>
              </a:buClr>
            </a:pPr>
            <a:r>
              <a:rPr lang="en-US" sz="2800" dirty="0"/>
              <a:t>Innovation targeted – overview of implementation options</a:t>
            </a:r>
          </a:p>
          <a:p>
            <a:pPr>
              <a:buClr>
                <a:srgbClr val="44B4C2"/>
              </a:buClr>
            </a:pPr>
            <a:r>
              <a:rPr lang="en-US" sz="2800" dirty="0"/>
              <a:t>Mandatory deliverables, indicators and expected results</a:t>
            </a:r>
          </a:p>
          <a:p>
            <a:pPr marL="0" indent="0">
              <a:buClr>
                <a:srgbClr val="44B4C2"/>
              </a:buClr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8201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1D68BE-5424-66C0-500A-3A68E64D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12115800" cy="569387"/>
          </a:xfrm>
        </p:spPr>
        <p:txBody>
          <a:bodyPr/>
          <a:lstStyle/>
          <a:p>
            <a:r>
              <a:rPr lang="fr-FR" dirty="0"/>
              <a:t>Call for </a:t>
            </a:r>
            <a:r>
              <a:rPr lang="fr-FR" dirty="0" err="1"/>
              <a:t>proposals</a:t>
            </a:r>
            <a:r>
              <a:rPr lang="fr-FR" dirty="0"/>
              <a:t>: </a:t>
            </a:r>
            <a:r>
              <a:rPr lang="fr-FR" dirty="0" err="1"/>
              <a:t>next-gen</a:t>
            </a:r>
            <a:r>
              <a:rPr lang="fr-FR" dirty="0"/>
              <a:t> </a:t>
            </a:r>
            <a:r>
              <a:rPr lang="fr-FR" dirty="0" err="1"/>
              <a:t>respiratory</a:t>
            </a:r>
            <a:r>
              <a:rPr lang="fr-FR" dirty="0"/>
              <a:t> PPE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713DFF-92CE-14D6-BDFB-23B578DA9C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43000" y="1600200"/>
            <a:ext cx="12496800" cy="6542047"/>
          </a:xfrm>
        </p:spPr>
        <p:txBody>
          <a:bodyPr/>
          <a:lstStyle/>
          <a:p>
            <a:pPr marL="0" indent="0" algn="just" rtl="0" fontAlgn="base">
              <a:buClr>
                <a:srgbClr val="44B4C2"/>
              </a:buClr>
              <a:buNone/>
            </a:pPr>
            <a:r>
              <a:rPr lang="en-US" sz="3000" dirty="0"/>
              <a:t>Call for detailed proposals, incl. timeline and cost overview, of: </a:t>
            </a:r>
          </a:p>
          <a:p>
            <a:pPr algn="just" rtl="0" fontAlgn="base">
              <a:buClr>
                <a:srgbClr val="44B4C2"/>
              </a:buClr>
            </a:pPr>
            <a:r>
              <a:rPr lang="en-US" sz="3000" b="1" dirty="0">
                <a:solidFill>
                  <a:srgbClr val="44B4C2"/>
                </a:solidFill>
              </a:rPr>
              <a:t>Development </a:t>
            </a:r>
          </a:p>
          <a:p>
            <a:pPr algn="just" rtl="0" fontAlgn="base">
              <a:buClr>
                <a:srgbClr val="44B4C2"/>
              </a:buClr>
            </a:pPr>
            <a:r>
              <a:rPr lang="en-US" sz="3000" b="1" dirty="0">
                <a:solidFill>
                  <a:srgbClr val="44B4C2"/>
                </a:solidFill>
              </a:rPr>
              <a:t>Certification</a:t>
            </a:r>
          </a:p>
          <a:p>
            <a:pPr algn="just" rtl="0" fontAlgn="base">
              <a:buClr>
                <a:srgbClr val="44B4C2"/>
              </a:buClr>
            </a:pPr>
            <a:r>
              <a:rPr lang="en-US" sz="3000" b="1" dirty="0">
                <a:solidFill>
                  <a:srgbClr val="44B4C2"/>
                </a:solidFill>
              </a:rPr>
              <a:t>Uptake: </a:t>
            </a:r>
            <a:r>
              <a:rPr lang="en-US" sz="3000" dirty="0"/>
              <a:t>healthcare settings, critical workers, stockpiling</a:t>
            </a:r>
          </a:p>
          <a:p>
            <a:pPr marL="0" indent="0" algn="just" rtl="0" fontAlgn="base">
              <a:buClr>
                <a:srgbClr val="44B4C2"/>
              </a:buClr>
              <a:buNone/>
            </a:pPr>
            <a:r>
              <a:rPr lang="en-US" sz="3000" dirty="0"/>
              <a:t> …of next-generation respiratory protection</a:t>
            </a:r>
          </a:p>
          <a:p>
            <a:pPr marL="0" indent="0" algn="just" rtl="0" fontAlgn="base">
              <a:buClr>
                <a:srgbClr val="44B4C2"/>
              </a:buClr>
              <a:buNone/>
            </a:pPr>
            <a:endParaRPr lang="en-US" sz="3000" dirty="0"/>
          </a:p>
          <a:p>
            <a:pPr marL="0" indent="0">
              <a:buClr>
                <a:srgbClr val="44B4C2"/>
              </a:buClr>
              <a:buNone/>
            </a:pPr>
            <a:r>
              <a:rPr lang="en-US" sz="3200" dirty="0"/>
              <a:t>Budget: </a:t>
            </a:r>
            <a:r>
              <a:rPr lang="en-US" sz="3200" b="1" dirty="0">
                <a:solidFill>
                  <a:srgbClr val="44B4C2"/>
                </a:solidFill>
              </a:rPr>
              <a:t>€20 million </a:t>
            </a:r>
            <a:r>
              <a:rPr lang="en-US" sz="3200" dirty="0"/>
              <a:t>(expectation of </a:t>
            </a:r>
            <a:r>
              <a:rPr lang="en-US" sz="3200" b="1" dirty="0">
                <a:solidFill>
                  <a:srgbClr val="44B4C2"/>
                </a:solidFill>
              </a:rPr>
              <a:t>4 grants</a:t>
            </a:r>
            <a:r>
              <a:rPr lang="en-US" sz="3200" dirty="0"/>
              <a:t>)</a:t>
            </a:r>
          </a:p>
          <a:p>
            <a:pPr lvl="1">
              <a:buClr>
                <a:srgbClr val="44B4C2"/>
              </a:buClr>
            </a:pPr>
            <a:r>
              <a:rPr lang="en-US" sz="3000" dirty="0"/>
              <a:t> 60-80% cost reimbursement</a:t>
            </a:r>
          </a:p>
          <a:p>
            <a:pPr lvl="1">
              <a:buClr>
                <a:srgbClr val="44B4C2"/>
              </a:buClr>
            </a:pPr>
            <a:r>
              <a:rPr lang="en-US" sz="3000" dirty="0"/>
              <a:t>Open to applicants from EU and associated third countries</a:t>
            </a:r>
          </a:p>
          <a:p>
            <a:pPr marL="0" indent="0" algn="just" rtl="0" fontAlgn="base">
              <a:buClr>
                <a:srgbClr val="44B4C2"/>
              </a:buClr>
              <a:buNone/>
            </a:pPr>
            <a:endParaRPr lang="en-US" sz="3000" dirty="0"/>
          </a:p>
          <a:p>
            <a:pPr lvl="1" algn="just" rtl="0" fontAlgn="base">
              <a:buClr>
                <a:srgbClr val="44B4C2"/>
              </a:buClr>
            </a:pPr>
            <a:endParaRPr lang="en-US" sz="2800" dirty="0"/>
          </a:p>
          <a:p>
            <a:pPr>
              <a:buClr>
                <a:srgbClr val="44B4C2"/>
              </a:buClr>
            </a:pP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13572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1D68BE-5424-66C0-500A-3A68E64D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2115800" cy="569387"/>
          </a:xfrm>
        </p:spPr>
        <p:txBody>
          <a:bodyPr/>
          <a:lstStyle/>
          <a:p>
            <a:r>
              <a:rPr lang="fr-FR" dirty="0"/>
              <a:t>covid-19 </a:t>
            </a:r>
            <a:r>
              <a:rPr lang="fr-FR" dirty="0" err="1"/>
              <a:t>showed</a:t>
            </a:r>
            <a:r>
              <a:rPr lang="fr-FR" dirty="0"/>
              <a:t> ppe drawbacks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713DFF-92CE-14D6-BDFB-23B578DA9C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43000" y="2438400"/>
            <a:ext cx="10591800" cy="4843121"/>
          </a:xfrm>
        </p:spPr>
        <p:txBody>
          <a:bodyPr/>
          <a:lstStyle/>
          <a:p>
            <a:pPr>
              <a:buClr>
                <a:srgbClr val="44B4C2"/>
              </a:buClr>
            </a:pPr>
            <a:r>
              <a:rPr lang="en-US" sz="2800" dirty="0"/>
              <a:t>Respiratory protection </a:t>
            </a:r>
            <a:r>
              <a:rPr lang="en-US" sz="2800" b="1" dirty="0">
                <a:solidFill>
                  <a:srgbClr val="44B4C2"/>
                </a:solidFill>
              </a:rPr>
              <a:t>critical in saving lives </a:t>
            </a:r>
            <a:r>
              <a:rPr lang="en-US" sz="2800" dirty="0"/>
              <a:t>in health emergencies</a:t>
            </a:r>
          </a:p>
          <a:p>
            <a:pPr lvl="1">
              <a:buClr>
                <a:srgbClr val="44B4C2"/>
              </a:buClr>
            </a:pPr>
            <a:r>
              <a:rPr lang="en-US" sz="2600" dirty="0"/>
              <a:t>Particularly in early pandemic phase, before vaccines developed</a:t>
            </a:r>
          </a:p>
          <a:p>
            <a:pPr>
              <a:buClr>
                <a:srgbClr val="44B4C2"/>
              </a:buClr>
            </a:pPr>
            <a:endParaRPr lang="en-US" sz="2800" dirty="0"/>
          </a:p>
          <a:p>
            <a:pPr>
              <a:buClr>
                <a:srgbClr val="44B4C2"/>
              </a:buClr>
            </a:pPr>
            <a:r>
              <a:rPr lang="en-US" sz="2800" dirty="0"/>
              <a:t>Significant drawbacks of respiratory protection used in Covid-19 (surgical, FFP2 masks) </a:t>
            </a:r>
          </a:p>
          <a:p>
            <a:pPr lvl="1">
              <a:buClr>
                <a:srgbClr val="44B4C2"/>
              </a:buClr>
            </a:pPr>
            <a:r>
              <a:rPr lang="en-US" sz="2400" dirty="0"/>
              <a:t>Initial shortages </a:t>
            </a:r>
          </a:p>
          <a:p>
            <a:pPr lvl="1">
              <a:buClr>
                <a:srgbClr val="44B4C2"/>
              </a:buClr>
            </a:pPr>
            <a:r>
              <a:rPr lang="en-US" sz="2400" dirty="0"/>
              <a:t>Protection against highly transmissible pathogens</a:t>
            </a:r>
          </a:p>
          <a:p>
            <a:pPr lvl="1">
              <a:buClr>
                <a:srgbClr val="44B4C2"/>
              </a:buClr>
            </a:pPr>
            <a:r>
              <a:rPr lang="en-US" sz="2400" dirty="0"/>
              <a:t>Fit-testing</a:t>
            </a:r>
          </a:p>
          <a:p>
            <a:pPr lvl="1">
              <a:buClr>
                <a:srgbClr val="44B4C2"/>
              </a:buClr>
            </a:pPr>
            <a:r>
              <a:rPr lang="en-US" sz="2400" dirty="0"/>
              <a:t>No comfortable multi-hour use</a:t>
            </a:r>
          </a:p>
          <a:p>
            <a:pPr marL="0" indent="0">
              <a:buClr>
                <a:srgbClr val="44B4C2"/>
              </a:buClr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1011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1D68BE-5424-66C0-500A-3A68E64D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2115800" cy="569387"/>
          </a:xfrm>
        </p:spPr>
        <p:txBody>
          <a:bodyPr/>
          <a:lstStyle/>
          <a:p>
            <a:r>
              <a:rPr lang="fr-FR" dirty="0"/>
              <a:t>Innovation </a:t>
            </a:r>
            <a:r>
              <a:rPr lang="fr-FR" dirty="0" err="1"/>
              <a:t>targets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713DFF-92CE-14D6-BDFB-23B578DA9C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915244"/>
            <a:ext cx="8229600" cy="5360185"/>
          </a:xfrm>
        </p:spPr>
        <p:txBody>
          <a:bodyPr/>
          <a:lstStyle/>
          <a:p>
            <a:pPr>
              <a:buClr>
                <a:srgbClr val="44B4C2"/>
              </a:buClr>
            </a:pPr>
            <a:r>
              <a:rPr lang="en-US" sz="2800" dirty="0"/>
              <a:t>Reusability</a:t>
            </a:r>
          </a:p>
          <a:p>
            <a:pPr lvl="1">
              <a:buClr>
                <a:srgbClr val="44B4C2"/>
              </a:buClr>
            </a:pPr>
            <a:r>
              <a:rPr lang="en-US" sz="2400" dirty="0"/>
              <a:t> Environmental impact</a:t>
            </a:r>
          </a:p>
          <a:p>
            <a:pPr lvl="1">
              <a:buClr>
                <a:srgbClr val="44B4C2"/>
              </a:buClr>
            </a:pPr>
            <a:r>
              <a:rPr lang="en-US" sz="2400" dirty="0"/>
              <a:t> Risk of supply chain disruptions</a:t>
            </a:r>
          </a:p>
          <a:p>
            <a:pPr>
              <a:buClr>
                <a:srgbClr val="44B4C2"/>
              </a:buClr>
            </a:pPr>
            <a:r>
              <a:rPr lang="en-US" sz="2800" dirty="0"/>
              <a:t>Affordability</a:t>
            </a:r>
          </a:p>
          <a:p>
            <a:pPr>
              <a:buClr>
                <a:srgbClr val="44B4C2"/>
              </a:buClr>
            </a:pPr>
            <a:r>
              <a:rPr lang="en-US" sz="2800" dirty="0"/>
              <a:t>Comfortable multi-hour use</a:t>
            </a:r>
          </a:p>
          <a:p>
            <a:pPr>
              <a:buClr>
                <a:srgbClr val="44B4C2"/>
              </a:buClr>
            </a:pPr>
            <a:r>
              <a:rPr lang="en-US" sz="2800" dirty="0"/>
              <a:t>Highly protective</a:t>
            </a:r>
          </a:p>
          <a:p>
            <a:pPr>
              <a:buClr>
                <a:srgbClr val="44B4C2"/>
              </a:buClr>
            </a:pPr>
            <a:r>
              <a:rPr lang="en-US" sz="2800" dirty="0"/>
              <a:t>‘Universal’ fit</a:t>
            </a:r>
          </a:p>
          <a:p>
            <a:pPr>
              <a:buClr>
                <a:srgbClr val="44B4C2"/>
              </a:buClr>
            </a:pPr>
            <a:r>
              <a:rPr lang="en-US" sz="2800" dirty="0" err="1"/>
              <a:t>Optimised</a:t>
            </a:r>
            <a:r>
              <a:rPr lang="en-US" sz="2800" dirty="0"/>
              <a:t> for stockpiling</a:t>
            </a:r>
          </a:p>
          <a:p>
            <a:pPr lvl="1">
              <a:buClr>
                <a:srgbClr val="44B4C2"/>
              </a:buClr>
            </a:pPr>
            <a:r>
              <a:rPr lang="en-US" sz="2400" dirty="0"/>
              <a:t> Minimum space requirements</a:t>
            </a:r>
          </a:p>
          <a:p>
            <a:pPr lvl="1">
              <a:buClr>
                <a:srgbClr val="44B4C2"/>
              </a:buClr>
            </a:pPr>
            <a:r>
              <a:rPr lang="en-US" sz="2400" dirty="0"/>
              <a:t> Long shelf life</a:t>
            </a:r>
          </a:p>
          <a:p>
            <a:pPr marL="0" indent="0">
              <a:buClr>
                <a:srgbClr val="44B4C2"/>
              </a:buClr>
              <a:buNone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5BBC4-8315-11C7-6671-A23265771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915244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31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F203-CA48-2832-A7D0-074351FE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4203"/>
            <a:ext cx="11201400" cy="569387"/>
          </a:xfrm>
        </p:spPr>
        <p:txBody>
          <a:bodyPr/>
          <a:lstStyle/>
          <a:p>
            <a:r>
              <a:rPr lang="en-IE" dirty="0"/>
              <a:t>Option 1: Elastomeric half-masks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2908F-5987-7894-735A-C962908150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86070" y="2133600"/>
            <a:ext cx="12420600" cy="3892027"/>
          </a:xfrm>
        </p:spPr>
        <p:txBody>
          <a:bodyPr/>
          <a:lstStyle/>
          <a:p>
            <a:pPr algn="just" rtl="0" fontAlgn="base">
              <a:buClr>
                <a:srgbClr val="44B4C2"/>
              </a:buClr>
            </a:pPr>
            <a:r>
              <a:rPr lang="en-US" sz="2800" dirty="0"/>
              <a:t>Stress-test for 100 cycles of hospital-grade hygienic reprocessing </a:t>
            </a:r>
          </a:p>
          <a:p>
            <a:pPr algn="just" rtl="0" fontAlgn="base">
              <a:buClr>
                <a:srgbClr val="44B4C2"/>
              </a:buClr>
            </a:pPr>
            <a:endParaRPr lang="en-US" sz="2800" dirty="0"/>
          </a:p>
          <a:p>
            <a:pPr algn="just" rtl="0" fontAlgn="base">
              <a:buClr>
                <a:srgbClr val="44B4C2"/>
              </a:buClr>
            </a:pPr>
            <a:r>
              <a:rPr lang="en-US" sz="2800" dirty="0"/>
              <a:t>Filter lifecycle of at least 100 8h-shifts </a:t>
            </a:r>
          </a:p>
          <a:p>
            <a:pPr algn="just" rtl="0" fontAlgn="base">
              <a:buClr>
                <a:srgbClr val="44B4C2"/>
              </a:buClr>
            </a:pPr>
            <a:endParaRPr lang="en-US" sz="2800" dirty="0"/>
          </a:p>
          <a:p>
            <a:pPr algn="just" rtl="0" fontAlgn="base">
              <a:buClr>
                <a:srgbClr val="44B4C2"/>
              </a:buClr>
            </a:pPr>
            <a:r>
              <a:rPr lang="en-US" sz="2800" dirty="0"/>
              <a:t>Either of the following: </a:t>
            </a:r>
          </a:p>
          <a:p>
            <a:pPr lvl="1" algn="l" rtl="0" fontAlgn="base">
              <a:buClr>
                <a:srgbClr val="44B4C2"/>
              </a:buClr>
            </a:pPr>
            <a:r>
              <a:rPr lang="en-US" sz="2600" dirty="0"/>
              <a:t>Scalable production with supply chains in Europe </a:t>
            </a:r>
          </a:p>
          <a:p>
            <a:pPr lvl="1" algn="l" rtl="0" fontAlgn="base">
              <a:buClr>
                <a:srgbClr val="44B4C2"/>
              </a:buClr>
            </a:pPr>
            <a:r>
              <a:rPr lang="en-US" sz="2600" dirty="0" err="1"/>
              <a:t>Optimised</a:t>
            </a:r>
            <a:r>
              <a:rPr lang="en-US" sz="2600" dirty="0"/>
              <a:t> for long-term storage (shelf life, space requirements) </a:t>
            </a:r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F64B91-87CF-D022-9B14-469518A04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2971800"/>
            <a:ext cx="3461722" cy="346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97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F203-CA48-2832-A7D0-074351FE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4203"/>
            <a:ext cx="11201400" cy="569387"/>
          </a:xfrm>
        </p:spPr>
        <p:txBody>
          <a:bodyPr/>
          <a:lstStyle/>
          <a:p>
            <a:r>
              <a:rPr lang="en-IE" dirty="0"/>
              <a:t>Option 2: </a:t>
            </a:r>
            <a:r>
              <a:rPr lang="en-US" dirty="0"/>
              <a:t>powered filtering device (‘PAPR’)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2908F-5987-7894-735A-C962908150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86070" y="2133600"/>
            <a:ext cx="12420600" cy="5399427"/>
          </a:xfrm>
        </p:spPr>
        <p:txBody>
          <a:bodyPr/>
          <a:lstStyle/>
          <a:p>
            <a:pPr algn="just" rtl="0" fontAlgn="base">
              <a:buClr>
                <a:srgbClr val="44B4C2"/>
              </a:buClr>
            </a:pPr>
            <a:r>
              <a:rPr lang="en-US" sz="2800" dirty="0"/>
              <a:t>Unit price &lt; EUR 200 (at scale production) </a:t>
            </a:r>
          </a:p>
          <a:p>
            <a:pPr algn="just" rtl="0" fontAlgn="base">
              <a:buClr>
                <a:srgbClr val="44B4C2"/>
              </a:buClr>
            </a:pPr>
            <a:r>
              <a:rPr lang="en-US" sz="2800" dirty="0"/>
              <a:t>Low lifecycle cost (e.g. reusable and durable hoods, filters and components) </a:t>
            </a:r>
          </a:p>
          <a:p>
            <a:pPr algn="just" rtl="0" fontAlgn="base">
              <a:buClr>
                <a:srgbClr val="44B4C2"/>
              </a:buClr>
            </a:pPr>
            <a:endParaRPr lang="en-US" sz="2800" dirty="0"/>
          </a:p>
          <a:p>
            <a:pPr algn="just" rtl="0" fontAlgn="base">
              <a:buClr>
                <a:srgbClr val="44B4C2"/>
              </a:buClr>
            </a:pPr>
            <a:r>
              <a:rPr lang="en-US" sz="2800" dirty="0"/>
              <a:t>Desirable attributes: </a:t>
            </a:r>
          </a:p>
          <a:p>
            <a:pPr lvl="1" algn="just" rtl="0" fontAlgn="base">
              <a:buClr>
                <a:srgbClr val="44B4C2"/>
              </a:buClr>
            </a:pPr>
            <a:r>
              <a:rPr lang="en-US" sz="2600" dirty="0"/>
              <a:t>Low communication barriers (e.g., by reducing fan noise) </a:t>
            </a:r>
          </a:p>
          <a:p>
            <a:pPr lvl="1" algn="just" rtl="0" fontAlgn="base">
              <a:buClr>
                <a:srgbClr val="44B4C2"/>
              </a:buClr>
            </a:pPr>
            <a:r>
              <a:rPr lang="en-US" sz="2600" dirty="0"/>
              <a:t>Source control </a:t>
            </a:r>
          </a:p>
          <a:p>
            <a:pPr lvl="1" algn="just" rtl="0" fontAlgn="base">
              <a:buClr>
                <a:srgbClr val="44B4C2"/>
              </a:buClr>
            </a:pPr>
            <a:r>
              <a:rPr lang="en-US" sz="2600" dirty="0"/>
              <a:t>Easy disinfection and reprocessing</a:t>
            </a:r>
          </a:p>
          <a:p>
            <a:pPr lvl="1" algn="just" rtl="0" fontAlgn="base">
              <a:buClr>
                <a:srgbClr val="44B4C2"/>
              </a:buClr>
            </a:pPr>
            <a:r>
              <a:rPr lang="en-US" sz="2600" dirty="0"/>
              <a:t>Compatible with UV-disinfection </a:t>
            </a:r>
          </a:p>
          <a:p>
            <a:pPr lvl="1" algn="just" rtl="0" fontAlgn="base">
              <a:buClr>
                <a:srgbClr val="44B4C2"/>
              </a:buClr>
            </a:pPr>
            <a:r>
              <a:rPr lang="en-US" sz="2600" dirty="0"/>
              <a:t>Increased comfort</a:t>
            </a:r>
          </a:p>
          <a:p>
            <a:pPr lvl="1" algn="just" rtl="0" fontAlgn="base">
              <a:buClr>
                <a:srgbClr val="44B4C2"/>
              </a:buClr>
            </a:pPr>
            <a:r>
              <a:rPr lang="en-US" sz="2600" dirty="0"/>
              <a:t>Compatibility with standard rechargeable batteries </a:t>
            </a:r>
          </a:p>
          <a:p>
            <a:pPr lvl="1" algn="just" rtl="0" fontAlgn="base">
              <a:buClr>
                <a:srgbClr val="44B4C2"/>
              </a:buClr>
            </a:pPr>
            <a:r>
              <a:rPr lang="en-US" sz="2600" dirty="0"/>
              <a:t>Scalable production in EU </a:t>
            </a:r>
            <a:r>
              <a:rPr lang="en-US" sz="2600" i="1" dirty="0"/>
              <a:t>OR</a:t>
            </a:r>
            <a:r>
              <a:rPr lang="en-US" sz="2600" dirty="0"/>
              <a:t> </a:t>
            </a:r>
            <a:r>
              <a:rPr lang="en-US" sz="2600" dirty="0" err="1"/>
              <a:t>optimised</a:t>
            </a:r>
            <a:r>
              <a:rPr lang="en-US" sz="2600" dirty="0"/>
              <a:t> for stockpiling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97841-48BA-C82D-43FF-8FDE71056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00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3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F203-CA48-2832-A7D0-074351FE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4203"/>
            <a:ext cx="11201400" cy="569387"/>
          </a:xfrm>
        </p:spPr>
        <p:txBody>
          <a:bodyPr/>
          <a:lstStyle/>
          <a:p>
            <a:r>
              <a:rPr lang="en-IE" dirty="0"/>
              <a:t>Option 3: </a:t>
            </a:r>
            <a:r>
              <a:rPr lang="en-US" dirty="0"/>
              <a:t>Other innovation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2908F-5987-7894-735A-C9629081509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62200"/>
            <a:ext cx="12420600" cy="4104457"/>
          </a:xfrm>
        </p:spPr>
        <p:txBody>
          <a:bodyPr/>
          <a:lstStyle/>
          <a:p>
            <a:pPr algn="just" rtl="0" fontAlgn="base">
              <a:buClr>
                <a:srgbClr val="44B4C2"/>
              </a:buClr>
            </a:pPr>
            <a:r>
              <a:rPr lang="en-US" sz="2800" dirty="0"/>
              <a:t>Enhanced communication </a:t>
            </a:r>
          </a:p>
          <a:p>
            <a:pPr algn="just" rtl="0" fontAlgn="base">
              <a:buClr>
                <a:srgbClr val="44B4C2"/>
              </a:buClr>
            </a:pPr>
            <a:r>
              <a:rPr lang="en-US" sz="2800" dirty="0"/>
              <a:t>Improved aesthetic appeal</a:t>
            </a:r>
          </a:p>
          <a:p>
            <a:pPr algn="just" rtl="0" fontAlgn="base">
              <a:buClr>
                <a:srgbClr val="44B4C2"/>
              </a:buClr>
            </a:pPr>
            <a:r>
              <a:rPr lang="en-US" sz="2800" dirty="0"/>
              <a:t>Better breathability or thermal comfort </a:t>
            </a:r>
            <a:r>
              <a:rPr lang="en-US" sz="2600" dirty="0"/>
              <a:t>(e.g. advanced materials)</a:t>
            </a:r>
          </a:p>
          <a:p>
            <a:pPr algn="just" rtl="0" fontAlgn="base">
              <a:buClr>
                <a:srgbClr val="44B4C2"/>
              </a:buClr>
            </a:pPr>
            <a:r>
              <a:rPr lang="en-US" sz="2800" dirty="0"/>
              <a:t>Sensors for real-time fit assurance or leakage detection</a:t>
            </a:r>
          </a:p>
          <a:p>
            <a:pPr algn="just" rtl="0" fontAlgn="base">
              <a:buClr>
                <a:srgbClr val="44B4C2"/>
              </a:buClr>
            </a:pPr>
            <a:r>
              <a:rPr lang="en-US" sz="2800" dirty="0"/>
              <a:t>Low risk of self-contamination during doffing </a:t>
            </a:r>
          </a:p>
          <a:p>
            <a:pPr algn="just" rtl="0" fontAlgn="base">
              <a:buClr>
                <a:srgbClr val="44B4C2"/>
              </a:buClr>
            </a:pPr>
            <a:r>
              <a:rPr lang="en-US" sz="2800" dirty="0"/>
              <a:t>Universal fit (95% of adult population) without fit-testing </a:t>
            </a:r>
          </a:p>
          <a:p>
            <a:pPr algn="just" rtl="0" fontAlgn="base">
              <a:buClr>
                <a:srgbClr val="44B4C2"/>
              </a:buClr>
            </a:pPr>
            <a:r>
              <a:rPr lang="en-US" sz="2800" dirty="0"/>
              <a:t>Maintain fit and user compliance during extended periods of use </a:t>
            </a:r>
          </a:p>
          <a:p>
            <a:pPr algn="just" rtl="0" fontAlgn="base">
              <a:buClr>
                <a:srgbClr val="44B4C2"/>
              </a:buClr>
            </a:pPr>
            <a:r>
              <a:rPr lang="en-US" sz="2800" dirty="0"/>
              <a:t>Long shelf lives (12 years or more) 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D2C7A-C6E4-693D-A0BE-72E371A88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2529181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16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1D68BE-5424-66C0-500A-3A68E64D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1000"/>
            <a:ext cx="12115800" cy="569387"/>
          </a:xfrm>
        </p:spPr>
        <p:txBody>
          <a:bodyPr/>
          <a:lstStyle/>
          <a:p>
            <a:pPr>
              <a:buClr>
                <a:srgbClr val="44B4C2"/>
              </a:buClr>
            </a:pPr>
            <a:r>
              <a:rPr lang="en-US" dirty="0"/>
              <a:t>Ensuring Uptake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713DFF-92CE-14D6-BDFB-23B578DA9C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2209800"/>
            <a:ext cx="13563600" cy="5212453"/>
          </a:xfrm>
        </p:spPr>
        <p:txBody>
          <a:bodyPr/>
          <a:lstStyle/>
          <a:p>
            <a:pPr>
              <a:buClr>
                <a:srgbClr val="44B4C2"/>
              </a:buClr>
            </a:pPr>
            <a:r>
              <a:rPr lang="en-GB" sz="2800" dirty="0"/>
              <a:t>Proposals need to detail plan for market and uptake in preparedness times:</a:t>
            </a:r>
          </a:p>
          <a:p>
            <a:pPr lvl="1">
              <a:buClr>
                <a:srgbClr val="44B4C2"/>
              </a:buClr>
            </a:pPr>
            <a:r>
              <a:rPr lang="en-GB" sz="2600" dirty="0"/>
              <a:t>Active use to protect healthcare and other critical workers</a:t>
            </a:r>
          </a:p>
          <a:p>
            <a:pPr lvl="1">
              <a:buClr>
                <a:srgbClr val="44B4C2"/>
              </a:buClr>
            </a:pPr>
            <a:r>
              <a:rPr lang="en-GB" sz="2600" dirty="0"/>
              <a:t>Stockpiling</a:t>
            </a:r>
          </a:p>
          <a:p>
            <a:pPr>
              <a:buClr>
                <a:srgbClr val="44B4C2"/>
              </a:buClr>
            </a:pPr>
            <a:endParaRPr lang="en-GB" sz="18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44B4C2"/>
              </a:buClr>
            </a:pPr>
            <a:r>
              <a:rPr lang="en-US" sz="2800" dirty="0"/>
              <a:t>Significant percentage of budget funds testing and distribution of product</a:t>
            </a:r>
          </a:p>
          <a:p>
            <a:pPr lvl="1">
              <a:buClr>
                <a:srgbClr val="44B4C2"/>
              </a:buClr>
            </a:pPr>
            <a:r>
              <a:rPr lang="en-US" sz="2600" dirty="0"/>
              <a:t>Consortia may include </a:t>
            </a:r>
            <a:r>
              <a:rPr lang="en-US" sz="2600" b="1" dirty="0">
                <a:solidFill>
                  <a:srgbClr val="44B4C2"/>
                </a:solidFill>
              </a:rPr>
              <a:t>hospital management, stockpiling </a:t>
            </a:r>
            <a:r>
              <a:rPr lang="en-US" sz="2600" b="1" dirty="0" err="1">
                <a:solidFill>
                  <a:srgbClr val="44B4C2"/>
                </a:solidFill>
              </a:rPr>
              <a:t>organisations</a:t>
            </a:r>
            <a:r>
              <a:rPr lang="en-US" sz="2600" b="1" dirty="0">
                <a:solidFill>
                  <a:srgbClr val="44B4C2"/>
                </a:solidFill>
              </a:rPr>
              <a:t>, critical workers</a:t>
            </a:r>
          </a:p>
          <a:p>
            <a:pPr lvl="1">
              <a:buClr>
                <a:srgbClr val="44B4C2"/>
              </a:buClr>
            </a:pPr>
            <a:r>
              <a:rPr lang="en-US" sz="2600" dirty="0"/>
              <a:t>Option to establish user-managed inventory (supply bubbles close to end users)</a:t>
            </a:r>
          </a:p>
          <a:p>
            <a:pPr lvl="1">
              <a:buClr>
                <a:srgbClr val="44B4C2"/>
              </a:buClr>
            </a:pPr>
            <a:r>
              <a:rPr lang="en-US" sz="2600" dirty="0"/>
              <a:t>Plan to generate </a:t>
            </a:r>
            <a:r>
              <a:rPr lang="en-US" sz="2600" b="1" dirty="0">
                <a:solidFill>
                  <a:srgbClr val="44B4C2"/>
                </a:solidFill>
              </a:rPr>
              <a:t>sufficient demand to set up production</a:t>
            </a:r>
          </a:p>
          <a:p>
            <a:pPr lvl="1">
              <a:buClr>
                <a:srgbClr val="44B4C2"/>
              </a:buClr>
            </a:pPr>
            <a:endParaRPr lang="en-US" sz="2600" dirty="0"/>
          </a:p>
          <a:p>
            <a:pPr marL="0" indent="0">
              <a:buClr>
                <a:srgbClr val="44B4C2"/>
              </a:buClr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2614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RA 2024">
      <a:dk1>
        <a:srgbClr val="000000"/>
      </a:dk1>
      <a:lt1>
        <a:srgbClr val="FFFFFF"/>
      </a:lt1>
      <a:dk2>
        <a:srgbClr val="034EA2"/>
      </a:dk2>
      <a:lt2>
        <a:srgbClr val="BCBEC0"/>
      </a:lt2>
      <a:accent1>
        <a:srgbClr val="30AFBE"/>
      </a:accent1>
      <a:accent2>
        <a:srgbClr val="93C5CD"/>
      </a:accent2>
      <a:accent3>
        <a:srgbClr val="FFED00"/>
      </a:accent3>
      <a:accent4>
        <a:srgbClr val="939598"/>
      </a:accent4>
      <a:accent5>
        <a:srgbClr val="9BBB59"/>
      </a:accent5>
      <a:accent6>
        <a:srgbClr val="3E9EEA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3B0787373DB349910E4025BFAEA902" ma:contentTypeVersion="25" ma:contentTypeDescription="Create a new document." ma:contentTypeScope="" ma:versionID="6c60a7d95be964b90f2fe7dba5b35943">
  <xsd:schema xmlns:xsd="http://www.w3.org/2001/XMLSchema" xmlns:xs="http://www.w3.org/2001/XMLSchema" xmlns:p="http://schemas.microsoft.com/office/2006/metadata/properties" xmlns:ns2="8d6c793f-4dc9-4181-8c46-4cd018c85f54" xmlns:ns3="621d8659-1e71-4b2e-8e7f-90e09c6dd2de" targetNamespace="http://schemas.microsoft.com/office/2006/metadata/properties" ma:root="true" ma:fieldsID="d8ef837290f76871a59bd4dc5f3bf7ee" ns2:_="" ns3:_="">
    <xsd:import namespace="8d6c793f-4dc9-4181-8c46-4cd018c85f54"/>
    <xsd:import namespace="621d8659-1e71-4b2e-8e7f-90e09c6dd2de"/>
    <xsd:element name="properties">
      <xsd:complexType>
        <xsd:sequence>
          <xsd:element name="documentManagement">
            <xsd:complexType>
              <xsd:all>
                <xsd:element ref="ns2:Contenttype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Content"/>
                <xsd:element ref="ns2:n1f24f54671c4ec896ab3ef925699e31" minOccurs="0"/>
                <xsd:element ref="ns3:SharedWithUsers" minOccurs="0"/>
                <xsd:element ref="ns3:SharedWithDetails" minOccurs="0"/>
                <xsd:element ref="ns2:Country" minOccurs="0"/>
                <xsd:element ref="ns2:MediaServiceSearchPropertie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6c793f-4dc9-4181-8c46-4cd018c85f54" elementFormDefault="qualified">
    <xsd:import namespace="http://schemas.microsoft.com/office/2006/documentManagement/types"/>
    <xsd:import namespace="http://schemas.microsoft.com/office/infopath/2007/PartnerControls"/>
    <xsd:element name="Contenttype0" ma:index="8" ma:displayName="Content type" ma:description="What sort of document/content is it? " ma:format="Dropdown" ma:internalName="Contenttype0">
      <xsd:simpleType>
        <xsd:restriction base="dms:Choice">
          <xsd:enumeration value="Agenda"/>
          <xsd:enumeration value="Annual Work Programme"/>
          <xsd:enumeration value="Audit report"/>
          <xsd:enumeration value="Call text"/>
          <xsd:enumeration value="Contract"/>
          <xsd:enumeration value="Contracting"/>
          <xsd:enumeration value="Council/EP reports"/>
          <xsd:enumeration value="Data"/>
          <xsd:enumeration value="Exchange with Cabinet"/>
          <xsd:enumeration value="Factsheet"/>
          <xsd:enumeration value="Legal act"/>
          <xsd:enumeration value="Legal analysis"/>
          <xsd:enumeration value="Letter (external EC)"/>
          <xsd:enumeration value="Meeting report"/>
          <xsd:enumeration value="Mission report"/>
          <xsd:enumeration value="MoU"/>
          <xsd:enumeration value="Note (internal EC)"/>
          <xsd:enumeration value="Presentation"/>
          <xsd:enumeration value="Procedure"/>
          <xsd:enumeration value="Programming"/>
          <xsd:enumeration value="Report"/>
          <xsd:enumeration value="Support"/>
          <xsd:enumeration value="Template"/>
          <xsd:enumeration value="Vaccines order form"/>
          <xsd:enumeration value="Work plan"/>
          <xsd:enumeration value="New term needed"/>
          <xsd:enumeration value="TEST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Content" ma:index="13" ma:displayName="Document status" ma:description="This field indicates the level of finalisation of the document  and therefore its level of reliability&#10;A: complete/final : content is (fixed) and for example also endorsed by hierarchy, &#10;B: well advanced draft but not yet endorsed, e.g. by the hierarchy, for example in consultation, &#10;C: in progress: useful document however some work remains to be done  " ma:format="Dropdown" ma:internalName="Content">
      <xsd:simpleType>
        <xsd:restriction base="dms:Choice">
          <xsd:enumeration value="A"/>
          <xsd:enumeration value="B"/>
          <xsd:enumeration value="C"/>
        </xsd:restriction>
      </xsd:simpleType>
    </xsd:element>
    <xsd:element name="n1f24f54671c4ec896ab3ef925699e31" ma:index="15" ma:taxonomy="true" ma:internalName="n1f24f54671c4ec896ab3ef925699e31" ma:taxonomyFieldName="Topic_x0020_1" ma:displayName="Work area" ma:default="" ma:fieldId="{71f24f54-671c-4ec8-96ab-3ef925699e31}" ma:taxonomyMulti="true" ma:sspId="22b2fad6-9d2c-441c-a321-3f5f1e9bd928" ma:termSetId="2f14679d-07dc-4f72-83f1-20a450cd53b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untry" ma:index="18" nillable="true" ma:displayName="Country" ma:format="Dropdown" ma:internalName="Country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T"/>
                        <xsd:enumeration value="BE"/>
                        <xsd:enumeration value="BG"/>
                        <xsd:enumeration value="HR"/>
                        <xsd:enumeration value="CY"/>
                        <xsd:enumeration value="CZ"/>
                        <xsd:enumeration value="DK"/>
                        <xsd:enumeration value="EE"/>
                        <xsd:enumeration value="FI"/>
                        <xsd:enumeration value="FR"/>
                        <xsd:enumeration value="DE"/>
                        <xsd:enumeration value="EL"/>
                        <xsd:enumeration value="HU"/>
                        <xsd:enumeration value="IE"/>
                        <xsd:enumeration value="IT"/>
                        <xsd:enumeration value="LV"/>
                        <xsd:enumeration value="TT"/>
                        <xsd:enumeration value="LU"/>
                        <xsd:enumeration value="MT"/>
                        <xsd:enumeration value="NL"/>
                        <xsd:enumeration value="PL"/>
                        <xsd:enumeration value="PT"/>
                        <xsd:enumeration value="RO"/>
                        <xsd:enumeration value="SK"/>
                        <xsd:enumeration value="SI"/>
                        <xsd:enumeration value="ES"/>
                        <xsd:enumeration value="SE"/>
                        <xsd:enumeration value="EU MS"/>
                        <xsd:enumeration value="Choice 29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1d8659-1e71-4b2e-8e7f-90e09c6dd2d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1eff612c-4303-4d00-855b-6bc86332c90f}" ma:internalName="TaxCatchAll" ma:showField="CatchAllData" ma:web="621d8659-1e71-4b2e-8e7f-90e09c6dd2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6c793f-4dc9-4181-8c46-4cd018c85f54">
      <Terms xmlns="http://schemas.microsoft.com/office/infopath/2007/PartnerControls"/>
    </lcf76f155ced4ddcb4097134ff3c332f>
    <TaxCatchAll xmlns="621d8659-1e71-4b2e-8e7f-90e09c6dd2de">
      <Value>31</Value>
    </TaxCatchAll>
    <n1f24f54671c4ec896ab3ef925699e31 xmlns="8d6c793f-4dc9-4181-8c46-4cd018c85f54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</TermName>
          <TermId xmlns="http://schemas.microsoft.com/office/infopath/2007/PartnerControls">14dd0070-4b0e-4f01-bd73-1dc176ea8263</TermId>
        </TermInfo>
      </Terms>
    </n1f24f54671c4ec896ab3ef925699e31>
    <Country xmlns="8d6c793f-4dc9-4181-8c46-4cd018c85f54" xsi:nil="true"/>
    <Content xmlns="8d6c793f-4dc9-4181-8c46-4cd018c85f54">A</Content>
    <Contenttype0 xmlns="8d6c793f-4dc9-4181-8c46-4cd018c85f54">Template</Contenttype0>
  </documentManagement>
</p:properties>
</file>

<file path=customXml/itemProps1.xml><?xml version="1.0" encoding="utf-8"?>
<ds:datastoreItem xmlns:ds="http://schemas.openxmlformats.org/officeDocument/2006/customXml" ds:itemID="{CEA38DA1-6B0B-425C-A5BA-A2A711C39D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279C5F-EAB0-4C83-8AE4-E37572258E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6c793f-4dc9-4181-8c46-4cd018c85f54"/>
    <ds:schemaRef ds:uri="621d8659-1e71-4b2e-8e7f-90e09c6dd2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645FF4D-8747-423C-BC01-6A6C0D6269E6}">
  <ds:schemaRefs>
    <ds:schemaRef ds:uri="http://purl.org/dc/terms/"/>
    <ds:schemaRef ds:uri="http://purl.org/dc/dcmitype/"/>
    <ds:schemaRef ds:uri="http://www.w3.org/XML/1998/namespace"/>
    <ds:schemaRef ds:uri="8d6c793f-4dc9-4181-8c46-4cd018c85f54"/>
    <ds:schemaRef ds:uri="http://schemas.microsoft.com/office/2006/documentManagement/types"/>
    <ds:schemaRef ds:uri="http://purl.org/dc/elements/1.1/"/>
    <ds:schemaRef ds:uri="621d8659-1e71-4b2e-8e7f-90e09c6dd2d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6472</TotalTime>
  <Words>784</Words>
  <Application>Microsoft Office PowerPoint</Application>
  <PresentationFormat>Custom</PresentationFormat>
  <Paragraphs>144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Verdana</vt:lpstr>
      <vt:lpstr>Courier New</vt:lpstr>
      <vt:lpstr>EC Square Sans Pro</vt:lpstr>
      <vt:lpstr>Arial</vt:lpstr>
      <vt:lpstr>Calibri</vt:lpstr>
      <vt:lpstr>Office Theme</vt:lpstr>
      <vt:lpstr>Call for Proposals ON next-gen respiratory protection, CP-g-24-11, EU4H-2024-PJ-01-2  </vt:lpstr>
      <vt:lpstr>Presentation Outline</vt:lpstr>
      <vt:lpstr>Call for proposals: next-gen respiratory PPE</vt:lpstr>
      <vt:lpstr>covid-19 showed ppe drawbacks</vt:lpstr>
      <vt:lpstr>Innovation targets</vt:lpstr>
      <vt:lpstr>Option 1: Elastomeric half-masks</vt:lpstr>
      <vt:lpstr>Option 2: powered filtering device (‘PAPR’)</vt:lpstr>
      <vt:lpstr>Option 3: Other innovation</vt:lpstr>
      <vt:lpstr>Ensuring Uptake</vt:lpstr>
      <vt:lpstr>Option 4: Manufacturing innovation</vt:lpstr>
      <vt:lpstr>Mandatory Deliverables set expectations</vt:lpstr>
      <vt:lpstr>Indicators Measuring success</vt:lpstr>
      <vt:lpstr>Your proposals Enable better preparedness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Cochaux, Caroline</dc:creator>
  <cp:lastModifiedBy>MOLNAR Urska (HERA)</cp:lastModifiedBy>
  <cp:revision>81</cp:revision>
  <dcterms:created xsi:type="dcterms:W3CDTF">2024-01-10T13:31:25Z</dcterms:created>
  <dcterms:modified xsi:type="dcterms:W3CDTF">2024-05-28T11:16:42Z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2024-01-05T00:00:00Z</vt:filetime>
  </property>
  <property fmtid="{D5CDD505-2E9C-101B-9397-08002B2CF9AE}" pid="3" name="Creator">
    <vt:lpwstr>Adobe InDesign 19.1 (Macintosh)</vt:lpwstr>
  </property>
  <property fmtid="{D5CDD505-2E9C-101B-9397-08002B2CF9AE}" pid="4" name="LastSaved">
    <vt:filetime>2024-01-10T00:00:00Z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0x010100E13B0787373DB349910E4025BFAEA902</vt:lpwstr>
  </property>
  <property fmtid="{D5CDD505-2E9C-101B-9397-08002B2CF9AE}" pid="7" name="MSIP_Label_6bd9ddd1-4d20-43f6-abfa-fc3c07406f94_Enabled">
    <vt:lpwstr>true</vt:lpwstr>
  </property>
  <property fmtid="{D5CDD505-2E9C-101B-9397-08002B2CF9AE}" pid="8" name="MSIP_Label_6bd9ddd1-4d20-43f6-abfa-fc3c07406f94_SetDate">
    <vt:lpwstr>2024-01-27T10:36:29Z</vt:lpwstr>
  </property>
  <property fmtid="{D5CDD505-2E9C-101B-9397-08002B2CF9AE}" pid="9" name="MSIP_Label_6bd9ddd1-4d20-43f6-abfa-fc3c07406f94_Method">
    <vt:lpwstr>Standard</vt:lpwstr>
  </property>
  <property fmtid="{D5CDD505-2E9C-101B-9397-08002B2CF9AE}" pid="10" name="MSIP_Label_6bd9ddd1-4d20-43f6-abfa-fc3c07406f94_Name">
    <vt:lpwstr>Commission Use</vt:lpwstr>
  </property>
  <property fmtid="{D5CDD505-2E9C-101B-9397-08002B2CF9AE}" pid="11" name="MSIP_Label_6bd9ddd1-4d20-43f6-abfa-fc3c07406f94_SiteId">
    <vt:lpwstr>b24c8b06-522c-46fe-9080-70926f8dddb1</vt:lpwstr>
  </property>
  <property fmtid="{D5CDD505-2E9C-101B-9397-08002B2CF9AE}" pid="12" name="MSIP_Label_6bd9ddd1-4d20-43f6-abfa-fc3c07406f94_ActionId">
    <vt:lpwstr>159c883c-4d7e-48f3-9955-68ad173b18d9</vt:lpwstr>
  </property>
  <property fmtid="{D5CDD505-2E9C-101B-9397-08002B2CF9AE}" pid="13" name="MSIP_Label_6bd9ddd1-4d20-43f6-abfa-fc3c07406f94_ContentBits">
    <vt:lpwstr>0</vt:lpwstr>
  </property>
  <property fmtid="{D5CDD505-2E9C-101B-9397-08002B2CF9AE}" pid="14" name="MediaServiceImageTags">
    <vt:lpwstr/>
  </property>
  <property fmtid="{D5CDD505-2E9C-101B-9397-08002B2CF9AE}" pid="15" name="Topic 1">
    <vt:lpwstr>31;#Communication|14dd0070-4b0e-4f01-bd73-1dc176ea8263</vt:lpwstr>
  </property>
</Properties>
</file>