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8" r:id="rId5"/>
    <p:sldId id="286" r:id="rId6"/>
    <p:sldId id="304" r:id="rId7"/>
    <p:sldId id="331" r:id="rId8"/>
    <p:sldId id="360" r:id="rId9"/>
    <p:sldId id="335" r:id="rId10"/>
    <p:sldId id="336" r:id="rId11"/>
    <p:sldId id="361" r:id="rId12"/>
    <p:sldId id="366" r:id="rId13"/>
    <p:sldId id="337" r:id="rId14"/>
    <p:sldId id="362" r:id="rId15"/>
    <p:sldId id="338" r:id="rId16"/>
    <p:sldId id="363" r:id="rId17"/>
    <p:sldId id="339" r:id="rId18"/>
    <p:sldId id="340" r:id="rId19"/>
    <p:sldId id="365" r:id="rId20"/>
    <p:sldId id="305" r:id="rId21"/>
    <p:sldId id="359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B9C"/>
    <a:srgbClr val="0356B1"/>
    <a:srgbClr val="024EA2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8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6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72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12B12FC-EFAA-4942-8F88-15102C8E2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72" y="1602159"/>
            <a:ext cx="10065224" cy="2149523"/>
          </a:xfrm>
        </p:spPr>
        <p:txBody>
          <a:bodyPr/>
          <a:lstStyle/>
          <a:p>
            <a:r>
              <a:rPr lang="en-IE" sz="4800" dirty="0">
                <a:latin typeface="EC Square Sans Pro Medium" panose="020B0500000000020004" pitchFamily="34" charset="0"/>
              </a:rPr>
              <a:t>EU4Health  - 2024 Work Programme</a:t>
            </a:r>
            <a:br>
              <a:rPr lang="en-IE" sz="4800" dirty="0">
                <a:latin typeface="EC Square Sans Pro Medium" panose="020B0500000000020004" pitchFamily="34" charset="0"/>
              </a:rPr>
            </a:br>
            <a:r>
              <a:rPr lang="en-IE" sz="4800" dirty="0">
                <a:latin typeface="EC Square Sans Pro Medium" panose="020B0500000000020004" pitchFamily="34" charset="0"/>
              </a:rPr>
              <a:t>Joint Action</a:t>
            </a:r>
            <a:br>
              <a:rPr lang="en-IE" sz="4800" dirty="0">
                <a:latin typeface="EC Square Sans Pro Medium" panose="020B0500000000020004" pitchFamily="34" charset="0"/>
              </a:rPr>
            </a:br>
            <a:br>
              <a:rPr lang="en-IE" sz="4800" dirty="0">
                <a:latin typeface="EC Square Sans Pro Medium" panose="020B0500000000020004" pitchFamily="34" charset="0"/>
              </a:rPr>
            </a:br>
            <a:r>
              <a:rPr lang="en-US" sz="4000" i="1" dirty="0">
                <a:latin typeface="EC Square Sans Pro Medium" panose="020B0500000000020004" pitchFamily="34" charset="0"/>
              </a:rPr>
              <a:t>Support to the development of sustainable, </a:t>
            </a:r>
            <a:br>
              <a:rPr lang="en-US" sz="4000" i="1" dirty="0">
                <a:latin typeface="EC Square Sans Pro Medium" panose="020B0500000000020004" pitchFamily="34" charset="0"/>
              </a:rPr>
            </a:br>
            <a:r>
              <a:rPr lang="en-US" sz="4000" i="1" dirty="0">
                <a:latin typeface="EC Square Sans Pro Medium" panose="020B0500000000020004" pitchFamily="34" charset="0"/>
              </a:rPr>
              <a:t>forward-looking national and Union stockpiling </a:t>
            </a:r>
            <a:br>
              <a:rPr lang="en-US" sz="4000" i="1" dirty="0">
                <a:latin typeface="EC Square Sans Pro Medium" panose="020B0500000000020004" pitchFamily="34" charset="0"/>
              </a:rPr>
            </a:br>
            <a:r>
              <a:rPr lang="en-US" sz="4000" i="1" dirty="0">
                <a:latin typeface="EC Square Sans Pro Medium" panose="020B0500000000020004" pitchFamily="34" charset="0"/>
              </a:rPr>
              <a:t>strategies</a:t>
            </a:r>
            <a:endParaRPr lang="en-BE" sz="4000" i="1" dirty="0">
              <a:latin typeface="EC Square Sans Pro Medium" panose="020B05000000000200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0589AA2-56EE-481C-A196-A4954794F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824" y="5477176"/>
            <a:ext cx="10065224" cy="897754"/>
          </a:xfrm>
        </p:spPr>
        <p:txBody>
          <a:bodyPr/>
          <a:lstStyle/>
          <a:p>
            <a:pPr algn="r"/>
            <a:r>
              <a:rPr lang="en-IE" sz="4000" dirty="0">
                <a:latin typeface="EC Square Sans Pro Medium" panose="020B0500000000020004" pitchFamily="34" charset="0"/>
              </a:rPr>
              <a:t>FINANCIAL MANAGEMENT</a:t>
            </a:r>
            <a:endParaRPr lang="en-BE" sz="4000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593433"/>
            <a:ext cx="10905699" cy="4758206"/>
          </a:xfrm>
        </p:spPr>
        <p:txBody>
          <a:bodyPr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Contracts awarded to cover the execution of </a:t>
            </a:r>
            <a:r>
              <a:rPr lang="hu-HU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an</a:t>
            </a:r>
            <a:r>
              <a:rPr lang="en-GB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 action / task described in Annex 1 of the grant agreement.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US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Activities </a:t>
            </a:r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undertaken by the project and proposed for co-funding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Service contracts 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Invoices</a:t>
            </a:r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 (including taxes, charges)</a:t>
            </a:r>
          </a:p>
          <a:p>
            <a:pPr marL="457200" lvl="1" indent="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None/>
            </a:pPr>
            <a:endParaRPr lang="en-GB" sz="100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Core elements and technical / financial management of the action cannot be subcontracted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endParaRPr lang="en-GB" sz="100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Tasks subcontracted must be clearly set out in Annex 1;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endParaRPr lang="en-GB" sz="100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GB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Requirement of transparency, best value for money and, if appropriate, lowest price. Conflict of interest must be avoided;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endParaRPr lang="en-GB" sz="100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US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Documents of procedures applied must be available.</a:t>
            </a:r>
          </a:p>
          <a:p>
            <a:endParaRPr lang="en-US" sz="2000" dirty="0">
              <a:latin typeface="EC Square Sans Pro Medium" panose="020B050000000002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2738" y="434509"/>
            <a:ext cx="10515600" cy="518746"/>
          </a:xfrm>
        </p:spPr>
        <p:txBody>
          <a:bodyPr/>
          <a:lstStyle/>
          <a:p>
            <a:r>
              <a:rPr lang="en-US" sz="2400" b="1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Subcontracting – Article 7 and 9 of the Grant Agreement</a:t>
            </a:r>
          </a:p>
        </p:txBody>
      </p:sp>
    </p:spTree>
    <p:extLst>
      <p:ext uri="{BB962C8B-B14F-4D97-AF65-F5344CB8AC3E}">
        <p14:creationId xmlns:p14="http://schemas.microsoft.com/office/powerpoint/2010/main" val="11864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970722" y="316524"/>
            <a:ext cx="10515600" cy="518746"/>
          </a:xfrm>
        </p:spPr>
        <p:txBody>
          <a:bodyPr/>
          <a:lstStyle/>
          <a:p>
            <a:r>
              <a:rPr lang="en-US" sz="2400" b="1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Subcontracting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51625" y="1764683"/>
            <a:ext cx="10930761" cy="1796562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 parties to describe in </a:t>
            </a:r>
            <a:r>
              <a:rPr lang="en-US" sz="200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1 Part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Amount of Subcontracting in Annex 1 Part B must be consistent with detailed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Justification for subcontracting when its proportion of total costs &gt; 30%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1 Part B and the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detailed budget should describe the activity or the task </a:t>
            </a: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(!), not the subcontractor!</a:t>
            </a:r>
          </a:p>
          <a:p>
            <a:endParaRPr lang="en-US" sz="20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C01973-FBEA-633D-2F57-69A8D48B3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3558707"/>
            <a:ext cx="107727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4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972749"/>
            <a:ext cx="11138211" cy="4160083"/>
          </a:xfrm>
        </p:spPr>
        <p:txBody>
          <a:bodyPr/>
          <a:lstStyle/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Travel &amp; subsistence incurred as costs by the beneficiary for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all participants, except subcontractors</a:t>
            </a: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 shall be claimed here: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Personnel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Collaborating stakeholders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Invited experts, speakers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Board members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Trainees, other participants</a:t>
            </a:r>
          </a:p>
          <a:p>
            <a:pPr marL="457200" lvl="1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GB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>
                <a:srgbClr val="333399"/>
              </a:buClr>
            </a:pPr>
            <a:r>
              <a:rPr lang="en-GB" sz="2000" b="1" dirty="0">
                <a:solidFill>
                  <a:srgbClr val="FF0000"/>
                </a:solidFill>
                <a:latin typeface="EC Square Sans Pro Medium" panose="020B0500000000020004" pitchFamily="34" charset="0"/>
              </a:rPr>
              <a:t>Unit costs </a:t>
            </a: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following the Commission Decision C(2021)35 and its amendment of C(2023)4928.</a:t>
            </a:r>
          </a:p>
          <a:p>
            <a:pPr marL="0" indent="0">
              <a:buNone/>
            </a:pP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676" y="413872"/>
            <a:ext cx="10515600" cy="1287562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Travel and subsistence – Annex 2a of the Grant Agreement</a:t>
            </a:r>
            <a:b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</a:br>
            <a:endParaRPr lang="en-US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3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65676" y="286056"/>
            <a:ext cx="10515600" cy="1287562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Travel and subsistence</a:t>
            </a:r>
            <a:b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</a:b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88658" y="1232895"/>
            <a:ext cx="11267788" cy="3110138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calculation tool is available in the Commission Decision</a:t>
            </a:r>
          </a:p>
          <a:p>
            <a:endParaRPr lang="en-US" sz="2000" dirty="0">
              <a:solidFill>
                <a:srgbClr val="FF0000"/>
              </a:solidFill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your planned events: type of event, planned duration, planned number of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components: travel, subsistence, accommodation</a:t>
            </a:r>
          </a:p>
          <a:p>
            <a:endParaRPr lang="en-US" sz="20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your calculation method – you may use the average unit costs of EU countries or the highest unit costs of EU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1-day Stakeholder meeting with approx. 10 participants calculated with the average of unit costs of EU countries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9526C5-62AE-7F43-212A-308301227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4365432"/>
            <a:ext cx="107727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1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997079"/>
            <a:ext cx="10905699" cy="2431922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2000" b="1" dirty="0">
              <a:solidFill>
                <a:srgbClr val="008000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Specific equipment necessary for the action</a:t>
            </a:r>
          </a:p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General rule: depreciation costs of the equipment</a:t>
            </a:r>
            <a:r>
              <a:rPr lang="en-US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. 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endParaRPr lang="en-US" sz="20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US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Describe the equipment you plan to purchase</a:t>
            </a: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endParaRPr lang="en-US" sz="20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US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Describe the type of costs (depreciation, rent or leasing)</a:t>
            </a:r>
          </a:p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142617"/>
            <a:ext cx="10515600" cy="782357"/>
          </a:xfrm>
        </p:spPr>
        <p:txBody>
          <a:bodyPr/>
          <a:lstStyle/>
          <a:p>
            <a:r>
              <a:rPr lang="en-US" sz="2400" b="1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BBEF7C-643B-599C-65C8-A1CECEF4A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4271474"/>
            <a:ext cx="107727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2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754167"/>
            <a:ext cx="10905699" cy="4465880"/>
          </a:xfrm>
        </p:spPr>
        <p:txBody>
          <a:bodyPr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Must be directly linked to and necessary to implement the action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GB" sz="8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Requirement of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transparency, best value for money </a:t>
            </a: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and, if appropriate, lowest price.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Conflict of interest</a:t>
            </a:r>
            <a:r>
              <a:rPr lang="en-GB" sz="2000" dirty="0">
                <a:solidFill>
                  <a:srgbClr val="008000"/>
                </a:solidFill>
                <a:latin typeface="EC Square Sans Pro Medium" panose="020B0500000000020004" pitchFamily="34" charset="0"/>
              </a:rPr>
              <a:t> </a:t>
            </a: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must be avoided.</a:t>
            </a:r>
          </a:p>
          <a:p>
            <a:pPr marL="457200" lvl="1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GB" sz="800" b="1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</a:pPr>
            <a:r>
              <a:rPr lang="en-GB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Examples (non-exhaustive):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Dissemination of information; 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Specific evaluation of the action;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Certificates of financial statements;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Translations, reproduction of reports;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Consumables and supplies (excluding general office supply);</a:t>
            </a: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Cost of financial guarantee, if applicable.</a:t>
            </a:r>
          </a:p>
          <a:p>
            <a:pPr marL="0" indent="0">
              <a:buNone/>
            </a:pP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44" y="42530"/>
            <a:ext cx="10515600" cy="776177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Other goods and services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6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51744" y="237736"/>
            <a:ext cx="10515600" cy="776177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Other goods and services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65901" y="1223611"/>
            <a:ext cx="10905543" cy="1573824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 for CFS (Certificate on financial statement): individual grant amount of 325.000 EUR – you can plan costs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your planned cost items   </a:t>
            </a:r>
          </a:p>
          <a:p>
            <a:endParaRPr lang="en-US" sz="2000" b="1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661E3F-5BEF-A92D-033A-A4BD2A8A1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03" y="3001496"/>
            <a:ext cx="107442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43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2906" y="199258"/>
            <a:ext cx="10515600" cy="879230"/>
          </a:xfrm>
        </p:spPr>
        <p:txBody>
          <a:bodyPr/>
          <a:lstStyle/>
          <a:p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Cash flow – Data Sheet point 4, Article 21 and 22 of the Grant Agreement</a:t>
            </a:r>
            <a:endParaRPr lang="en-GB" sz="2400" b="1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133798" y="2594879"/>
            <a:ext cx="784397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080356" y="3105699"/>
            <a:ext cx="207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Starting date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798" y="1722072"/>
            <a:ext cx="78439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Beneficiaries / affiliate entities carry out activities, </a:t>
            </a:r>
            <a:r>
              <a:rPr lang="en-GB" u="sng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generate costs</a:t>
            </a:r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 – e.g. pay salaries, subcontracting, travel, purchases,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14865" y="3210558"/>
            <a:ext cx="133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End date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188" y="3117659"/>
            <a:ext cx="202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Interim report(s)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122624" y="2583850"/>
            <a:ext cx="0" cy="450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9971496" y="2576522"/>
            <a:ext cx="0" cy="450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655273" y="4858050"/>
            <a:ext cx="2672940" cy="923330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50 % pre-financing payment at signature of the grant agreement</a:t>
            </a:r>
          </a:p>
        </p:txBody>
      </p:sp>
      <p:cxnSp>
        <p:nvCxnSpPr>
          <p:cNvPr id="15" name="Straight Arrow Connector 14"/>
          <p:cNvCxnSpPr>
            <a:endCxn id="7" idx="2"/>
          </p:cNvCxnSpPr>
          <p:nvPr/>
        </p:nvCxnSpPr>
        <p:spPr bwMode="auto">
          <a:xfrm flipV="1">
            <a:off x="1692486" y="3475031"/>
            <a:ext cx="425769" cy="494766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ight Arrow 15"/>
          <p:cNvSpPr/>
          <p:nvPr/>
        </p:nvSpPr>
        <p:spPr bwMode="auto">
          <a:xfrm rot="-5400000">
            <a:off x="1646811" y="4065015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EC Square Sans Pro Medium" panose="020B05000000000200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29778" y="4847413"/>
            <a:ext cx="6811845" cy="646331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Assessment of technical reports,</a:t>
            </a:r>
          </a:p>
          <a:p>
            <a:pPr algn="ctr"/>
            <a:r>
              <a:rPr lang="en-GB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deliverables and costs declared, reimbursement of eligible costs </a:t>
            </a:r>
          </a:p>
        </p:txBody>
      </p:sp>
      <p:sp>
        <p:nvSpPr>
          <p:cNvPr id="18" name="Right Arrow 17"/>
          <p:cNvSpPr/>
          <p:nvPr/>
        </p:nvSpPr>
        <p:spPr bwMode="auto">
          <a:xfrm rot="-5400000">
            <a:off x="4692985" y="4018089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EC Square Sans Pro Medium" panose="020B05000000000200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-5400000">
            <a:off x="9585109" y="4028138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EC Square Sans Pro Medium" panose="020B0500000000020004" pitchFamily="34" charset="0"/>
              <a:ea typeface="Verdana" panose="020B0604030504040204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-5400000">
            <a:off x="6988822" y="4032840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EC Square Sans Pro Medium" panose="020B05000000000200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5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23145" y="382768"/>
            <a:ext cx="10515600" cy="578415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Personal tips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199" y="1540488"/>
            <a:ext cx="10905699" cy="474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US" sz="2000" b="1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Read the invitation documents, grant agreement / annotated grant agreement</a:t>
            </a: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US" sz="2000" b="1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HADEA Guidance documents: FAQ + presentation on unit costs</a:t>
            </a: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12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Involvement of Accounting, HR and Procurement of the partners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US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Accounting – all available financial information and supporting documents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</a:pPr>
            <a:r>
              <a:rPr lang="en-US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HR department – who is staff, components of salary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</a:pPr>
            <a:r>
              <a:rPr lang="en-US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Procurement / Sourcing – contract management with third parties, applicable procedures</a:t>
            </a: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12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US" sz="2000" b="1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Consortium agreement for multi-beneficiary grants </a:t>
            </a:r>
            <a:r>
              <a:rPr lang="en-US" sz="2000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(article 7 of the grant agreement): internal project management, internal deadlines, monitoring of expenditures, etc.</a:t>
            </a: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hu-HU" sz="12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3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925076" y="909325"/>
            <a:ext cx="10726151" cy="481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None/>
            </a:pPr>
            <a:r>
              <a:rPr lang="en-GB" b="1" i="0" u="sng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Definition</a:t>
            </a:r>
            <a:r>
              <a:rPr lang="en-GB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: Grant is direct financial contribution to an action</a:t>
            </a:r>
          </a:p>
          <a:p>
            <a:pPr marL="0" indent="0" algn="just">
              <a:buNone/>
            </a:pP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(Financial Regulation, 2018/1046. Title VIII – Grants)</a:t>
            </a:r>
          </a:p>
          <a:p>
            <a:pPr marL="0" indent="0" algn="just">
              <a:buNone/>
            </a:pPr>
            <a:endParaRPr lang="en-GB" sz="2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marL="457200" indent="-457200" algn="just"/>
            <a:r>
              <a:rPr lang="en-GB" sz="2000" b="1" i="0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Co-funding rule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:  external co-financing from a source other than EC funds is required (own resources or financial contributions from third parties, project income)</a:t>
            </a:r>
          </a:p>
          <a:p>
            <a:pPr marL="457200" indent="-457200" algn="just"/>
            <a:endParaRPr lang="en-GB" sz="2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marL="457200" indent="-457200" algn="just"/>
            <a:r>
              <a:rPr lang="en-GB" sz="2000" b="1" i="0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Non-profit rule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: the grant may not have the purpose or effect of producing a profit for the beneficiary</a:t>
            </a:r>
          </a:p>
          <a:p>
            <a:pPr marL="457200" indent="-457200" algn="just"/>
            <a:endParaRPr lang="en-GB" sz="2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marL="457200" indent="-457200" algn="just"/>
            <a:r>
              <a:rPr lang="en-GB" sz="2000" b="1" i="0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Non-retroactivity rule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: only costs incurred after the starting date stipulated in the grant agreement can be co-funded</a:t>
            </a:r>
          </a:p>
          <a:p>
            <a:pPr marL="457200" indent="-457200" algn="just"/>
            <a:endParaRPr lang="en-GB" sz="2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marL="457200" indent="-457200" algn="just"/>
            <a:r>
              <a:rPr lang="en-GB" sz="2000" b="1" i="0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Non-cumulative rule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: only one grant can be awarded for a specific action carried out by a given beneficiary</a:t>
            </a:r>
          </a:p>
          <a:p>
            <a:pPr marL="457200" indent="-457200" algn="just"/>
            <a:endParaRPr lang="en-GB" sz="2000" b="0" i="0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5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738" y="91837"/>
            <a:ext cx="10515600" cy="1159709"/>
          </a:xfrm>
        </p:spPr>
        <p:txBody>
          <a:bodyPr/>
          <a:lstStyle/>
          <a:p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Form of the grant – Data Sheet point 3, Article 5, Article 39 of the Grant Agreement</a:t>
            </a:r>
            <a:endParaRPr lang="en-GB" sz="2400" dirty="0">
              <a:latin typeface="EC Square Sans Pro Medium" panose="020B0500000000020004" pitchFamily="34" charset="0"/>
            </a:endParaRPr>
          </a:p>
        </p:txBody>
      </p:sp>
      <p:sp>
        <p:nvSpPr>
          <p:cNvPr id="6" name="Rectangle 6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767771" y="1479898"/>
            <a:ext cx="10768013" cy="474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None/>
              <a:defRPr/>
            </a:pPr>
            <a:endParaRPr lang="en-GB" sz="12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algn="just">
              <a:buFontTx/>
              <a:buChar char="•"/>
              <a:defRPr/>
            </a:pPr>
            <a:r>
              <a:rPr lang="en-GB" sz="2000" i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grant</a:t>
            </a:r>
          </a:p>
          <a:p>
            <a:pPr algn="just">
              <a:buFontTx/>
              <a:buChar char="•"/>
              <a:defRPr/>
            </a:pPr>
            <a:endParaRPr lang="en-GB" sz="1000" i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Tx/>
              <a:buChar char="•"/>
              <a:defRPr/>
            </a:pPr>
            <a:r>
              <a:rPr lang="en-GB" sz="2000" i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 based on </a:t>
            </a: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 costs 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declared with unit costs and flat rate elements</a:t>
            </a:r>
            <a:endParaRPr lang="en-GB" sz="1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algn="just">
              <a:buFontTx/>
              <a:buChar char="•"/>
              <a:defRPr/>
            </a:pPr>
            <a:endParaRPr lang="en-GB" sz="1000" b="1" i="0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Tx/>
              <a:buChar char="•"/>
              <a:defRPr/>
            </a:pP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 =</a:t>
            </a:r>
            <a:r>
              <a:rPr lang="en-GB" sz="200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b="1" u="sng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partial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 </a:t>
            </a:r>
            <a:r>
              <a:rPr lang="en-GB" sz="2000" b="1" u="sng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reimbursement</a:t>
            </a: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eligible costs </a:t>
            </a:r>
            <a:r>
              <a:rPr lang="en-GB" sz="2000" i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are incurred by beneficiaries and affiliated entities listed in the grant agreement </a:t>
            </a: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fixed reimbursement rate.</a:t>
            </a:r>
          </a:p>
          <a:p>
            <a:pPr lvl="1" algn="just">
              <a:buFontTx/>
              <a:buChar char="•"/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Reimbursement rate</a:t>
            </a:r>
            <a:r>
              <a:rPr lang="en-GB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60%</a:t>
            </a:r>
            <a:r>
              <a:rPr lang="en-GB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eligible costs</a:t>
            </a:r>
          </a:p>
          <a:p>
            <a:pPr lvl="1" algn="just">
              <a:buFontTx/>
              <a:buChar char="•"/>
              <a:defRPr/>
            </a:pPr>
            <a:r>
              <a:rPr lang="en-GB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Exceptional utility: 80% of eligible costs</a:t>
            </a:r>
          </a:p>
          <a:p>
            <a:pPr marL="457200" lvl="1" indent="0" algn="just">
              <a:buNone/>
              <a:defRPr/>
            </a:pPr>
            <a:endParaRPr lang="en-GB" sz="100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buNone/>
              <a:defRPr/>
            </a:pPr>
            <a:endParaRPr lang="en-GB" sz="1000" b="1" i="0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lvl="0" algn="just">
              <a:buFontTx/>
              <a:buChar char="•"/>
              <a:defRPr/>
            </a:pP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“Maximum grant amount” 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the maximum amount the Agency will be able to pay as contribution to the action’s costs.</a:t>
            </a:r>
          </a:p>
          <a:p>
            <a:pPr lvl="0" algn="just">
              <a:buFontTx/>
              <a:buChar char="•"/>
              <a:defRPr/>
            </a:pPr>
            <a:endParaRPr lang="en-GB" sz="1000" i="0" kern="0" dirty="0">
              <a:latin typeface="EC Square Sans Pro Medium" panose="020B0500000000020004" pitchFamily="34" charset="0"/>
              <a:ea typeface="ＭＳ Ｐゴシック" charset="-128"/>
              <a:cs typeface="ＭＳ Ｐゴシック" charset="-128"/>
            </a:endParaRPr>
          </a:p>
          <a:p>
            <a:pPr algn="just">
              <a:buFontTx/>
              <a:buChar char="•"/>
              <a:defRPr/>
            </a:pP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Budget flexibility: </a:t>
            </a:r>
            <a:r>
              <a:rPr lang="en-GB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budget maybe adjusted</a:t>
            </a:r>
            <a:r>
              <a:rPr lang="en-GB" sz="2000" i="0" kern="0" dirty="0">
                <a:latin typeface="EC Square Sans Pro Medium" panose="020B0500000000020004" pitchFamily="34" charset="0"/>
                <a:ea typeface="ＭＳ Ｐゴシック" charset="-128"/>
                <a:cs typeface="ＭＳ Ｐゴシック" charset="-128"/>
              </a:rPr>
              <a:t>, without formal amendment, as long as it does not imply any substantive or important change to the description of the action </a:t>
            </a:r>
          </a:p>
          <a:p>
            <a:pPr lvl="0" algn="just">
              <a:buFontTx/>
              <a:buChar char="•"/>
              <a:defRPr/>
            </a:pPr>
            <a:endParaRPr lang="en-GB" sz="1200" i="0" dirty="0">
              <a:latin typeface="EC Square Sans Pro Medium" panose="020B05000000000200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401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7519" y="393291"/>
            <a:ext cx="10515600" cy="659420"/>
          </a:xfrm>
        </p:spPr>
        <p:txBody>
          <a:bodyPr/>
          <a:lstStyle/>
          <a:p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Eligible costs – Data Sheet point 3, Article 6 </a:t>
            </a:r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of the Grant Agreement</a:t>
            </a:r>
            <a:endParaRPr lang="en-GB" sz="2400" b="1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6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933891" y="1389588"/>
            <a:ext cx="10768013" cy="462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conditions - Cumulative requirements</a:t>
            </a:r>
            <a:r>
              <a:rPr lang="en-US" sz="2000" b="1" i="0" dirty="0">
                <a:solidFill>
                  <a:srgbClr val="008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Connected with the action as described 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Annex 1 and included in the Estimated Budget (Annex 2);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Necessary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implementation of the action;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Reasonable and justified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“good housekeeping”;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Incurred</a:t>
            </a: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the duration</a:t>
            </a: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Actually incurred by the beneficiaries / affiliated entities of the grant</a:t>
            </a: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0" algn="just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Identifiable and verifiable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 particular being </a:t>
            </a:r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recorded in the accounting records of beneficiary / affiliated entity in accordance with accounting standards</a:t>
            </a:r>
            <a:r>
              <a:rPr lang="en-US" sz="2000" b="1" i="0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 beneficiary’ accounting practices.</a:t>
            </a:r>
            <a:endParaRPr lang="en-GB" sz="2000" i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900" i="0" dirty="0">
              <a:latin typeface="EC Square Sans Pro Medium" panose="020B0500000000020004" pitchFamily="34" charset="0"/>
            </a:endParaRPr>
          </a:p>
          <a:p>
            <a:pPr marL="0" indent="0" algn="just">
              <a:buNone/>
            </a:pPr>
            <a:endParaRPr lang="en-GB" sz="1200" i="0" dirty="0">
              <a:latin typeface="EC Square Sans Pro Medium" panose="020B05000000000200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10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7016" y="471375"/>
            <a:ext cx="10515600" cy="659420"/>
          </a:xfrm>
        </p:spPr>
        <p:txBody>
          <a:bodyPr/>
          <a:lstStyle/>
          <a:p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Ineligible costs – Article 6 </a:t>
            </a:r>
            <a:r>
              <a:rPr lang="en-GB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Verdana" panose="020B0604030504040204" pitchFamily="34" charset="0"/>
              </a:rPr>
              <a:t>of the Grant Agreement</a:t>
            </a:r>
            <a:endParaRPr lang="en-GB" sz="2400" b="1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6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933891" y="1753378"/>
            <a:ext cx="10768013" cy="298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In-kind contributions </a:t>
            </a:r>
            <a:r>
              <a:rPr lang="en-US" sz="2000" i="0" kern="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third parties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VAT, 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the beneficiary is able to deduct or recover it;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Reckless and excessive expenditures</a:t>
            </a:r>
            <a:r>
              <a:rPr lang="en-US" sz="2000" b="1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0" algn="just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</a:rPr>
              <a:t>Costs declared under another grant;</a:t>
            </a:r>
          </a:p>
          <a:p>
            <a:pPr lvl="0" algn="just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</a:rPr>
              <a:t>Financial support to third parties</a:t>
            </a:r>
          </a:p>
          <a:p>
            <a:pPr lvl="0" algn="just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000" i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900" i="0" dirty="0">
              <a:latin typeface="EC Square Sans Pro Medium" panose="020B0500000000020004" pitchFamily="34" charset="0"/>
            </a:endParaRPr>
          </a:p>
          <a:p>
            <a:pPr marL="0" indent="0" algn="just">
              <a:buNone/>
            </a:pPr>
            <a:endParaRPr lang="en-GB" sz="1200" i="0" dirty="0">
              <a:latin typeface="EC Square Sans Pro Medium" panose="020B05000000000200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903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3410" y="409737"/>
            <a:ext cx="10515600" cy="703383"/>
          </a:xfrm>
        </p:spPr>
        <p:txBody>
          <a:bodyPr/>
          <a:lstStyle/>
          <a:p>
            <a:r>
              <a:rPr lang="en-US" sz="2400" b="1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categories – Article 6 of the Grant Agreement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58761" y="1210369"/>
            <a:ext cx="11253653" cy="524021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GB" sz="2000" b="1" dirty="0">
              <a:solidFill>
                <a:srgbClr val="008000"/>
              </a:solidFill>
              <a:latin typeface="EC Square Sans Pro Medium" panose="020B05000000000200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  <a:ea typeface="+mj-ea"/>
                <a:cs typeface="+mj-cs"/>
              </a:rPr>
              <a:t>Direct Costs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+mj-lt"/>
              <a:buAutoNum type="alphaUcPeriod"/>
            </a:pPr>
            <a:r>
              <a:rPr lang="en-US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Direct personnel costs </a:t>
            </a:r>
            <a:r>
              <a:rPr lang="en-US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(employees + natural persons with direct contract + seconded persons)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UcPeriod"/>
            </a:pPr>
            <a:endParaRPr lang="en-US" sz="1200" b="1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+mj-lt"/>
              <a:buAutoNum type="alphaUcPeriod"/>
            </a:pPr>
            <a:r>
              <a:rPr lang="en-US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Subcontracting </a:t>
            </a:r>
            <a:r>
              <a:rPr lang="en-US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(engagement of a 3</a:t>
            </a:r>
            <a:r>
              <a:rPr lang="en-US" sz="2000" baseline="30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rd</a:t>
            </a:r>
            <a:r>
              <a:rPr lang="en-US" sz="200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 party to carry out certain activities of the proposed action)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UcPeriod"/>
            </a:pPr>
            <a:endParaRPr lang="en-US" sz="1200" b="1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+mj-lt"/>
              <a:buAutoNum type="alphaUcPeriod"/>
            </a:pPr>
            <a:r>
              <a:rPr lang="en-US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Purchase costs</a:t>
            </a:r>
          </a:p>
          <a:p>
            <a:pPr marL="457200" lvl="0" indent="-4572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+mj-lt"/>
              <a:buAutoNum type="alphaUcPeriod"/>
            </a:pPr>
            <a:endParaRPr lang="en-US" sz="1200" b="1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914400" lvl="1" indent="-45720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LcPeriod"/>
            </a:pPr>
            <a:r>
              <a:rPr lang="en-US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Travel, accommodation and subsistence allowances (unit cost)</a:t>
            </a:r>
          </a:p>
          <a:p>
            <a:pPr marL="914400" lvl="1" indent="-45720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LcPeriod"/>
            </a:pPr>
            <a:endParaRPr lang="en-US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914400" lvl="1" indent="-45720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LcPeriod"/>
            </a:pPr>
            <a:r>
              <a:rPr lang="en-US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Equipment (depreciation, renting, leasing)</a:t>
            </a:r>
          </a:p>
          <a:p>
            <a:pPr marL="914400" lvl="1" indent="-45720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LcPeriod"/>
            </a:pPr>
            <a:endParaRPr lang="en-US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914400" lvl="1" indent="-45720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Font typeface="+mj-lt"/>
              <a:buAutoNum type="alphaLcPeriod"/>
            </a:pPr>
            <a:r>
              <a:rPr lang="en-US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Other goods and services</a:t>
            </a:r>
            <a:endParaRPr lang="en-US" sz="2000" b="1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457200" lvl="1" indent="0" algn="just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2D5EC1"/>
              </a:buClr>
              <a:buNone/>
            </a:pPr>
            <a:endParaRPr lang="en-US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lvl="0" indent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Indirect Costs</a:t>
            </a:r>
            <a:endParaRPr lang="en-GB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lvl="0" indent="0" eaLnBrk="0" fontAlgn="base" hangingPunct="0">
              <a:lnSpc>
                <a:spcPct val="80000"/>
              </a:lnSpc>
              <a:spcBef>
                <a:spcPct val="100000"/>
              </a:spcBef>
              <a:spcAft>
                <a:spcPct val="0"/>
              </a:spcAft>
              <a:buClrTx/>
              <a:buNone/>
            </a:pPr>
            <a:r>
              <a:rPr lang="en-US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E.  Flat rate of </a:t>
            </a:r>
            <a:r>
              <a:rPr lang="hu-HU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7</a:t>
            </a:r>
            <a:r>
              <a:rPr lang="en-US" sz="2000" b="1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% of total direct costs</a:t>
            </a:r>
            <a:endParaRPr lang="en-US" sz="2300" b="1" dirty="0">
              <a:solidFill>
                <a:srgbClr val="333399"/>
              </a:solidFill>
              <a:latin typeface="EC Square Sans Pro Medium" panose="020B0500000000020004" pitchFamily="34" charset="0"/>
            </a:endParaRPr>
          </a:p>
          <a:p>
            <a:pPr marL="0" indent="0">
              <a:buNone/>
            </a:pPr>
            <a:endParaRPr lang="en-US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2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64737"/>
            <a:ext cx="10905699" cy="4208578"/>
          </a:xfrm>
        </p:spPr>
        <p:txBody>
          <a:bodyPr/>
          <a:lstStyle/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Cost of employees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Costs claimed: salary + social security + taxes;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Any other costs included in the remuneration (= statutory charges) based on national law or employment contracts;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US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Supplementary payments</a:t>
            </a:r>
            <a:endParaRPr lang="en-GB" sz="2000" b="1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GB" sz="2000" b="1" kern="0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r>
              <a:rPr lang="en-GB" sz="2000" b="1" kern="0" dirty="0">
                <a:solidFill>
                  <a:schemeClr val="accent3">
                    <a:lumMod val="75000"/>
                  </a:schemeClr>
                </a:solidFill>
                <a:latin typeface="EC Square Sans Pro Medium" panose="020B0500000000020004" pitchFamily="34" charset="0"/>
              </a:rPr>
              <a:t>Cost for natural persons with a direct contract and seconded persons against payment</a:t>
            </a:r>
          </a:p>
          <a:p>
            <a:pPr marL="742950" lvl="1" indent="-220663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Tx/>
              <a:buChar char="•"/>
            </a:pPr>
            <a:r>
              <a:rPr lang="en-IE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Similar conditions as employment:</a:t>
            </a:r>
            <a:r>
              <a:rPr lang="en-GB" kern="0" dirty="0">
                <a:solidFill>
                  <a:srgbClr val="0F5494"/>
                </a:solidFill>
                <a:latin typeface="EC Square Sans Pro Medium" panose="020B0500000000020004" pitchFamily="34" charset="0"/>
              </a:rPr>
              <a:t> at the beneficiary's premises, results belong to the beneficiary with similar costs of employment</a:t>
            </a:r>
            <a:endParaRPr lang="en-GB" sz="2000" b="1" kern="0" dirty="0">
              <a:solidFill>
                <a:schemeClr val="accent3">
                  <a:lumMod val="75000"/>
                </a:schemeClr>
              </a:solidFill>
              <a:latin typeface="EC Square Sans Pro Medium" panose="020B0500000000020004" pitchFamily="34" charset="0"/>
            </a:endParaRPr>
          </a:p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</a:pPr>
            <a:endParaRPr lang="en-GB" sz="2000" kern="0" dirty="0">
              <a:solidFill>
                <a:srgbClr val="0F5494"/>
              </a:solidFill>
              <a:latin typeface="EC Square Sans Pro Medium" panose="020B0500000000020004" pitchFamily="34" charset="0"/>
            </a:endParaRPr>
          </a:p>
          <a:p>
            <a:pPr marL="0" indent="0">
              <a:buNone/>
            </a:pP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9225" y="370780"/>
            <a:ext cx="10648123" cy="808890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Personnel costs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4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9225" y="301951"/>
            <a:ext cx="10648123" cy="808890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Personnel costs – budget template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F6FF73-B65A-1B1E-38AB-B2017BAEE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83" y="1287824"/>
            <a:ext cx="10648123" cy="494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9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79B2FFAC-8B5D-0FFE-2D9E-FFEDD969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225" y="301951"/>
            <a:ext cx="10648123" cy="808890"/>
          </a:xfrm>
        </p:spPr>
        <p:txBody>
          <a:bodyPr/>
          <a:lstStyle/>
          <a:p>
            <a:pPr marL="358775"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2400" b="1" dirty="0">
                <a:solidFill>
                  <a:srgbClr val="0F5494"/>
                </a:solidFill>
                <a:latin typeface="EC Square Sans Pro Medium" panose="020B0500000000020004" pitchFamily="34" charset="0"/>
                <a:ea typeface="+mn-ea"/>
                <a:cs typeface="+mn-cs"/>
              </a:rPr>
              <a:t>Personnel costs – recommendations</a:t>
            </a:r>
            <a:endParaRPr lang="en-US" dirty="0">
              <a:latin typeface="EC Square Sans Pro Medium" panose="020B05000000000200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71B44A-7878-A09C-2D86-EC2C39F3D2BE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933891" y="1753378"/>
            <a:ext cx="10768013" cy="460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Consistent data with </a:t>
            </a:r>
            <a:r>
              <a:rPr lang="en-US" sz="2000" i="0" kern="0" dirty="0">
                <a:solidFill>
                  <a:srgbClr val="FF0000"/>
                </a:solidFill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1 - Description of the action - for staff efforts</a:t>
            </a: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1800" b="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1: total person-month per work package</a:t>
            </a:r>
          </a:p>
          <a:p>
            <a:pPr lvl="1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1800" b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 budget: number of estimated days. Please use 18 days working days per month to calculate the person-months</a:t>
            </a:r>
            <a:endParaRPr lang="en-US" sz="1800" b="0" i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Persons working exclusively for the action: contracts specifically refer to the grant, no other tasks </a:t>
            </a:r>
          </a:p>
          <a:p>
            <a:pPr lvl="0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00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persons</a:t>
            </a:r>
          </a:p>
          <a:p>
            <a:pPr lvl="1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1800" b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function, work package and the task of the person </a:t>
            </a:r>
          </a:p>
          <a:p>
            <a:pPr lvl="1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1800" b="0" i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</a:t>
            </a:r>
            <a:r>
              <a:rPr lang="en-US" sz="1800" b="0" kern="0" dirty="0">
                <a:latin typeface="EC Square Sans Pro Medium" panose="020B05000000000200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ribe contract type (employment, natural person with direct contract, secondment)</a:t>
            </a:r>
          </a:p>
          <a:p>
            <a:pPr marL="457200" lvl="1" indent="0">
              <a:lnSpc>
                <a:spcPct val="140000"/>
              </a:lnSpc>
              <a:spcBef>
                <a:spcPct val="30000"/>
              </a:spcBef>
              <a:buNone/>
              <a:defRPr/>
            </a:pPr>
            <a:endParaRPr lang="en-US" sz="1800" b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endParaRPr lang="en-US" sz="1800" b="0" i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4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000" i="0" kern="0" dirty="0">
              <a:latin typeface="EC Square Sans Pro Medium" panose="020B05000000000200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900" i="0" dirty="0">
              <a:latin typeface="EC Square Sans Pro Medium" panose="020B0500000000020004" pitchFamily="34" charset="0"/>
            </a:endParaRPr>
          </a:p>
          <a:p>
            <a:pPr marL="0" indent="0" algn="just">
              <a:buNone/>
            </a:pPr>
            <a:endParaRPr lang="en-GB" sz="1200" i="0" dirty="0">
              <a:latin typeface="EC Square Sans Pro Medium" panose="020B05000000000200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613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9EB21528EEE459545BA8F81360AD7" ma:contentTypeVersion="1" ma:contentTypeDescription="Create a new document." ma:contentTypeScope="" ma:versionID="14e68a51c6cf4ae42ea8a57be84bb99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C4C62-C1C1-4B6B-839A-591B02674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1388</Words>
  <Application>Microsoft Office PowerPoint</Application>
  <PresentationFormat>Widescreen</PresentationFormat>
  <Paragraphs>178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EC Square Sans Pro Medium</vt:lpstr>
      <vt:lpstr>Office Theme</vt:lpstr>
      <vt:lpstr>EU4Health  - 2024 Work Programme Joint Action  Support to the development of sustainable,  forward-looking national and Union stockpiling  strategies</vt:lpstr>
      <vt:lpstr>PowerPoint Presentation</vt:lpstr>
      <vt:lpstr>Form of the grant – Data Sheet point 3, Article 5, Article 39 of the Grant Agreement</vt:lpstr>
      <vt:lpstr>Eligible costs – Data Sheet point 3, Article 6 of the Grant Agreement</vt:lpstr>
      <vt:lpstr>Ineligible costs – Article 6 of the Grant Agreement</vt:lpstr>
      <vt:lpstr>Budget categories – Article 6 of the Grant Agreement</vt:lpstr>
      <vt:lpstr>Personnel costs</vt:lpstr>
      <vt:lpstr>Personnel costs – budget template</vt:lpstr>
      <vt:lpstr>Personnel costs – recommendations</vt:lpstr>
      <vt:lpstr>Subcontracting – Article 7 and 9 of the Grant Agreement</vt:lpstr>
      <vt:lpstr>Subcontracting</vt:lpstr>
      <vt:lpstr>Travel and subsistence – Annex 2a of the Grant Agreement </vt:lpstr>
      <vt:lpstr>Travel and subsistence </vt:lpstr>
      <vt:lpstr>Equipment</vt:lpstr>
      <vt:lpstr>Other goods and services</vt:lpstr>
      <vt:lpstr>Other goods and services</vt:lpstr>
      <vt:lpstr>Cash flow – Data Sheet point 4, Article 21 and 22 of the Grant Agreement</vt:lpstr>
      <vt:lpstr>Personal tips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KASNYIK Klara (HADEA)</cp:lastModifiedBy>
  <cp:revision>253</cp:revision>
  <dcterms:created xsi:type="dcterms:W3CDTF">2019-08-09T12:06:42Z</dcterms:created>
  <dcterms:modified xsi:type="dcterms:W3CDTF">2024-05-28T16:29:05Z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0x0101000A89EB21528EEE459545BA8F81360AD7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2023-04-28T08:19:14Z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57259419-9c31-4fa7-abc8-d9530785d1a5</vt:lpwstr>
  </property>
  <property fmtid="{D5CDD505-2E9C-101B-9397-08002B2CF9AE}" pid="9" name="MSIP_Label_6bd9ddd1-4d20-43f6-abfa-fc3c07406f94_ContentBits">
    <vt:lpwstr>0</vt:lpwstr>
  </property>
</Properties>
</file>